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19"/>
  </p:notesMasterIdLst>
  <p:sldIdLst>
    <p:sldId id="687" r:id="rId3"/>
    <p:sldId id="702" r:id="rId4"/>
    <p:sldId id="688" r:id="rId5"/>
    <p:sldId id="689" r:id="rId6"/>
    <p:sldId id="690" r:id="rId7"/>
    <p:sldId id="691" r:id="rId8"/>
    <p:sldId id="692" r:id="rId9"/>
    <p:sldId id="693" r:id="rId10"/>
    <p:sldId id="694" r:id="rId11"/>
    <p:sldId id="695" r:id="rId12"/>
    <p:sldId id="696" r:id="rId13"/>
    <p:sldId id="697" r:id="rId14"/>
    <p:sldId id="698" r:id="rId15"/>
    <p:sldId id="700" r:id="rId16"/>
    <p:sldId id="699" r:id="rId17"/>
    <p:sldId id="701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B4"/>
    <a:srgbClr val="0000DE"/>
    <a:srgbClr val="EC973F"/>
    <a:srgbClr val="E2923E"/>
    <a:srgbClr val="DD8F3D"/>
    <a:srgbClr val="000066"/>
    <a:srgbClr val="0000FF"/>
    <a:srgbClr val="13015F"/>
    <a:srgbClr val="AC8654"/>
    <a:srgbClr val="E3AC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4" autoAdjust="0"/>
    <p:restoredTop sz="81088" autoAdjust="0"/>
  </p:normalViewPr>
  <p:slideViewPr>
    <p:cSldViewPr snapToGrid="0">
      <p:cViewPr varScale="1">
        <p:scale>
          <a:sx n="98" d="100"/>
          <a:sy n="98" d="100"/>
        </p:scale>
        <p:origin x="225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_tradnl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_tradnl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_tradnl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ADD0D98-5B29-F643-B9B8-C17D4878FC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852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\lambda_1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x_1\\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y_1\\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a_{11} &amp; a_{12} &amp; a_{13} &amp; a_{14}\\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a_{21} &amp; a_{22} &amp; a_{23} &amp; a_{24}\\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a_{31} &amp; a_{32} &amp; a_{33}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\lambda_2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x_2\\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y_2\\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b_{11} &amp; b_{12} &amp; b_{13} &amp; b_{14}\\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b_{21} &amp; b_{22} &amp; b_{23} &amp; b_{24}\\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b_{31} &amp; b_{32} &amp; b_{33}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89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\lambda_1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x_1\\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y_1\\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a_{11} &amp; a_{12} &amp; a_{13} &amp; a_{14}\\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a_{21} &amp; a_{22} &amp; a_{23} &amp; a_{24}\\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a_{31} &amp; a_{32} &amp; a_{33}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\lambda_2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x_2\\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y_2\\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b_{11} &amp; b_{12} &amp; b_{13} &amp; b_{14}\\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b_{21} &amp; b_{22} &amp; b_{23} &amp; b_{24}\\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b_{31} &amp; b_{32} &amp; b_{33}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89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\lambda_1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x_1\\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y_1\\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a_{11} &amp; a_{12} &amp; a_{13} &amp; a_{14}\\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a_{21} &amp; a_{22} &amp; a_{23} &amp; a_{24}\\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a_{31} &amp; a_{32} &amp; a_{33}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\lambda_2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x_2\\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y_2\\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b_{11} &amp; b_{12} &amp; b_{13} &amp; b_{14}\\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b_{21} &amp; b_{22} &amp; b_{23} &amp; b_{24}\\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b_{31} &amp; b_{32} &amp; b_{33}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89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\lambda_1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x_1\\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y_1\\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a_{11} &amp; a_{12} &amp; a_{13} &amp; a_{14}\\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a_{21} &amp; a_{22} &amp; a_{23} &amp; a_{24}\\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a_{31} &amp; a_{32} &amp; a_{33}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\lambda_2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x_2\\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y_2\\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b_{11} &amp; b_{12} &amp; b_{13} &amp; b_{14}\\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b_{21} &amp; b_{22} &amp; b_{23} &amp; b_{24}\\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b_{31} &amp; b_{32} &amp; b_{33}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89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\lambda_1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x_1\\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y_1\\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a_{11} &amp; a_{12} &amp; a_{13} &amp; a_{14}\\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a_{21} &amp; a_{22} &amp; a_{23} &amp; a_{24}\\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a_{31} &amp; a_{32} &amp; a_{33}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\lambda_2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x_2\\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y_2\\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b_{11} &amp; b_{12} &amp; b_{13} &amp; b_{14}\\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b_{21} &amp; b_{22} &amp; b_{23} &amp; b_{24}\\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b_{31} &amp; b_{32} &amp; b_{33}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89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\lambda_1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x_1\\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y_1\\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a_{11} &amp; a_{12} &amp; a_{13} &amp; a_{14}\\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a_{21} &amp; a_{22} &amp; a_{23} &amp; a_{24}\\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a_{31} &amp; a_{32} &amp; a_{33}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\lambda_2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x_2\\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y_2\\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b_{11} &amp; b_{12} &amp; b_{13} &amp; b_{14}\\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b_{21} &amp; b_{22} &amp; b_{23} &amp; b_{24}\\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b_{31} &amp; b_{32} &amp; b_{33}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89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\lambda_1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x_1\\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y_1\\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a_{11} &amp; a_{12} &amp; a_{13} &amp; a_{14}\\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a_{21} &amp; a_{22} &amp; a_{23} &amp; a_{24}\\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a_{31} &amp; a_{32} &amp; a_{33}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\lambda_2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x_2\\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y_2\\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b_{11} &amp; b_{12} &amp; b_{13} &amp; b_{14}\\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b_{21} &amp; b_{22} &amp; b_{23} &amp; b_{24}\\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b_{31} &amp; b_{32} &amp; b_{33}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89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\lambda_1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x_1\\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y_1\\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a_{11} &amp; a_{12} &amp; a_{13} &amp; a_{14}\\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a_{21} &amp; a_{22} &amp; a_{23} &amp; a_{24}\\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a_{31} &amp; a_{32} &amp; a_{33}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\lambda_2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x_2\\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y_2\\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b_{11} &amp; b_{12} &amp; b_{13} &amp; b_{14}\\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b_{21} &amp; b_{22} &amp; b_{23} &amp; b_{24}\\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b_{31} &amp; b_{32} &amp; b_{33}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89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4.emf"/><Relationship Id="rId7" Type="http://schemas.openxmlformats.org/officeDocument/2006/relationships/image" Target="../media/image3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emf"/><Relationship Id="rId5" Type="http://schemas.openxmlformats.org/officeDocument/2006/relationships/image" Target="../media/image26.emf"/><Relationship Id="rId4" Type="http://schemas.openxmlformats.org/officeDocument/2006/relationships/image" Target="../media/image2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14.emf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emf"/><Relationship Id="rId11" Type="http://schemas.openxmlformats.org/officeDocument/2006/relationships/image" Target="../media/image34.emf"/><Relationship Id="rId5" Type="http://schemas.openxmlformats.org/officeDocument/2006/relationships/image" Target="../media/image31.emf"/><Relationship Id="rId10" Type="http://schemas.openxmlformats.org/officeDocument/2006/relationships/image" Target="../media/image38.emf"/><Relationship Id="rId4" Type="http://schemas.openxmlformats.org/officeDocument/2006/relationships/image" Target="../media/image26.emf"/><Relationship Id="rId9" Type="http://schemas.openxmlformats.org/officeDocument/2006/relationships/image" Target="../media/image3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6.emf"/><Relationship Id="rId7" Type="http://schemas.openxmlformats.org/officeDocument/2006/relationships/image" Target="../media/image11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9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10" Type="http://schemas.openxmlformats.org/officeDocument/2006/relationships/image" Target="../media/image25.emf"/><Relationship Id="rId4" Type="http://schemas.openxmlformats.org/officeDocument/2006/relationships/image" Target="../media/image19.emf"/><Relationship Id="rId9" Type="http://schemas.openxmlformats.org/officeDocument/2006/relationships/image" Target="../media/image2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emf"/><Relationship Id="rId5" Type="http://schemas.openxmlformats.org/officeDocument/2006/relationships/image" Target="../media/image14.emf"/><Relationship Id="rId4" Type="http://schemas.openxmlformats.org/officeDocument/2006/relationships/image" Target="../media/image2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77713" y="29673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3D Reconstruction</a:t>
            </a: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3D12A002-87A2-A742-A63E-BAD51334B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494" y="1536174"/>
            <a:ext cx="3785011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V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ó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n 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 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u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r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4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Departamento de Ciencia de la Computación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</p:txBody>
      </p:sp>
    </p:spTree>
    <p:extLst>
      <p:ext uri="{BB962C8B-B14F-4D97-AF65-F5344CB8AC3E}">
        <p14:creationId xmlns:p14="http://schemas.microsoft.com/office/powerpoint/2010/main" val="72888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69" y="1024218"/>
            <a:ext cx="3404338" cy="97832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063999" y="2129108"/>
            <a:ext cx="4642116" cy="1098178"/>
            <a:chOff x="4049058" y="948763"/>
            <a:chExt cx="4642116" cy="109817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8054" y="948763"/>
              <a:ext cx="3683120" cy="1098178"/>
            </a:xfrm>
            <a:prstGeom prst="rect">
              <a:avLst/>
            </a:prstGeom>
          </p:spPr>
        </p:pic>
        <p:cxnSp>
          <p:nvCxnSpPr>
            <p:cNvPr id="4" name="Straight Arrow Connector 3"/>
            <p:cNvCxnSpPr/>
            <p:nvPr/>
          </p:nvCxnSpPr>
          <p:spPr>
            <a:xfrm flipV="1">
              <a:off x="4049058" y="1497852"/>
              <a:ext cx="849026" cy="0"/>
            </a:xfrm>
            <a:prstGeom prst="straightConnector1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22164" y="1019728"/>
            <a:ext cx="4658659" cy="1092796"/>
            <a:chOff x="4007223" y="2140316"/>
            <a:chExt cx="4658659" cy="109279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00812" y="2140316"/>
              <a:ext cx="3665070" cy="1092796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/>
            <p:nvPr/>
          </p:nvCxnSpPr>
          <p:spPr>
            <a:xfrm flipV="1">
              <a:off x="4007223" y="2681193"/>
              <a:ext cx="849026" cy="0"/>
            </a:xfrm>
            <a:prstGeom prst="straightConnector1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16499" y="3383419"/>
            <a:ext cx="3694206" cy="2213607"/>
            <a:chOff x="5016499" y="3383419"/>
            <a:chExt cx="3694206" cy="221360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16499" y="4176809"/>
              <a:ext cx="3694206" cy="1420217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 flipH="1">
              <a:off x="7037294" y="3383419"/>
              <a:ext cx="0" cy="574434"/>
            </a:xfrm>
            <a:prstGeom prst="straightConnector1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42471" y="5946588"/>
            <a:ext cx="8029386" cy="646331"/>
            <a:chOff x="642471" y="5946588"/>
            <a:chExt cx="8029386" cy="646331"/>
          </a:xfrm>
        </p:grpSpPr>
        <p:sp>
          <p:nvSpPr>
            <p:cNvPr id="19" name="Oval 18"/>
            <p:cNvSpPr/>
            <p:nvPr/>
          </p:nvSpPr>
          <p:spPr>
            <a:xfrm>
              <a:off x="7186706" y="5976472"/>
              <a:ext cx="522941" cy="508000"/>
            </a:xfrm>
            <a:prstGeom prst="ellipse">
              <a:avLst/>
            </a:prstGeom>
            <a:solidFill>
              <a:srgbClr val="EC973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2471" y="5946588"/>
              <a:ext cx="33617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Known</a:t>
              </a:r>
              <a:endParaRPr lang="en-US" dirty="0"/>
            </a:p>
            <a:p>
              <a:r>
                <a:rPr lang="en-US" dirty="0">
                  <a:solidFill>
                    <a:srgbClr val="EC973F"/>
                  </a:solidFill>
                </a:rPr>
                <a:t>Unknown</a:t>
              </a: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6771341" y="5994402"/>
              <a:ext cx="522941" cy="508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148916" y="5997391"/>
              <a:ext cx="522941" cy="508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0" y="6066865"/>
            <a:ext cx="1676400" cy="4191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671" y="2189619"/>
            <a:ext cx="3425299" cy="100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5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83" y="1225924"/>
            <a:ext cx="1676400" cy="419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747" y="1802653"/>
            <a:ext cx="2971800" cy="520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570" y="2447361"/>
            <a:ext cx="6515100" cy="546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0159" y="3115236"/>
            <a:ext cx="3733800" cy="50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66349" y="881537"/>
            <a:ext cx="194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4x3  3x1        4x1</a:t>
            </a:r>
          </a:p>
        </p:txBody>
      </p:sp>
    </p:spTree>
    <p:extLst>
      <p:ext uri="{BB962C8B-B14F-4D97-AF65-F5344CB8AC3E}">
        <p14:creationId xmlns:p14="http://schemas.microsoft.com/office/powerpoint/2010/main" val="404801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Freeform 11"/>
          <p:cNvSpPr>
            <a:spLocks/>
          </p:cNvSpPr>
          <p:nvPr/>
        </p:nvSpPr>
        <p:spPr bwMode="auto">
          <a:xfrm>
            <a:off x="4937125" y="2098675"/>
            <a:ext cx="1284288" cy="1801813"/>
          </a:xfrm>
          <a:custGeom>
            <a:avLst/>
            <a:gdLst>
              <a:gd name="T0" fmla="*/ 0 w 809"/>
              <a:gd name="T1" fmla="*/ 0 h 1135"/>
              <a:gd name="T2" fmla="*/ 809 w 809"/>
              <a:gd name="T3" fmla="*/ 276 h 1135"/>
              <a:gd name="T4" fmla="*/ 809 w 809"/>
              <a:gd name="T5" fmla="*/ 1135 h 1135"/>
              <a:gd name="T6" fmla="*/ 0 w 809"/>
              <a:gd name="T7" fmla="*/ 843 h 1135"/>
              <a:gd name="T8" fmla="*/ 0 w 809"/>
              <a:gd name="T9" fmla="*/ 0 h 11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9"/>
              <a:gd name="T16" fmla="*/ 0 h 1135"/>
              <a:gd name="T17" fmla="*/ 809 w 809"/>
              <a:gd name="T18" fmla="*/ 1135 h 11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9" h="1135">
                <a:moveTo>
                  <a:pt x="0" y="0"/>
                </a:moveTo>
                <a:lnTo>
                  <a:pt x="809" y="276"/>
                </a:lnTo>
                <a:lnTo>
                  <a:pt x="809" y="1135"/>
                </a:lnTo>
                <a:lnTo>
                  <a:pt x="0" y="843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984500" y="2695106"/>
            <a:ext cx="2379477" cy="1869096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9" name="Text Box 9"/>
          <p:cNvSpPr txBox="1">
            <a:spLocks noChangeArrowheads="1"/>
          </p:cNvSpPr>
          <p:nvPr/>
        </p:nvSpPr>
        <p:spPr bwMode="auto">
          <a:xfrm>
            <a:off x="307975" y="877888"/>
            <a:ext cx="36038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3D Reconstruction for two views:</a:t>
            </a:r>
          </a:p>
        </p:txBody>
      </p:sp>
      <p:sp>
        <p:nvSpPr>
          <p:cNvPr id="3080" name="Freeform 10"/>
          <p:cNvSpPr>
            <a:spLocks/>
          </p:cNvSpPr>
          <p:nvPr/>
        </p:nvSpPr>
        <p:spPr bwMode="auto">
          <a:xfrm>
            <a:off x="2971800" y="1828800"/>
            <a:ext cx="1317625" cy="1824038"/>
          </a:xfrm>
          <a:custGeom>
            <a:avLst/>
            <a:gdLst>
              <a:gd name="T0" fmla="*/ 0 w 830"/>
              <a:gd name="T1" fmla="*/ 273 h 1149"/>
              <a:gd name="T2" fmla="*/ 830 w 830"/>
              <a:gd name="T3" fmla="*/ 0 h 1149"/>
              <a:gd name="T4" fmla="*/ 830 w 830"/>
              <a:gd name="T5" fmla="*/ 869 h 1149"/>
              <a:gd name="T6" fmla="*/ 0 w 830"/>
              <a:gd name="T7" fmla="*/ 1149 h 1149"/>
              <a:gd name="T8" fmla="*/ 0 w 830"/>
              <a:gd name="T9" fmla="*/ 273 h 11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0"/>
              <a:gd name="T16" fmla="*/ 0 h 1149"/>
              <a:gd name="T17" fmla="*/ 830 w 830"/>
              <a:gd name="T18" fmla="*/ 1149 h 11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0" h="1149">
                <a:moveTo>
                  <a:pt x="0" y="273"/>
                </a:moveTo>
                <a:lnTo>
                  <a:pt x="830" y="0"/>
                </a:lnTo>
                <a:lnTo>
                  <a:pt x="830" y="869"/>
                </a:lnTo>
                <a:lnTo>
                  <a:pt x="0" y="1149"/>
                </a:lnTo>
                <a:lnTo>
                  <a:pt x="0" y="273"/>
                </a:lnTo>
                <a:close/>
              </a:path>
            </a:pathLst>
          </a:custGeom>
          <a:solidFill>
            <a:schemeClr val="hlink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52276" name="Line 20"/>
          <p:cNvSpPr>
            <a:spLocks noChangeShapeType="1"/>
          </p:cNvSpPr>
          <p:nvPr/>
        </p:nvSpPr>
        <p:spPr bwMode="auto">
          <a:xfrm>
            <a:off x="3660775" y="2770188"/>
            <a:ext cx="1909763" cy="18288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5" name="Oval 22"/>
          <p:cNvSpPr>
            <a:spLocks noChangeArrowheads="1"/>
          </p:cNvSpPr>
          <p:nvPr/>
        </p:nvSpPr>
        <p:spPr bwMode="auto">
          <a:xfrm>
            <a:off x="5530850" y="4556125"/>
            <a:ext cx="74613" cy="746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6" name="Oval 23"/>
          <p:cNvSpPr>
            <a:spLocks noChangeArrowheads="1"/>
          </p:cNvSpPr>
          <p:nvPr/>
        </p:nvSpPr>
        <p:spPr bwMode="auto">
          <a:xfrm>
            <a:off x="2909888" y="4541838"/>
            <a:ext cx="74612" cy="74612"/>
          </a:xfrm>
          <a:prstGeom prst="ellipse">
            <a:avLst/>
          </a:prstGeom>
          <a:solidFill>
            <a:srgbClr val="FF99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7" name="Oval 24"/>
          <p:cNvSpPr>
            <a:spLocks noChangeArrowheads="1"/>
          </p:cNvSpPr>
          <p:nvPr/>
        </p:nvSpPr>
        <p:spPr bwMode="auto">
          <a:xfrm>
            <a:off x="5353050" y="2646363"/>
            <a:ext cx="74613" cy="746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8" name="Oval 25"/>
          <p:cNvSpPr>
            <a:spLocks noChangeArrowheads="1"/>
          </p:cNvSpPr>
          <p:nvPr/>
        </p:nvSpPr>
        <p:spPr bwMode="auto">
          <a:xfrm>
            <a:off x="3608388" y="2724150"/>
            <a:ext cx="74612" cy="746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9" name="Text Box 26"/>
          <p:cNvSpPr txBox="1">
            <a:spLocks noChangeArrowheads="1"/>
          </p:cNvSpPr>
          <p:nvPr/>
        </p:nvSpPr>
        <p:spPr bwMode="auto">
          <a:xfrm rot="-1092301">
            <a:off x="1460777" y="3856752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>
                <a:solidFill>
                  <a:srgbClr val="10253F"/>
                </a:solidFill>
                <a:latin typeface="Trebuchet MS"/>
                <a:cs typeface="Trebuchet MS"/>
              </a:rPr>
              <a:t>Image 1</a:t>
            </a:r>
            <a:endParaRPr lang="en-US" sz="14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0" name="Text Box 27"/>
          <p:cNvSpPr txBox="1">
            <a:spLocks noChangeArrowheads="1"/>
          </p:cNvSpPr>
          <p:nvPr/>
        </p:nvSpPr>
        <p:spPr bwMode="auto">
          <a:xfrm rot="1387896">
            <a:off x="6445527" y="3913902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>
                <a:solidFill>
                  <a:srgbClr val="10253F"/>
                </a:solidFill>
                <a:latin typeface="Trebuchet MS"/>
                <a:cs typeface="Trebuchet MS"/>
              </a:rPr>
              <a:t>Image 2</a:t>
            </a:r>
            <a:endParaRPr lang="en-US" sz="10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1" name="Text Box 28"/>
          <p:cNvSpPr txBox="1">
            <a:spLocks noChangeArrowheads="1"/>
          </p:cNvSpPr>
          <p:nvPr/>
        </p:nvSpPr>
        <p:spPr bwMode="auto">
          <a:xfrm>
            <a:off x="3454400" y="2432050"/>
            <a:ext cx="508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endParaRPr lang="en-US" sz="12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2" name="Text Box 29"/>
          <p:cNvSpPr txBox="1">
            <a:spLocks noChangeArrowheads="1"/>
          </p:cNvSpPr>
          <p:nvPr/>
        </p:nvSpPr>
        <p:spPr bwMode="auto">
          <a:xfrm>
            <a:off x="5283200" y="2357438"/>
            <a:ext cx="6223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2</a:t>
            </a:r>
            <a:endParaRPr lang="en-US" sz="1200" i="1" noProof="1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4268788" y="3184525"/>
            <a:ext cx="344487" cy="319088"/>
            <a:chOff x="2689" y="2006"/>
            <a:chExt cx="217" cy="201"/>
          </a:xfrm>
        </p:grpSpPr>
        <p:sp>
          <p:nvSpPr>
            <p:cNvPr id="3114" name="Oval 31"/>
            <p:cNvSpPr>
              <a:spLocks noChangeArrowheads="1"/>
            </p:cNvSpPr>
            <p:nvPr/>
          </p:nvSpPr>
          <p:spPr bwMode="auto">
            <a:xfrm>
              <a:off x="2734" y="216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15" name="Text Box 32"/>
            <p:cNvSpPr txBox="1">
              <a:spLocks noChangeArrowheads="1"/>
            </p:cNvSpPr>
            <p:nvPr/>
          </p:nvSpPr>
          <p:spPr bwMode="auto">
            <a:xfrm>
              <a:off x="2689" y="2006"/>
              <a:ext cx="21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200" i="1" noProof="1">
                  <a:solidFill>
                    <a:srgbClr val="10253F"/>
                  </a:solidFill>
                  <a:latin typeface="Trebuchet MS"/>
                  <a:cs typeface="Trebuchet MS"/>
                </a:rPr>
                <a:t>M</a:t>
              </a:r>
              <a:endParaRPr lang="en-US" sz="1200" i="1" dirty="0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3094" name="Text Box 33"/>
          <p:cNvSpPr txBox="1">
            <a:spLocks noChangeArrowheads="1"/>
          </p:cNvSpPr>
          <p:nvPr/>
        </p:nvSpPr>
        <p:spPr bwMode="auto">
          <a:xfrm>
            <a:off x="2746375" y="4246563"/>
            <a:ext cx="3444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C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2</a:t>
            </a:r>
            <a:endParaRPr lang="en-US" sz="1200" i="1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5" name="Text Box 34"/>
          <p:cNvSpPr txBox="1">
            <a:spLocks noChangeArrowheads="1"/>
          </p:cNvSpPr>
          <p:nvPr/>
        </p:nvSpPr>
        <p:spPr bwMode="auto">
          <a:xfrm>
            <a:off x="5429250" y="4276725"/>
            <a:ext cx="3444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C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endParaRPr lang="en-US" sz="1200" i="1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8" name="Line 50"/>
          <p:cNvSpPr>
            <a:spLocks noChangeShapeType="1"/>
          </p:cNvSpPr>
          <p:nvPr/>
        </p:nvSpPr>
        <p:spPr bwMode="auto">
          <a:xfrm flipH="1" flipV="1">
            <a:off x="6256338" y="3841750"/>
            <a:ext cx="196850" cy="87313"/>
          </a:xfrm>
          <a:prstGeom prst="line">
            <a:avLst/>
          </a:prstGeom>
          <a:noFill/>
          <a:ln w="3175">
            <a:solidFill>
              <a:srgbClr val="4F81BD"/>
            </a:solidFill>
            <a:round/>
            <a:headEnd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9" name="Line 51"/>
          <p:cNvSpPr>
            <a:spLocks noChangeShapeType="1"/>
          </p:cNvSpPr>
          <p:nvPr/>
        </p:nvSpPr>
        <p:spPr bwMode="auto">
          <a:xfrm flipV="1">
            <a:off x="2701925" y="3619500"/>
            <a:ext cx="238125" cy="80963"/>
          </a:xfrm>
          <a:prstGeom prst="line">
            <a:avLst/>
          </a:prstGeom>
          <a:noFill/>
          <a:ln w="3175">
            <a:solidFill>
              <a:srgbClr val="4F81BD"/>
            </a:solidFill>
            <a:round/>
            <a:headEnd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52308" name="Text Box 52"/>
          <p:cNvSpPr txBox="1">
            <a:spLocks noChangeArrowheads="1"/>
          </p:cNvSpPr>
          <p:nvPr/>
        </p:nvSpPr>
        <p:spPr bwMode="auto">
          <a:xfrm>
            <a:off x="635000" y="5135563"/>
            <a:ext cx="637228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Problem:</a:t>
            </a:r>
          </a:p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	Given </a:t>
            </a:r>
            <a:r>
              <a:rPr lang="en-U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baseline="-25000" dirty="0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 and </a:t>
            </a:r>
            <a:r>
              <a:rPr lang="en-U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baseline="-25000" dirty="0">
                <a:solidFill>
                  <a:srgbClr val="10253F"/>
                </a:solidFill>
                <a:latin typeface="Trebuchet MS"/>
                <a:cs typeface="Trebuchet MS"/>
              </a:rPr>
              <a:t>2</a:t>
            </a:r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 (and projection matrices A and B)</a:t>
            </a:r>
          </a:p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	find M</a:t>
            </a:r>
          </a:p>
          <a:p>
            <a:endParaRPr lang="en-US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858001" y="5184588"/>
            <a:ext cx="2211294" cy="1210236"/>
            <a:chOff x="6858001" y="5184588"/>
            <a:chExt cx="2211294" cy="1210236"/>
          </a:xfrm>
        </p:grpSpPr>
        <p:sp>
          <p:nvSpPr>
            <p:cNvPr id="10" name="Rectangle 9"/>
            <p:cNvSpPr/>
            <p:nvPr/>
          </p:nvSpPr>
          <p:spPr>
            <a:xfrm>
              <a:off x="6858001" y="5184588"/>
              <a:ext cx="2211294" cy="121023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50951" y="5527489"/>
              <a:ext cx="1536154" cy="643217"/>
            </a:xfrm>
            <a:prstGeom prst="rect">
              <a:avLst/>
            </a:prstGeom>
          </p:spPr>
        </p:pic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100" y="6163236"/>
            <a:ext cx="37338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9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36471" y="1852706"/>
            <a:ext cx="1299882" cy="1538941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 11"/>
          <p:cNvSpPr>
            <a:spLocks/>
          </p:cNvSpPr>
          <p:nvPr/>
        </p:nvSpPr>
        <p:spPr bwMode="auto">
          <a:xfrm>
            <a:off x="4937125" y="2098675"/>
            <a:ext cx="1284288" cy="1801813"/>
          </a:xfrm>
          <a:custGeom>
            <a:avLst/>
            <a:gdLst>
              <a:gd name="T0" fmla="*/ 0 w 809"/>
              <a:gd name="T1" fmla="*/ 0 h 1135"/>
              <a:gd name="T2" fmla="*/ 809 w 809"/>
              <a:gd name="T3" fmla="*/ 276 h 1135"/>
              <a:gd name="T4" fmla="*/ 809 w 809"/>
              <a:gd name="T5" fmla="*/ 1135 h 1135"/>
              <a:gd name="T6" fmla="*/ 0 w 809"/>
              <a:gd name="T7" fmla="*/ 843 h 1135"/>
              <a:gd name="T8" fmla="*/ 0 w 809"/>
              <a:gd name="T9" fmla="*/ 0 h 11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9"/>
              <a:gd name="T16" fmla="*/ 0 h 1135"/>
              <a:gd name="T17" fmla="*/ 809 w 809"/>
              <a:gd name="T18" fmla="*/ 1135 h 11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9" h="1135">
                <a:moveTo>
                  <a:pt x="0" y="0"/>
                </a:moveTo>
                <a:lnTo>
                  <a:pt x="809" y="276"/>
                </a:lnTo>
                <a:lnTo>
                  <a:pt x="809" y="1135"/>
                </a:lnTo>
                <a:lnTo>
                  <a:pt x="0" y="843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984500" y="2695106"/>
            <a:ext cx="2379477" cy="1869096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9" name="Text Box 9"/>
          <p:cNvSpPr txBox="1">
            <a:spLocks noChangeArrowheads="1"/>
          </p:cNvSpPr>
          <p:nvPr/>
        </p:nvSpPr>
        <p:spPr bwMode="auto">
          <a:xfrm>
            <a:off x="307975" y="877888"/>
            <a:ext cx="33428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3D Reconstruction for 3 views:</a:t>
            </a:r>
          </a:p>
        </p:txBody>
      </p:sp>
      <p:sp>
        <p:nvSpPr>
          <p:cNvPr id="3080" name="Freeform 10"/>
          <p:cNvSpPr>
            <a:spLocks/>
          </p:cNvSpPr>
          <p:nvPr/>
        </p:nvSpPr>
        <p:spPr bwMode="auto">
          <a:xfrm>
            <a:off x="1821329" y="1918447"/>
            <a:ext cx="1317625" cy="1824038"/>
          </a:xfrm>
          <a:custGeom>
            <a:avLst/>
            <a:gdLst>
              <a:gd name="T0" fmla="*/ 0 w 830"/>
              <a:gd name="T1" fmla="*/ 273 h 1149"/>
              <a:gd name="T2" fmla="*/ 830 w 830"/>
              <a:gd name="T3" fmla="*/ 0 h 1149"/>
              <a:gd name="T4" fmla="*/ 830 w 830"/>
              <a:gd name="T5" fmla="*/ 869 h 1149"/>
              <a:gd name="T6" fmla="*/ 0 w 830"/>
              <a:gd name="T7" fmla="*/ 1149 h 1149"/>
              <a:gd name="T8" fmla="*/ 0 w 830"/>
              <a:gd name="T9" fmla="*/ 273 h 11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0"/>
              <a:gd name="T16" fmla="*/ 0 h 1149"/>
              <a:gd name="T17" fmla="*/ 830 w 830"/>
              <a:gd name="T18" fmla="*/ 1149 h 11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0" h="1149">
                <a:moveTo>
                  <a:pt x="0" y="273"/>
                </a:moveTo>
                <a:lnTo>
                  <a:pt x="830" y="0"/>
                </a:lnTo>
                <a:lnTo>
                  <a:pt x="830" y="869"/>
                </a:lnTo>
                <a:lnTo>
                  <a:pt x="0" y="1149"/>
                </a:lnTo>
                <a:lnTo>
                  <a:pt x="0" y="273"/>
                </a:lnTo>
                <a:close/>
              </a:path>
            </a:pathLst>
          </a:custGeom>
          <a:solidFill>
            <a:schemeClr val="hlink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52276" name="Line 20"/>
          <p:cNvSpPr>
            <a:spLocks noChangeShapeType="1"/>
          </p:cNvSpPr>
          <p:nvPr/>
        </p:nvSpPr>
        <p:spPr bwMode="auto">
          <a:xfrm flipH="1">
            <a:off x="4153647" y="2764119"/>
            <a:ext cx="149411" cy="1897528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5" name="Oval 22"/>
          <p:cNvSpPr>
            <a:spLocks noChangeArrowheads="1"/>
          </p:cNvSpPr>
          <p:nvPr/>
        </p:nvSpPr>
        <p:spPr bwMode="auto">
          <a:xfrm>
            <a:off x="4126379" y="4630831"/>
            <a:ext cx="74613" cy="746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6" name="Oval 23"/>
          <p:cNvSpPr>
            <a:spLocks noChangeArrowheads="1"/>
          </p:cNvSpPr>
          <p:nvPr/>
        </p:nvSpPr>
        <p:spPr bwMode="auto">
          <a:xfrm>
            <a:off x="2909888" y="4541838"/>
            <a:ext cx="74612" cy="74612"/>
          </a:xfrm>
          <a:prstGeom prst="ellipse">
            <a:avLst/>
          </a:prstGeom>
          <a:solidFill>
            <a:srgbClr val="FF99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7" name="Oval 24"/>
          <p:cNvSpPr>
            <a:spLocks noChangeArrowheads="1"/>
          </p:cNvSpPr>
          <p:nvPr/>
        </p:nvSpPr>
        <p:spPr bwMode="auto">
          <a:xfrm>
            <a:off x="5353050" y="2646363"/>
            <a:ext cx="74613" cy="746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8" name="Oval 25"/>
          <p:cNvSpPr>
            <a:spLocks noChangeArrowheads="1"/>
          </p:cNvSpPr>
          <p:nvPr/>
        </p:nvSpPr>
        <p:spPr bwMode="auto">
          <a:xfrm>
            <a:off x="4265792" y="2724150"/>
            <a:ext cx="74612" cy="746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9" name="Text Box 26"/>
          <p:cNvSpPr txBox="1">
            <a:spLocks noChangeArrowheads="1"/>
          </p:cNvSpPr>
          <p:nvPr/>
        </p:nvSpPr>
        <p:spPr bwMode="auto">
          <a:xfrm rot="-1092301">
            <a:off x="1774541" y="3378636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10253F"/>
                </a:solidFill>
                <a:latin typeface="Trebuchet MS"/>
                <a:cs typeface="Trebuchet MS"/>
              </a:rPr>
              <a:t>Image 1</a:t>
            </a:r>
            <a:endParaRPr lang="en-US" sz="14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0" name="Text Box 27"/>
          <p:cNvSpPr txBox="1">
            <a:spLocks noChangeArrowheads="1"/>
          </p:cNvSpPr>
          <p:nvPr/>
        </p:nvSpPr>
        <p:spPr bwMode="auto">
          <a:xfrm rot="1387896">
            <a:off x="5563997" y="3525432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10253F"/>
                </a:solidFill>
                <a:latin typeface="Trebuchet MS"/>
                <a:cs typeface="Trebuchet MS"/>
              </a:rPr>
              <a:t>Image 3</a:t>
            </a:r>
          </a:p>
        </p:txBody>
      </p:sp>
      <p:sp>
        <p:nvSpPr>
          <p:cNvPr id="3091" name="Text Box 28"/>
          <p:cNvSpPr txBox="1">
            <a:spLocks noChangeArrowheads="1"/>
          </p:cNvSpPr>
          <p:nvPr/>
        </p:nvSpPr>
        <p:spPr bwMode="auto">
          <a:xfrm>
            <a:off x="3454400" y="2432050"/>
            <a:ext cx="508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2</a:t>
            </a:r>
            <a:endParaRPr lang="en-US" sz="12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2" name="Text Box 29"/>
          <p:cNvSpPr txBox="1">
            <a:spLocks noChangeArrowheads="1"/>
          </p:cNvSpPr>
          <p:nvPr/>
        </p:nvSpPr>
        <p:spPr bwMode="auto">
          <a:xfrm>
            <a:off x="5283200" y="2357438"/>
            <a:ext cx="6223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3</a:t>
            </a:r>
            <a:endParaRPr lang="en-US" sz="1200" i="1" noProof="1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4134319" y="3289112"/>
            <a:ext cx="344487" cy="319088"/>
            <a:chOff x="2689" y="2006"/>
            <a:chExt cx="217" cy="201"/>
          </a:xfrm>
        </p:grpSpPr>
        <p:sp>
          <p:nvSpPr>
            <p:cNvPr id="3114" name="Oval 31"/>
            <p:cNvSpPr>
              <a:spLocks noChangeArrowheads="1"/>
            </p:cNvSpPr>
            <p:nvPr/>
          </p:nvSpPr>
          <p:spPr bwMode="auto">
            <a:xfrm>
              <a:off x="2734" y="216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15" name="Text Box 32"/>
            <p:cNvSpPr txBox="1">
              <a:spLocks noChangeArrowheads="1"/>
            </p:cNvSpPr>
            <p:nvPr/>
          </p:nvSpPr>
          <p:spPr bwMode="auto">
            <a:xfrm>
              <a:off x="2689" y="2006"/>
              <a:ext cx="21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200" i="1" noProof="1">
                  <a:solidFill>
                    <a:srgbClr val="10253F"/>
                  </a:solidFill>
                  <a:latin typeface="Trebuchet MS"/>
                  <a:cs typeface="Trebuchet MS"/>
                </a:rPr>
                <a:t>M</a:t>
              </a:r>
              <a:endParaRPr lang="en-US" sz="1200" i="1" dirty="0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352308" name="Text Box 52"/>
          <p:cNvSpPr txBox="1">
            <a:spLocks noChangeArrowheads="1"/>
          </p:cNvSpPr>
          <p:nvPr/>
        </p:nvSpPr>
        <p:spPr bwMode="auto">
          <a:xfrm>
            <a:off x="635000" y="5135563"/>
            <a:ext cx="708082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Problem:</a:t>
            </a:r>
          </a:p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	Given </a:t>
            </a:r>
            <a:r>
              <a:rPr lang="en-U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baseline="-25000" dirty="0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, </a:t>
            </a:r>
            <a:r>
              <a:rPr lang="en-U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baseline="-25000" dirty="0">
                <a:solidFill>
                  <a:srgbClr val="10253F"/>
                </a:solidFill>
                <a:latin typeface="Trebuchet MS"/>
                <a:cs typeface="Trebuchet MS"/>
              </a:rPr>
              <a:t>2 </a:t>
            </a:r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and </a:t>
            </a:r>
            <a:r>
              <a:rPr lang="en-U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baseline="-25000" dirty="0">
                <a:solidFill>
                  <a:srgbClr val="10253F"/>
                </a:solidFill>
                <a:latin typeface="Trebuchet MS"/>
                <a:cs typeface="Trebuchet MS"/>
              </a:rPr>
              <a:t>3</a:t>
            </a:r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 (and projection matrices A, B and C)</a:t>
            </a:r>
          </a:p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	find M</a:t>
            </a:r>
          </a:p>
          <a:p>
            <a:endParaRPr lang="en-US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28" name="Oval 25"/>
          <p:cNvSpPr>
            <a:spLocks noChangeArrowheads="1"/>
          </p:cNvSpPr>
          <p:nvPr/>
        </p:nvSpPr>
        <p:spPr bwMode="auto">
          <a:xfrm>
            <a:off x="2296553" y="2757020"/>
            <a:ext cx="74612" cy="746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2142565" y="2464920"/>
            <a:ext cx="508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endParaRPr lang="en-US" sz="12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3609689" y="3139950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10253F"/>
                </a:solidFill>
                <a:latin typeface="Trebuchet MS"/>
                <a:cs typeface="Trebuchet MS"/>
              </a:rPr>
              <a:t>Image 2</a:t>
            </a:r>
          </a:p>
        </p:txBody>
      </p:sp>
      <p:cxnSp>
        <p:nvCxnSpPr>
          <p:cNvPr id="31" name="Straight Connector 30"/>
          <p:cNvCxnSpPr>
            <a:endCxn id="28" idx="6"/>
          </p:cNvCxnSpPr>
          <p:nvPr/>
        </p:nvCxnSpPr>
        <p:spPr>
          <a:xfrm flipH="1" flipV="1">
            <a:off x="2371165" y="2794327"/>
            <a:ext cx="3097306" cy="1314497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22"/>
          <p:cNvSpPr>
            <a:spLocks noChangeArrowheads="1"/>
          </p:cNvSpPr>
          <p:nvPr/>
        </p:nvSpPr>
        <p:spPr bwMode="auto">
          <a:xfrm>
            <a:off x="5459120" y="4095940"/>
            <a:ext cx="74613" cy="746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13177" y="3720345"/>
            <a:ext cx="2211294" cy="1374589"/>
            <a:chOff x="6813177" y="3242233"/>
            <a:chExt cx="2211294" cy="1374589"/>
          </a:xfrm>
        </p:grpSpPr>
        <p:sp>
          <p:nvSpPr>
            <p:cNvPr id="10" name="Rectangle 9"/>
            <p:cNvSpPr/>
            <p:nvPr/>
          </p:nvSpPr>
          <p:spPr>
            <a:xfrm>
              <a:off x="6813177" y="3242233"/>
              <a:ext cx="2211294" cy="137458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26941" y="3376704"/>
              <a:ext cx="1609165" cy="11097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75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480369" y="735849"/>
            <a:ext cx="8200454" cy="1092796"/>
            <a:chOff x="480369" y="735849"/>
            <a:chExt cx="8200454" cy="109279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369" y="740339"/>
              <a:ext cx="3404338" cy="978323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4022164" y="735849"/>
              <a:ext cx="4658659" cy="1092796"/>
              <a:chOff x="4007223" y="2140316"/>
              <a:chExt cx="4658659" cy="1092796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00812" y="2140316"/>
                <a:ext cx="3665070" cy="1092796"/>
              </a:xfrm>
              <a:prstGeom prst="rect">
                <a:avLst/>
              </a:prstGeom>
            </p:spPr>
          </p:pic>
          <p:cxnSp>
            <p:nvCxnSpPr>
              <p:cNvPr id="11" name="Straight Arrow Connector 10"/>
              <p:cNvCxnSpPr/>
              <p:nvPr/>
            </p:nvCxnSpPr>
            <p:spPr>
              <a:xfrm flipV="1">
                <a:off x="4007223" y="2681193"/>
                <a:ext cx="849026" cy="0"/>
              </a:xfrm>
              <a:prstGeom prst="straightConnector1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3529" y="5065804"/>
            <a:ext cx="1676400" cy="41910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64671" y="1830288"/>
            <a:ext cx="8241444" cy="1098178"/>
            <a:chOff x="464671" y="1830288"/>
            <a:chExt cx="8241444" cy="1098178"/>
          </a:xfrm>
        </p:grpSpPr>
        <p:grpSp>
          <p:nvGrpSpPr>
            <p:cNvPr id="10" name="Group 9"/>
            <p:cNvGrpSpPr/>
            <p:nvPr/>
          </p:nvGrpSpPr>
          <p:grpSpPr>
            <a:xfrm>
              <a:off x="4063999" y="1830288"/>
              <a:ext cx="4642116" cy="1098178"/>
              <a:chOff x="4049058" y="948763"/>
              <a:chExt cx="4642116" cy="1098178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08054" y="948763"/>
                <a:ext cx="3683120" cy="1098178"/>
              </a:xfrm>
              <a:prstGeom prst="rect">
                <a:avLst/>
              </a:prstGeom>
            </p:spPr>
          </p:pic>
          <p:cxnSp>
            <p:nvCxnSpPr>
              <p:cNvPr id="4" name="Straight Arrow Connector 3"/>
              <p:cNvCxnSpPr/>
              <p:nvPr/>
            </p:nvCxnSpPr>
            <p:spPr>
              <a:xfrm flipV="1">
                <a:off x="4049058" y="1497852"/>
                <a:ext cx="849026" cy="0"/>
              </a:xfrm>
              <a:prstGeom prst="straightConnector1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4671" y="1875858"/>
              <a:ext cx="3425299" cy="1007783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479612" y="2977019"/>
            <a:ext cx="8231785" cy="1101912"/>
            <a:chOff x="479612" y="2977019"/>
            <a:chExt cx="8231785" cy="110191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9612" y="3041271"/>
              <a:ext cx="3420035" cy="100623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015753" y="2977019"/>
              <a:ext cx="3695644" cy="1101912"/>
            </a:xfrm>
            <a:prstGeom prst="rect">
              <a:avLst/>
            </a:prstGeom>
          </p:spPr>
        </p:pic>
        <p:cxnSp>
          <p:nvCxnSpPr>
            <p:cNvPr id="23" name="Straight Arrow Connector 22"/>
            <p:cNvCxnSpPr/>
            <p:nvPr/>
          </p:nvCxnSpPr>
          <p:spPr>
            <a:xfrm flipV="1">
              <a:off x="4066989" y="3517883"/>
              <a:ext cx="849026" cy="0"/>
            </a:xfrm>
            <a:prstGeom prst="straightConnector1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076265" y="4294820"/>
            <a:ext cx="3664324" cy="2356320"/>
            <a:chOff x="5076265" y="4294820"/>
            <a:chExt cx="3664324" cy="235632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076265" y="4542118"/>
              <a:ext cx="3664324" cy="2109022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/>
            <p:nvPr/>
          </p:nvCxnSpPr>
          <p:spPr>
            <a:xfrm flipH="1">
              <a:off x="7470583" y="4294820"/>
              <a:ext cx="0" cy="574434"/>
            </a:xfrm>
            <a:prstGeom prst="straightConnector1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7806" y="5729942"/>
            <a:ext cx="3733800" cy="508000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 flipH="1" flipV="1">
            <a:off x="3989294" y="5304118"/>
            <a:ext cx="779924" cy="547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29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36471" y="1852706"/>
            <a:ext cx="1299882" cy="1538941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 11"/>
          <p:cNvSpPr>
            <a:spLocks/>
          </p:cNvSpPr>
          <p:nvPr/>
        </p:nvSpPr>
        <p:spPr bwMode="auto">
          <a:xfrm>
            <a:off x="4937125" y="2098675"/>
            <a:ext cx="1284288" cy="1801813"/>
          </a:xfrm>
          <a:custGeom>
            <a:avLst/>
            <a:gdLst>
              <a:gd name="T0" fmla="*/ 0 w 809"/>
              <a:gd name="T1" fmla="*/ 0 h 1135"/>
              <a:gd name="T2" fmla="*/ 809 w 809"/>
              <a:gd name="T3" fmla="*/ 276 h 1135"/>
              <a:gd name="T4" fmla="*/ 809 w 809"/>
              <a:gd name="T5" fmla="*/ 1135 h 1135"/>
              <a:gd name="T6" fmla="*/ 0 w 809"/>
              <a:gd name="T7" fmla="*/ 843 h 1135"/>
              <a:gd name="T8" fmla="*/ 0 w 809"/>
              <a:gd name="T9" fmla="*/ 0 h 11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9"/>
              <a:gd name="T16" fmla="*/ 0 h 1135"/>
              <a:gd name="T17" fmla="*/ 809 w 809"/>
              <a:gd name="T18" fmla="*/ 1135 h 11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9" h="1135">
                <a:moveTo>
                  <a:pt x="0" y="0"/>
                </a:moveTo>
                <a:lnTo>
                  <a:pt x="809" y="276"/>
                </a:lnTo>
                <a:lnTo>
                  <a:pt x="809" y="1135"/>
                </a:lnTo>
                <a:lnTo>
                  <a:pt x="0" y="843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984500" y="2695106"/>
            <a:ext cx="2379477" cy="1869096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9" name="Text Box 9"/>
          <p:cNvSpPr txBox="1">
            <a:spLocks noChangeArrowheads="1"/>
          </p:cNvSpPr>
          <p:nvPr/>
        </p:nvSpPr>
        <p:spPr bwMode="auto">
          <a:xfrm>
            <a:off x="307975" y="877888"/>
            <a:ext cx="33428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3D Reconstruction for 3 views:</a:t>
            </a:r>
          </a:p>
        </p:txBody>
      </p:sp>
      <p:sp>
        <p:nvSpPr>
          <p:cNvPr id="3080" name="Freeform 10"/>
          <p:cNvSpPr>
            <a:spLocks/>
          </p:cNvSpPr>
          <p:nvPr/>
        </p:nvSpPr>
        <p:spPr bwMode="auto">
          <a:xfrm>
            <a:off x="1821329" y="1918447"/>
            <a:ext cx="1317625" cy="1824038"/>
          </a:xfrm>
          <a:custGeom>
            <a:avLst/>
            <a:gdLst>
              <a:gd name="T0" fmla="*/ 0 w 830"/>
              <a:gd name="T1" fmla="*/ 273 h 1149"/>
              <a:gd name="T2" fmla="*/ 830 w 830"/>
              <a:gd name="T3" fmla="*/ 0 h 1149"/>
              <a:gd name="T4" fmla="*/ 830 w 830"/>
              <a:gd name="T5" fmla="*/ 869 h 1149"/>
              <a:gd name="T6" fmla="*/ 0 w 830"/>
              <a:gd name="T7" fmla="*/ 1149 h 1149"/>
              <a:gd name="T8" fmla="*/ 0 w 830"/>
              <a:gd name="T9" fmla="*/ 273 h 11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0"/>
              <a:gd name="T16" fmla="*/ 0 h 1149"/>
              <a:gd name="T17" fmla="*/ 830 w 830"/>
              <a:gd name="T18" fmla="*/ 1149 h 11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0" h="1149">
                <a:moveTo>
                  <a:pt x="0" y="273"/>
                </a:moveTo>
                <a:lnTo>
                  <a:pt x="830" y="0"/>
                </a:lnTo>
                <a:lnTo>
                  <a:pt x="830" y="869"/>
                </a:lnTo>
                <a:lnTo>
                  <a:pt x="0" y="1149"/>
                </a:lnTo>
                <a:lnTo>
                  <a:pt x="0" y="273"/>
                </a:lnTo>
                <a:close/>
              </a:path>
            </a:pathLst>
          </a:custGeom>
          <a:solidFill>
            <a:schemeClr val="hlink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52276" name="Line 20"/>
          <p:cNvSpPr>
            <a:spLocks noChangeShapeType="1"/>
          </p:cNvSpPr>
          <p:nvPr/>
        </p:nvSpPr>
        <p:spPr bwMode="auto">
          <a:xfrm flipH="1">
            <a:off x="4153647" y="2764119"/>
            <a:ext cx="149411" cy="1897528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5" name="Oval 22"/>
          <p:cNvSpPr>
            <a:spLocks noChangeArrowheads="1"/>
          </p:cNvSpPr>
          <p:nvPr/>
        </p:nvSpPr>
        <p:spPr bwMode="auto">
          <a:xfrm>
            <a:off x="4126379" y="4630831"/>
            <a:ext cx="74613" cy="746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6" name="Oval 23"/>
          <p:cNvSpPr>
            <a:spLocks noChangeArrowheads="1"/>
          </p:cNvSpPr>
          <p:nvPr/>
        </p:nvSpPr>
        <p:spPr bwMode="auto">
          <a:xfrm>
            <a:off x="2909888" y="4541838"/>
            <a:ext cx="74612" cy="74612"/>
          </a:xfrm>
          <a:prstGeom prst="ellipse">
            <a:avLst/>
          </a:prstGeom>
          <a:solidFill>
            <a:srgbClr val="FF99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7" name="Oval 24"/>
          <p:cNvSpPr>
            <a:spLocks noChangeArrowheads="1"/>
          </p:cNvSpPr>
          <p:nvPr/>
        </p:nvSpPr>
        <p:spPr bwMode="auto">
          <a:xfrm>
            <a:off x="5353050" y="2646363"/>
            <a:ext cx="74613" cy="746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8" name="Oval 25"/>
          <p:cNvSpPr>
            <a:spLocks noChangeArrowheads="1"/>
          </p:cNvSpPr>
          <p:nvPr/>
        </p:nvSpPr>
        <p:spPr bwMode="auto">
          <a:xfrm>
            <a:off x="4265792" y="2724150"/>
            <a:ext cx="74612" cy="746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9" name="Text Box 26"/>
          <p:cNvSpPr txBox="1">
            <a:spLocks noChangeArrowheads="1"/>
          </p:cNvSpPr>
          <p:nvPr/>
        </p:nvSpPr>
        <p:spPr bwMode="auto">
          <a:xfrm rot="-1092301">
            <a:off x="1774541" y="3378636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10253F"/>
                </a:solidFill>
                <a:latin typeface="Trebuchet MS"/>
                <a:cs typeface="Trebuchet MS"/>
              </a:rPr>
              <a:t>Image 1</a:t>
            </a:r>
            <a:endParaRPr lang="en-US" sz="14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0" name="Text Box 27"/>
          <p:cNvSpPr txBox="1">
            <a:spLocks noChangeArrowheads="1"/>
          </p:cNvSpPr>
          <p:nvPr/>
        </p:nvSpPr>
        <p:spPr bwMode="auto">
          <a:xfrm rot="1387896">
            <a:off x="5563997" y="3525432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10253F"/>
                </a:solidFill>
                <a:latin typeface="Trebuchet MS"/>
                <a:cs typeface="Trebuchet MS"/>
              </a:rPr>
              <a:t>Image 3</a:t>
            </a:r>
          </a:p>
        </p:txBody>
      </p:sp>
      <p:sp>
        <p:nvSpPr>
          <p:cNvPr id="3091" name="Text Box 28"/>
          <p:cNvSpPr txBox="1">
            <a:spLocks noChangeArrowheads="1"/>
          </p:cNvSpPr>
          <p:nvPr/>
        </p:nvSpPr>
        <p:spPr bwMode="auto">
          <a:xfrm>
            <a:off x="3454400" y="2432050"/>
            <a:ext cx="508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2</a:t>
            </a:r>
            <a:endParaRPr lang="en-US" sz="12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2" name="Text Box 29"/>
          <p:cNvSpPr txBox="1">
            <a:spLocks noChangeArrowheads="1"/>
          </p:cNvSpPr>
          <p:nvPr/>
        </p:nvSpPr>
        <p:spPr bwMode="auto">
          <a:xfrm>
            <a:off x="5283200" y="2357438"/>
            <a:ext cx="6223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3</a:t>
            </a:r>
            <a:endParaRPr lang="en-US" sz="1200" i="1" noProof="1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4134319" y="3289112"/>
            <a:ext cx="344487" cy="319088"/>
            <a:chOff x="2689" y="2006"/>
            <a:chExt cx="217" cy="201"/>
          </a:xfrm>
        </p:grpSpPr>
        <p:sp>
          <p:nvSpPr>
            <p:cNvPr id="3114" name="Oval 31"/>
            <p:cNvSpPr>
              <a:spLocks noChangeArrowheads="1"/>
            </p:cNvSpPr>
            <p:nvPr/>
          </p:nvSpPr>
          <p:spPr bwMode="auto">
            <a:xfrm>
              <a:off x="2734" y="216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15" name="Text Box 32"/>
            <p:cNvSpPr txBox="1">
              <a:spLocks noChangeArrowheads="1"/>
            </p:cNvSpPr>
            <p:nvPr/>
          </p:nvSpPr>
          <p:spPr bwMode="auto">
            <a:xfrm>
              <a:off x="2689" y="2006"/>
              <a:ext cx="21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200" i="1" noProof="1">
                  <a:solidFill>
                    <a:srgbClr val="10253F"/>
                  </a:solidFill>
                  <a:latin typeface="Trebuchet MS"/>
                  <a:cs typeface="Trebuchet MS"/>
                </a:rPr>
                <a:t>M</a:t>
              </a:r>
              <a:endParaRPr lang="en-US" sz="1200" i="1" dirty="0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352308" name="Text Box 52"/>
          <p:cNvSpPr txBox="1">
            <a:spLocks noChangeArrowheads="1"/>
          </p:cNvSpPr>
          <p:nvPr/>
        </p:nvSpPr>
        <p:spPr bwMode="auto">
          <a:xfrm>
            <a:off x="635000" y="5135563"/>
            <a:ext cx="708082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Problem:</a:t>
            </a:r>
          </a:p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	Given </a:t>
            </a:r>
            <a:r>
              <a:rPr lang="en-U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baseline="-25000" dirty="0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, </a:t>
            </a:r>
            <a:r>
              <a:rPr lang="en-U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baseline="-25000" dirty="0">
                <a:solidFill>
                  <a:srgbClr val="10253F"/>
                </a:solidFill>
                <a:latin typeface="Trebuchet MS"/>
                <a:cs typeface="Trebuchet MS"/>
              </a:rPr>
              <a:t>2 </a:t>
            </a:r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and </a:t>
            </a:r>
            <a:r>
              <a:rPr lang="en-U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baseline="-25000" dirty="0">
                <a:solidFill>
                  <a:srgbClr val="10253F"/>
                </a:solidFill>
                <a:latin typeface="Trebuchet MS"/>
                <a:cs typeface="Trebuchet MS"/>
              </a:rPr>
              <a:t>3</a:t>
            </a:r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 (and projection matrices A, B and C)</a:t>
            </a:r>
          </a:p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	find M</a:t>
            </a:r>
          </a:p>
          <a:p>
            <a:endParaRPr lang="en-US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6163236"/>
            <a:ext cx="3733800" cy="508000"/>
          </a:xfrm>
          <a:prstGeom prst="rect">
            <a:avLst/>
          </a:prstGeom>
        </p:spPr>
      </p:pic>
      <p:sp>
        <p:nvSpPr>
          <p:cNvPr id="28" name="Oval 25"/>
          <p:cNvSpPr>
            <a:spLocks noChangeArrowheads="1"/>
          </p:cNvSpPr>
          <p:nvPr/>
        </p:nvSpPr>
        <p:spPr bwMode="auto">
          <a:xfrm>
            <a:off x="2296553" y="2757020"/>
            <a:ext cx="74612" cy="746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2142565" y="2464920"/>
            <a:ext cx="508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endParaRPr lang="en-US" sz="12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3609689" y="3139950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10253F"/>
                </a:solidFill>
                <a:latin typeface="Trebuchet MS"/>
                <a:cs typeface="Trebuchet MS"/>
              </a:rPr>
              <a:t>Image 2</a:t>
            </a:r>
          </a:p>
        </p:txBody>
      </p:sp>
      <p:cxnSp>
        <p:nvCxnSpPr>
          <p:cNvPr id="31" name="Straight Connector 30"/>
          <p:cNvCxnSpPr>
            <a:endCxn id="28" idx="6"/>
          </p:cNvCxnSpPr>
          <p:nvPr/>
        </p:nvCxnSpPr>
        <p:spPr>
          <a:xfrm flipH="1" flipV="1">
            <a:off x="2371165" y="2794327"/>
            <a:ext cx="3097306" cy="1314497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22"/>
          <p:cNvSpPr>
            <a:spLocks noChangeArrowheads="1"/>
          </p:cNvSpPr>
          <p:nvPr/>
        </p:nvSpPr>
        <p:spPr bwMode="auto">
          <a:xfrm>
            <a:off x="5459120" y="4095940"/>
            <a:ext cx="74613" cy="746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813177" y="3720345"/>
            <a:ext cx="2211294" cy="1374589"/>
            <a:chOff x="6813177" y="3242233"/>
            <a:chExt cx="2211294" cy="1374589"/>
          </a:xfrm>
        </p:grpSpPr>
        <p:sp>
          <p:nvSpPr>
            <p:cNvPr id="37" name="Rectangle 36"/>
            <p:cNvSpPr/>
            <p:nvPr/>
          </p:nvSpPr>
          <p:spPr>
            <a:xfrm>
              <a:off x="6813177" y="3242233"/>
              <a:ext cx="2211294" cy="137458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26941" y="3376704"/>
              <a:ext cx="1609165" cy="11097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15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Box 9"/>
          <p:cNvSpPr txBox="1">
            <a:spLocks noChangeArrowheads="1"/>
          </p:cNvSpPr>
          <p:nvPr/>
        </p:nvSpPr>
        <p:spPr bwMode="auto">
          <a:xfrm>
            <a:off x="307975" y="877888"/>
            <a:ext cx="33428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3D Reconstruction for n views: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864" y="3623236"/>
            <a:ext cx="3733800" cy="50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91647" y="4885764"/>
            <a:ext cx="176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of Q: 2nx3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79696" y="5232397"/>
            <a:ext cx="178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of r:   2nx1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67745" y="5579030"/>
            <a:ext cx="177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of M:  3x1</a:t>
            </a:r>
          </a:p>
        </p:txBody>
      </p:sp>
    </p:spTree>
    <p:extLst>
      <p:ext uri="{BB962C8B-B14F-4D97-AF65-F5344CB8AC3E}">
        <p14:creationId xmlns:p14="http://schemas.microsoft.com/office/powerpoint/2010/main" val="13980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2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Freeform 11"/>
          <p:cNvSpPr>
            <a:spLocks/>
          </p:cNvSpPr>
          <p:nvPr/>
        </p:nvSpPr>
        <p:spPr bwMode="auto">
          <a:xfrm>
            <a:off x="4937125" y="2098675"/>
            <a:ext cx="1284288" cy="1801813"/>
          </a:xfrm>
          <a:custGeom>
            <a:avLst/>
            <a:gdLst>
              <a:gd name="T0" fmla="*/ 0 w 809"/>
              <a:gd name="T1" fmla="*/ 0 h 1135"/>
              <a:gd name="T2" fmla="*/ 809 w 809"/>
              <a:gd name="T3" fmla="*/ 276 h 1135"/>
              <a:gd name="T4" fmla="*/ 809 w 809"/>
              <a:gd name="T5" fmla="*/ 1135 h 1135"/>
              <a:gd name="T6" fmla="*/ 0 w 809"/>
              <a:gd name="T7" fmla="*/ 843 h 1135"/>
              <a:gd name="T8" fmla="*/ 0 w 809"/>
              <a:gd name="T9" fmla="*/ 0 h 11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9"/>
              <a:gd name="T16" fmla="*/ 0 h 1135"/>
              <a:gd name="T17" fmla="*/ 809 w 809"/>
              <a:gd name="T18" fmla="*/ 1135 h 11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9" h="1135">
                <a:moveTo>
                  <a:pt x="0" y="0"/>
                </a:moveTo>
                <a:lnTo>
                  <a:pt x="809" y="276"/>
                </a:lnTo>
                <a:lnTo>
                  <a:pt x="809" y="1135"/>
                </a:lnTo>
                <a:lnTo>
                  <a:pt x="0" y="843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984500" y="2695106"/>
            <a:ext cx="2379477" cy="1869096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9" name="Text Box 9"/>
          <p:cNvSpPr txBox="1">
            <a:spLocks noChangeArrowheads="1"/>
          </p:cNvSpPr>
          <p:nvPr/>
        </p:nvSpPr>
        <p:spPr bwMode="auto">
          <a:xfrm>
            <a:off x="307975" y="877888"/>
            <a:ext cx="2187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3D &gt; 2D Projection:</a:t>
            </a:r>
          </a:p>
        </p:txBody>
      </p:sp>
      <p:sp>
        <p:nvSpPr>
          <p:cNvPr id="3086" name="Oval 23"/>
          <p:cNvSpPr>
            <a:spLocks noChangeArrowheads="1"/>
          </p:cNvSpPr>
          <p:nvPr/>
        </p:nvSpPr>
        <p:spPr bwMode="auto">
          <a:xfrm>
            <a:off x="2909888" y="4541838"/>
            <a:ext cx="74612" cy="74612"/>
          </a:xfrm>
          <a:prstGeom prst="ellipse">
            <a:avLst/>
          </a:prstGeom>
          <a:solidFill>
            <a:srgbClr val="FF99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7" name="Oval 24"/>
          <p:cNvSpPr>
            <a:spLocks noChangeArrowheads="1"/>
          </p:cNvSpPr>
          <p:nvPr/>
        </p:nvSpPr>
        <p:spPr bwMode="auto">
          <a:xfrm>
            <a:off x="5353050" y="2646363"/>
            <a:ext cx="74613" cy="746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2" name="Text Box 29"/>
          <p:cNvSpPr txBox="1">
            <a:spLocks noChangeArrowheads="1"/>
          </p:cNvSpPr>
          <p:nvPr/>
        </p:nvSpPr>
        <p:spPr bwMode="auto">
          <a:xfrm>
            <a:off x="5283200" y="2357438"/>
            <a:ext cx="6223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4268788" y="3184525"/>
            <a:ext cx="344487" cy="319088"/>
            <a:chOff x="2689" y="2006"/>
            <a:chExt cx="217" cy="201"/>
          </a:xfrm>
        </p:grpSpPr>
        <p:sp>
          <p:nvSpPr>
            <p:cNvPr id="3114" name="Oval 31"/>
            <p:cNvSpPr>
              <a:spLocks noChangeArrowheads="1"/>
            </p:cNvSpPr>
            <p:nvPr/>
          </p:nvSpPr>
          <p:spPr bwMode="auto">
            <a:xfrm>
              <a:off x="2734" y="216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15" name="Text Box 32"/>
            <p:cNvSpPr txBox="1">
              <a:spLocks noChangeArrowheads="1"/>
            </p:cNvSpPr>
            <p:nvPr/>
          </p:nvSpPr>
          <p:spPr bwMode="auto">
            <a:xfrm>
              <a:off x="2689" y="2006"/>
              <a:ext cx="21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200" i="1" noProof="1">
                  <a:solidFill>
                    <a:srgbClr val="10253F"/>
                  </a:solidFill>
                  <a:latin typeface="Trebuchet MS"/>
                  <a:cs typeface="Trebuchet MS"/>
                </a:rPr>
                <a:t>M</a:t>
              </a:r>
              <a:endParaRPr lang="en-US" sz="1200" i="1" dirty="0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3094" name="Text Box 33"/>
          <p:cNvSpPr txBox="1">
            <a:spLocks noChangeArrowheads="1"/>
          </p:cNvSpPr>
          <p:nvPr/>
        </p:nvSpPr>
        <p:spPr bwMode="auto">
          <a:xfrm>
            <a:off x="2746375" y="4246563"/>
            <a:ext cx="3444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C</a:t>
            </a:r>
            <a:endParaRPr lang="en-US" sz="12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C7C499-46DF-284A-84A7-031FA123E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18" y="5068479"/>
            <a:ext cx="4449539" cy="136001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3818E61-F34A-1C43-ACA3-00265ABB1AA9}"/>
              </a:ext>
            </a:extLst>
          </p:cNvPr>
          <p:cNvGrpSpPr/>
          <p:nvPr/>
        </p:nvGrpSpPr>
        <p:grpSpPr>
          <a:xfrm>
            <a:off x="6858001" y="5184588"/>
            <a:ext cx="2211294" cy="1210236"/>
            <a:chOff x="6858001" y="5184588"/>
            <a:chExt cx="2211294" cy="1210236"/>
          </a:xfrm>
        </p:grpSpPr>
        <p:sp>
          <p:nvSpPr>
            <p:cNvPr id="10" name="Rectangle 9"/>
            <p:cNvSpPr/>
            <p:nvPr/>
          </p:nvSpPr>
          <p:spPr>
            <a:xfrm>
              <a:off x="6858001" y="5184588"/>
              <a:ext cx="2211294" cy="121023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B07BE05-BDFD-A748-8DE2-0FD686B2A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36791" y="5620522"/>
              <a:ext cx="1653714" cy="255932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2DB4C21-26BB-D846-80FB-7F04CD1AFC0C}"/>
              </a:ext>
            </a:extLst>
          </p:cNvPr>
          <p:cNvGrpSpPr/>
          <p:nvPr/>
        </p:nvGrpSpPr>
        <p:grpSpPr>
          <a:xfrm>
            <a:off x="4870749" y="3070819"/>
            <a:ext cx="380299" cy="566055"/>
            <a:chOff x="4870749" y="3070819"/>
            <a:chExt cx="380299" cy="56605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A7891DC-1813-D64A-9C1F-73B20796E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3900" y="3112840"/>
              <a:ext cx="50800" cy="76200"/>
            </a:xfrm>
            <a:prstGeom prst="rect">
              <a:avLst/>
            </a:prstGeom>
          </p:spPr>
        </p:pic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7366D7A-14C0-1C46-A0E6-811E519CD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4687" y="3070819"/>
              <a:ext cx="0" cy="432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95DEDCD-462B-6743-8A6C-0FDA890A9BAF}"/>
                </a:ext>
              </a:extLst>
            </p:cNvPr>
            <p:cNvCxnSpPr>
              <a:cxnSpLocks/>
            </p:cNvCxnSpPr>
            <p:nvPr/>
          </p:nvCxnSpPr>
          <p:spPr>
            <a:xfrm>
              <a:off x="4870749" y="3415054"/>
              <a:ext cx="380299" cy="127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CFEB5C6-CE38-4B47-A807-FD049F4C1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83690" y="3586074"/>
              <a:ext cx="63500" cy="508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F4CBA30-678D-FD4F-A032-89CCE7133A28}"/>
              </a:ext>
            </a:extLst>
          </p:cNvPr>
          <p:cNvGrpSpPr/>
          <p:nvPr/>
        </p:nvGrpSpPr>
        <p:grpSpPr>
          <a:xfrm>
            <a:off x="3876962" y="4107563"/>
            <a:ext cx="1001138" cy="945028"/>
            <a:chOff x="1574892" y="2700149"/>
            <a:chExt cx="1001138" cy="945028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73FAB2B-B107-0A48-A263-8FC79B43D750}"/>
                </a:ext>
              </a:extLst>
            </p:cNvPr>
            <p:cNvCxnSpPr/>
            <p:nvPr/>
          </p:nvCxnSpPr>
          <p:spPr>
            <a:xfrm flipV="1">
              <a:off x="1915623" y="2723145"/>
              <a:ext cx="0" cy="630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82D1F47-E75B-C046-9B96-E22682CDA3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0483" y="3288822"/>
              <a:ext cx="63469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5EA5B68-C2C2-FD43-A6D7-EB4CA54CE9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4395" y="3242526"/>
              <a:ext cx="277565" cy="2996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E54EA6FB-84BF-8D48-B278-9B45A62D8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74892" y="3568977"/>
              <a:ext cx="88900" cy="7620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24E79AAB-6172-B24E-9468-922CB7382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87130" y="3250722"/>
              <a:ext cx="88900" cy="7620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C2C50C83-962F-1F41-8438-FC69747FB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52136" y="2700149"/>
              <a:ext cx="76200" cy="76200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E448AD1-E742-5F48-9DF0-B6A7CD0F8026}"/>
              </a:ext>
            </a:extLst>
          </p:cNvPr>
          <p:cNvSpPr txBox="1"/>
          <p:nvPr/>
        </p:nvSpPr>
        <p:spPr>
          <a:xfrm>
            <a:off x="7235456" y="5997139"/>
            <a:ext cx="171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>
                <a:latin typeface="Consolas" panose="020B0609020204030204" pitchFamily="49" charset="0"/>
                <a:cs typeface="Consolas" panose="020B0609020204030204" pitchFamily="49" charset="0"/>
              </a:rPr>
              <a:t>[3x1]   [3x4][4x1]</a:t>
            </a:r>
          </a:p>
        </p:txBody>
      </p:sp>
    </p:spTree>
    <p:extLst>
      <p:ext uri="{BB962C8B-B14F-4D97-AF65-F5344CB8AC3E}">
        <p14:creationId xmlns:p14="http://schemas.microsoft.com/office/powerpoint/2010/main" val="384627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Freeform 11"/>
          <p:cNvSpPr>
            <a:spLocks/>
          </p:cNvSpPr>
          <p:nvPr/>
        </p:nvSpPr>
        <p:spPr bwMode="auto">
          <a:xfrm>
            <a:off x="4937125" y="2098675"/>
            <a:ext cx="1284288" cy="1801813"/>
          </a:xfrm>
          <a:custGeom>
            <a:avLst/>
            <a:gdLst>
              <a:gd name="T0" fmla="*/ 0 w 809"/>
              <a:gd name="T1" fmla="*/ 0 h 1135"/>
              <a:gd name="T2" fmla="*/ 809 w 809"/>
              <a:gd name="T3" fmla="*/ 276 h 1135"/>
              <a:gd name="T4" fmla="*/ 809 w 809"/>
              <a:gd name="T5" fmla="*/ 1135 h 1135"/>
              <a:gd name="T6" fmla="*/ 0 w 809"/>
              <a:gd name="T7" fmla="*/ 843 h 1135"/>
              <a:gd name="T8" fmla="*/ 0 w 809"/>
              <a:gd name="T9" fmla="*/ 0 h 11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9"/>
              <a:gd name="T16" fmla="*/ 0 h 1135"/>
              <a:gd name="T17" fmla="*/ 809 w 809"/>
              <a:gd name="T18" fmla="*/ 1135 h 11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9" h="1135">
                <a:moveTo>
                  <a:pt x="0" y="0"/>
                </a:moveTo>
                <a:lnTo>
                  <a:pt x="809" y="276"/>
                </a:lnTo>
                <a:lnTo>
                  <a:pt x="809" y="1135"/>
                </a:lnTo>
                <a:lnTo>
                  <a:pt x="0" y="843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984500" y="2695106"/>
            <a:ext cx="2379477" cy="1869096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9" name="Text Box 9"/>
          <p:cNvSpPr txBox="1">
            <a:spLocks noChangeArrowheads="1"/>
          </p:cNvSpPr>
          <p:nvPr/>
        </p:nvSpPr>
        <p:spPr bwMode="auto">
          <a:xfrm>
            <a:off x="307975" y="877888"/>
            <a:ext cx="36038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3D Reconstruction for two views:</a:t>
            </a:r>
          </a:p>
        </p:txBody>
      </p:sp>
      <p:sp>
        <p:nvSpPr>
          <p:cNvPr id="3080" name="Freeform 10"/>
          <p:cNvSpPr>
            <a:spLocks/>
          </p:cNvSpPr>
          <p:nvPr/>
        </p:nvSpPr>
        <p:spPr bwMode="auto">
          <a:xfrm>
            <a:off x="2971800" y="1828800"/>
            <a:ext cx="1317625" cy="1824038"/>
          </a:xfrm>
          <a:custGeom>
            <a:avLst/>
            <a:gdLst>
              <a:gd name="T0" fmla="*/ 0 w 830"/>
              <a:gd name="T1" fmla="*/ 273 h 1149"/>
              <a:gd name="T2" fmla="*/ 830 w 830"/>
              <a:gd name="T3" fmla="*/ 0 h 1149"/>
              <a:gd name="T4" fmla="*/ 830 w 830"/>
              <a:gd name="T5" fmla="*/ 869 h 1149"/>
              <a:gd name="T6" fmla="*/ 0 w 830"/>
              <a:gd name="T7" fmla="*/ 1149 h 1149"/>
              <a:gd name="T8" fmla="*/ 0 w 830"/>
              <a:gd name="T9" fmla="*/ 273 h 11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0"/>
              <a:gd name="T16" fmla="*/ 0 h 1149"/>
              <a:gd name="T17" fmla="*/ 830 w 830"/>
              <a:gd name="T18" fmla="*/ 1149 h 11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0" h="1149">
                <a:moveTo>
                  <a:pt x="0" y="273"/>
                </a:moveTo>
                <a:lnTo>
                  <a:pt x="830" y="0"/>
                </a:lnTo>
                <a:lnTo>
                  <a:pt x="830" y="869"/>
                </a:lnTo>
                <a:lnTo>
                  <a:pt x="0" y="1149"/>
                </a:lnTo>
                <a:lnTo>
                  <a:pt x="0" y="273"/>
                </a:lnTo>
                <a:close/>
              </a:path>
            </a:pathLst>
          </a:custGeom>
          <a:solidFill>
            <a:schemeClr val="hlink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52276" name="Line 20"/>
          <p:cNvSpPr>
            <a:spLocks noChangeShapeType="1"/>
          </p:cNvSpPr>
          <p:nvPr/>
        </p:nvSpPr>
        <p:spPr bwMode="auto">
          <a:xfrm>
            <a:off x="3660775" y="2770188"/>
            <a:ext cx="1909763" cy="18288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5" name="Oval 22"/>
          <p:cNvSpPr>
            <a:spLocks noChangeArrowheads="1"/>
          </p:cNvSpPr>
          <p:nvPr/>
        </p:nvSpPr>
        <p:spPr bwMode="auto">
          <a:xfrm>
            <a:off x="5530850" y="4556125"/>
            <a:ext cx="74613" cy="746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6" name="Oval 23"/>
          <p:cNvSpPr>
            <a:spLocks noChangeArrowheads="1"/>
          </p:cNvSpPr>
          <p:nvPr/>
        </p:nvSpPr>
        <p:spPr bwMode="auto">
          <a:xfrm>
            <a:off x="2909888" y="4541838"/>
            <a:ext cx="74612" cy="74612"/>
          </a:xfrm>
          <a:prstGeom prst="ellipse">
            <a:avLst/>
          </a:prstGeom>
          <a:solidFill>
            <a:srgbClr val="FF99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7" name="Oval 24"/>
          <p:cNvSpPr>
            <a:spLocks noChangeArrowheads="1"/>
          </p:cNvSpPr>
          <p:nvPr/>
        </p:nvSpPr>
        <p:spPr bwMode="auto">
          <a:xfrm>
            <a:off x="5353050" y="2646363"/>
            <a:ext cx="74613" cy="746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8" name="Oval 25"/>
          <p:cNvSpPr>
            <a:spLocks noChangeArrowheads="1"/>
          </p:cNvSpPr>
          <p:nvPr/>
        </p:nvSpPr>
        <p:spPr bwMode="auto">
          <a:xfrm>
            <a:off x="3608388" y="2724150"/>
            <a:ext cx="74612" cy="746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9" name="Text Box 26"/>
          <p:cNvSpPr txBox="1">
            <a:spLocks noChangeArrowheads="1"/>
          </p:cNvSpPr>
          <p:nvPr/>
        </p:nvSpPr>
        <p:spPr bwMode="auto">
          <a:xfrm rot="-1092301">
            <a:off x="1460777" y="3856752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>
                <a:solidFill>
                  <a:srgbClr val="10253F"/>
                </a:solidFill>
                <a:latin typeface="Trebuchet MS"/>
                <a:cs typeface="Trebuchet MS"/>
              </a:rPr>
              <a:t>Image 1</a:t>
            </a:r>
            <a:endParaRPr lang="en-US" sz="14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0" name="Text Box 27"/>
          <p:cNvSpPr txBox="1">
            <a:spLocks noChangeArrowheads="1"/>
          </p:cNvSpPr>
          <p:nvPr/>
        </p:nvSpPr>
        <p:spPr bwMode="auto">
          <a:xfrm rot="1387896">
            <a:off x="6445527" y="3913902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>
                <a:solidFill>
                  <a:srgbClr val="10253F"/>
                </a:solidFill>
                <a:latin typeface="Trebuchet MS"/>
                <a:cs typeface="Trebuchet MS"/>
              </a:rPr>
              <a:t>Image 2</a:t>
            </a:r>
            <a:endParaRPr lang="en-US" sz="10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1" name="Text Box 28"/>
          <p:cNvSpPr txBox="1">
            <a:spLocks noChangeArrowheads="1"/>
          </p:cNvSpPr>
          <p:nvPr/>
        </p:nvSpPr>
        <p:spPr bwMode="auto">
          <a:xfrm>
            <a:off x="3454400" y="2432050"/>
            <a:ext cx="508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endParaRPr lang="en-US" sz="12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2" name="Text Box 29"/>
          <p:cNvSpPr txBox="1">
            <a:spLocks noChangeArrowheads="1"/>
          </p:cNvSpPr>
          <p:nvPr/>
        </p:nvSpPr>
        <p:spPr bwMode="auto">
          <a:xfrm>
            <a:off x="5283200" y="2357438"/>
            <a:ext cx="6223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2</a:t>
            </a:r>
            <a:endParaRPr lang="en-US" sz="1200" i="1" noProof="1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4268788" y="3184525"/>
            <a:ext cx="344487" cy="319088"/>
            <a:chOff x="2689" y="2006"/>
            <a:chExt cx="217" cy="201"/>
          </a:xfrm>
        </p:grpSpPr>
        <p:sp>
          <p:nvSpPr>
            <p:cNvPr id="3114" name="Oval 31"/>
            <p:cNvSpPr>
              <a:spLocks noChangeArrowheads="1"/>
            </p:cNvSpPr>
            <p:nvPr/>
          </p:nvSpPr>
          <p:spPr bwMode="auto">
            <a:xfrm>
              <a:off x="2734" y="216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15" name="Text Box 32"/>
            <p:cNvSpPr txBox="1">
              <a:spLocks noChangeArrowheads="1"/>
            </p:cNvSpPr>
            <p:nvPr/>
          </p:nvSpPr>
          <p:spPr bwMode="auto">
            <a:xfrm>
              <a:off x="2689" y="2006"/>
              <a:ext cx="21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200" i="1" noProof="1">
                  <a:solidFill>
                    <a:srgbClr val="10253F"/>
                  </a:solidFill>
                  <a:latin typeface="Trebuchet MS"/>
                  <a:cs typeface="Trebuchet MS"/>
                </a:rPr>
                <a:t>M</a:t>
              </a:r>
              <a:endParaRPr lang="en-US" sz="1200" i="1" dirty="0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3094" name="Text Box 33"/>
          <p:cNvSpPr txBox="1">
            <a:spLocks noChangeArrowheads="1"/>
          </p:cNvSpPr>
          <p:nvPr/>
        </p:nvSpPr>
        <p:spPr bwMode="auto">
          <a:xfrm>
            <a:off x="2746375" y="4246563"/>
            <a:ext cx="3444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C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2</a:t>
            </a:r>
            <a:endParaRPr lang="en-US" sz="1200" i="1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5" name="Text Box 34"/>
          <p:cNvSpPr txBox="1">
            <a:spLocks noChangeArrowheads="1"/>
          </p:cNvSpPr>
          <p:nvPr/>
        </p:nvSpPr>
        <p:spPr bwMode="auto">
          <a:xfrm>
            <a:off x="5429250" y="4276725"/>
            <a:ext cx="3444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C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endParaRPr lang="en-US" sz="1200" i="1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8" name="Line 50"/>
          <p:cNvSpPr>
            <a:spLocks noChangeShapeType="1"/>
          </p:cNvSpPr>
          <p:nvPr/>
        </p:nvSpPr>
        <p:spPr bwMode="auto">
          <a:xfrm flipH="1" flipV="1">
            <a:off x="6256338" y="3841750"/>
            <a:ext cx="196850" cy="87313"/>
          </a:xfrm>
          <a:prstGeom prst="line">
            <a:avLst/>
          </a:prstGeom>
          <a:noFill/>
          <a:ln w="3175">
            <a:solidFill>
              <a:srgbClr val="4F81BD"/>
            </a:solidFill>
            <a:round/>
            <a:headEnd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9" name="Line 51"/>
          <p:cNvSpPr>
            <a:spLocks noChangeShapeType="1"/>
          </p:cNvSpPr>
          <p:nvPr/>
        </p:nvSpPr>
        <p:spPr bwMode="auto">
          <a:xfrm flipV="1">
            <a:off x="2701925" y="3619500"/>
            <a:ext cx="238125" cy="80963"/>
          </a:xfrm>
          <a:prstGeom prst="line">
            <a:avLst/>
          </a:prstGeom>
          <a:noFill/>
          <a:ln w="3175">
            <a:solidFill>
              <a:srgbClr val="4F81BD"/>
            </a:solidFill>
            <a:round/>
            <a:headEnd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52308" name="Text Box 52"/>
          <p:cNvSpPr txBox="1">
            <a:spLocks noChangeArrowheads="1"/>
          </p:cNvSpPr>
          <p:nvPr/>
        </p:nvSpPr>
        <p:spPr bwMode="auto">
          <a:xfrm>
            <a:off x="635000" y="5135563"/>
            <a:ext cx="637228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Problem:</a:t>
            </a:r>
          </a:p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	Given </a:t>
            </a:r>
            <a:r>
              <a:rPr lang="en-U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baseline="-25000" dirty="0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 and </a:t>
            </a:r>
            <a:r>
              <a:rPr lang="en-U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baseline="-25000" dirty="0">
                <a:solidFill>
                  <a:srgbClr val="10253F"/>
                </a:solidFill>
                <a:latin typeface="Trebuchet MS"/>
                <a:cs typeface="Trebuchet MS"/>
              </a:rPr>
              <a:t>2</a:t>
            </a:r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 (and projection matrices A and B)</a:t>
            </a:r>
          </a:p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	find M</a:t>
            </a:r>
          </a:p>
          <a:p>
            <a:endParaRPr lang="en-US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858001" y="5184588"/>
            <a:ext cx="2211294" cy="1210236"/>
            <a:chOff x="6858001" y="5184588"/>
            <a:chExt cx="2211294" cy="1210236"/>
          </a:xfrm>
        </p:grpSpPr>
        <p:sp>
          <p:nvSpPr>
            <p:cNvPr id="10" name="Rectangle 9"/>
            <p:cNvSpPr/>
            <p:nvPr/>
          </p:nvSpPr>
          <p:spPr>
            <a:xfrm>
              <a:off x="6858001" y="5184588"/>
              <a:ext cx="2211294" cy="121023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50951" y="5527489"/>
              <a:ext cx="1536154" cy="643217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60A88BA-85BB-8F48-8F31-B221DBA6BC7F}"/>
              </a:ext>
            </a:extLst>
          </p:cNvPr>
          <p:cNvGrpSpPr/>
          <p:nvPr/>
        </p:nvGrpSpPr>
        <p:grpSpPr>
          <a:xfrm>
            <a:off x="3876962" y="4107563"/>
            <a:ext cx="1001138" cy="945028"/>
            <a:chOff x="1574892" y="2700149"/>
            <a:chExt cx="1001138" cy="945028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7187F88-34D9-C943-9F97-6BF88EE5AA16}"/>
                </a:ext>
              </a:extLst>
            </p:cNvPr>
            <p:cNvCxnSpPr/>
            <p:nvPr/>
          </p:nvCxnSpPr>
          <p:spPr>
            <a:xfrm flipV="1">
              <a:off x="1915623" y="2723145"/>
              <a:ext cx="0" cy="630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285E2F2-8633-DE4B-8CB4-69F5746DB0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0483" y="3288822"/>
              <a:ext cx="63469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BC3CBC7-7B3C-2E4A-B483-C63BB9C6C6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4395" y="3242526"/>
              <a:ext cx="277565" cy="2996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3BB98BC-CCDA-D144-AB50-1ECECF9F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4892" y="3568977"/>
              <a:ext cx="88900" cy="762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584D479-0931-4B49-85B4-4FFCE62FF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87130" y="3250722"/>
              <a:ext cx="88900" cy="762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417638F-9375-8F48-8DAD-BFF61A84C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52136" y="2700149"/>
              <a:ext cx="76200" cy="76200"/>
            </a:xfrm>
            <a:prstGeom prst="rect">
              <a:avLst/>
            </a:prstGeom>
          </p:spPr>
        </p:pic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D90368-53BF-7B42-8E18-A74B59D6E5E0}"/>
              </a:ext>
            </a:extLst>
          </p:cNvPr>
          <p:cNvCxnSpPr>
            <a:cxnSpLocks/>
          </p:cNvCxnSpPr>
          <p:nvPr/>
        </p:nvCxnSpPr>
        <p:spPr>
          <a:xfrm flipV="1">
            <a:off x="4934687" y="3070819"/>
            <a:ext cx="0" cy="43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D465F3E-0265-1843-A0CD-AB8E3AAA4120}"/>
              </a:ext>
            </a:extLst>
          </p:cNvPr>
          <p:cNvCxnSpPr>
            <a:cxnSpLocks/>
          </p:cNvCxnSpPr>
          <p:nvPr/>
        </p:nvCxnSpPr>
        <p:spPr>
          <a:xfrm>
            <a:off x="4870749" y="3415054"/>
            <a:ext cx="380299" cy="12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444848B-8EA2-ED4D-8911-5DA54E4BC5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2902" y="3587026"/>
            <a:ext cx="101600" cy="76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A2A660-14EC-0741-82C3-D515A5ACD3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5382" y="3087872"/>
            <a:ext cx="88900" cy="7620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19E28C-4180-2043-A3A0-7B6607822404}"/>
              </a:ext>
            </a:extLst>
          </p:cNvPr>
          <p:cNvCxnSpPr>
            <a:cxnSpLocks/>
          </p:cNvCxnSpPr>
          <p:nvPr/>
        </p:nvCxnSpPr>
        <p:spPr>
          <a:xfrm flipV="1">
            <a:off x="2970465" y="3294100"/>
            <a:ext cx="0" cy="43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BB74CE-AD0E-5040-A3EA-8B5A22371B78}"/>
              </a:ext>
            </a:extLst>
          </p:cNvPr>
          <p:cNvCxnSpPr>
            <a:cxnSpLocks/>
          </p:cNvCxnSpPr>
          <p:nvPr/>
        </p:nvCxnSpPr>
        <p:spPr>
          <a:xfrm flipV="1">
            <a:off x="2906527" y="3542154"/>
            <a:ext cx="430398" cy="128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4B00913-F7B2-4B4F-B218-B11C1C9747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33522" y="3281696"/>
            <a:ext cx="88900" cy="76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1B2E57-E6E8-0840-AE07-BF58E0093E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01988" y="3611010"/>
            <a:ext cx="1016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7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48237" y="612588"/>
            <a:ext cx="2211294" cy="1210236"/>
            <a:chOff x="6858001" y="5184588"/>
            <a:chExt cx="2211294" cy="1210236"/>
          </a:xfrm>
        </p:grpSpPr>
        <p:sp>
          <p:nvSpPr>
            <p:cNvPr id="10" name="Rectangle 9"/>
            <p:cNvSpPr/>
            <p:nvPr/>
          </p:nvSpPr>
          <p:spPr>
            <a:xfrm>
              <a:off x="6858001" y="5184588"/>
              <a:ext cx="2211294" cy="121023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50951" y="5527489"/>
              <a:ext cx="1536154" cy="643217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1302889" y="582707"/>
            <a:ext cx="6747901" cy="5504331"/>
            <a:chOff x="1302889" y="582707"/>
            <a:chExt cx="6747901" cy="5504331"/>
          </a:xfrm>
        </p:grpSpPr>
        <p:sp>
          <p:nvSpPr>
            <p:cNvPr id="33" name="Rounded Rectangle 32"/>
            <p:cNvSpPr/>
            <p:nvPr/>
          </p:nvSpPr>
          <p:spPr>
            <a:xfrm>
              <a:off x="1335759" y="4353861"/>
              <a:ext cx="848640" cy="1733177"/>
            </a:xfrm>
            <a:prstGeom prst="roundRect">
              <a:avLst/>
            </a:prstGeom>
            <a:solidFill>
              <a:srgbClr val="CECEE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302889" y="2154519"/>
              <a:ext cx="848640" cy="1733177"/>
            </a:xfrm>
            <a:prstGeom prst="roundRect">
              <a:avLst/>
            </a:prstGeom>
            <a:solidFill>
              <a:srgbClr val="CECEE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782046" y="4350871"/>
              <a:ext cx="4093883" cy="1733177"/>
            </a:xfrm>
            <a:prstGeom prst="roundRect">
              <a:avLst/>
            </a:prstGeom>
            <a:solidFill>
              <a:srgbClr val="CECEE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49176" y="2151529"/>
              <a:ext cx="4093883" cy="1733177"/>
            </a:xfrm>
            <a:prstGeom prst="roundRect">
              <a:avLst/>
            </a:prstGeom>
            <a:solidFill>
              <a:srgbClr val="CECEE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39882" y="582707"/>
              <a:ext cx="4210908" cy="523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Known: </a:t>
              </a:r>
              <a:r>
                <a:rPr lang="en-US" sz="2800" i="1" dirty="0" err="1">
                  <a:latin typeface="Times"/>
                  <a:cs typeface="Times"/>
                </a:rPr>
                <a:t>a</a:t>
              </a:r>
              <a:r>
                <a:rPr lang="en-US" sz="2800" i="1" baseline="-25000" dirty="0" err="1">
                  <a:latin typeface="Times"/>
                  <a:cs typeface="Times"/>
                </a:rPr>
                <a:t>ij</a:t>
              </a:r>
              <a:r>
                <a:rPr lang="en-US" sz="2800" i="1" dirty="0">
                  <a:latin typeface="Times"/>
                  <a:cs typeface="Times"/>
                </a:rPr>
                <a:t>, </a:t>
              </a:r>
              <a:r>
                <a:rPr lang="en-US" sz="2800" i="1" dirty="0" err="1">
                  <a:latin typeface="Times"/>
                  <a:cs typeface="Times"/>
                </a:rPr>
                <a:t>b</a:t>
              </a:r>
              <a:r>
                <a:rPr lang="en-US" sz="2800" i="1" baseline="-25000" dirty="0" err="1">
                  <a:latin typeface="Times"/>
                  <a:cs typeface="Times"/>
                </a:rPr>
                <a:t>ij</a:t>
              </a:r>
              <a:r>
                <a:rPr lang="en-US" sz="2800" i="1" dirty="0">
                  <a:latin typeface="Times"/>
                  <a:cs typeface="Times"/>
                </a:rPr>
                <a:t>, x</a:t>
              </a:r>
              <a:r>
                <a:rPr lang="en-US" sz="2800" baseline="-25000" dirty="0">
                  <a:latin typeface="Times"/>
                  <a:cs typeface="Times"/>
                </a:rPr>
                <a:t>1</a:t>
              </a:r>
              <a:r>
                <a:rPr lang="en-US" sz="2800" dirty="0">
                  <a:latin typeface="Times"/>
                  <a:cs typeface="Times"/>
                </a:rPr>
                <a:t>, </a:t>
              </a:r>
              <a:r>
                <a:rPr lang="en-US" sz="2800" i="1" dirty="0">
                  <a:latin typeface="Times"/>
                  <a:cs typeface="Times"/>
                </a:rPr>
                <a:t>y</a:t>
              </a:r>
              <a:r>
                <a:rPr lang="en-US" sz="2800" baseline="-25000" dirty="0">
                  <a:latin typeface="Times"/>
                  <a:cs typeface="Times"/>
                </a:rPr>
                <a:t>1</a:t>
              </a:r>
              <a:r>
                <a:rPr lang="en-US" sz="2800" dirty="0">
                  <a:latin typeface="Times"/>
                  <a:cs typeface="Times"/>
                </a:rPr>
                <a:t>, </a:t>
              </a:r>
              <a:r>
                <a:rPr lang="en-US" sz="2800" i="1" dirty="0">
                  <a:latin typeface="Times"/>
                  <a:cs typeface="Times"/>
                </a:rPr>
                <a:t>x</a:t>
              </a:r>
              <a:r>
                <a:rPr lang="en-US" sz="2800" baseline="-25000" dirty="0">
                  <a:latin typeface="Times"/>
                  <a:cs typeface="Times"/>
                </a:rPr>
                <a:t>2</a:t>
              </a:r>
              <a:r>
                <a:rPr lang="en-US" sz="2800" dirty="0">
                  <a:latin typeface="Times"/>
                  <a:cs typeface="Times"/>
                </a:rPr>
                <a:t>, </a:t>
              </a:r>
              <a:r>
                <a:rPr lang="en-US" sz="2800" i="1" dirty="0">
                  <a:latin typeface="Times"/>
                  <a:cs typeface="Times"/>
                </a:rPr>
                <a:t>y</a:t>
              </a:r>
              <a:r>
                <a:rPr lang="en-US" sz="2800" baseline="-25000" dirty="0">
                  <a:latin typeface="Times"/>
                  <a:cs typeface="Times"/>
                </a:rPr>
                <a:t>2</a:t>
              </a:r>
              <a:r>
                <a:rPr lang="en-US" sz="2800" dirty="0">
                  <a:latin typeface="Times"/>
                  <a:cs typeface="Times"/>
                </a:rPr>
                <a:t>.</a:t>
              </a:r>
              <a:r>
                <a:rPr lang="en-US" sz="2800" dirty="0"/>
                <a:t> 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91459" y="1168396"/>
            <a:ext cx="7455647" cy="5199534"/>
            <a:chOff x="391459" y="1168396"/>
            <a:chExt cx="7455647" cy="5199534"/>
          </a:xfrm>
        </p:grpSpPr>
        <p:sp>
          <p:nvSpPr>
            <p:cNvPr id="37" name="Oval 36"/>
            <p:cNvSpPr/>
            <p:nvPr/>
          </p:nvSpPr>
          <p:spPr>
            <a:xfrm>
              <a:off x="391459" y="4784164"/>
              <a:ext cx="956236" cy="926353"/>
            </a:xfrm>
            <a:prstGeom prst="ellipse">
              <a:avLst/>
            </a:prstGeom>
            <a:solidFill>
              <a:srgbClr val="EC973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965577" y="4141694"/>
              <a:ext cx="881529" cy="2226236"/>
            </a:xfrm>
            <a:prstGeom prst="roundRect">
              <a:avLst/>
            </a:prstGeom>
            <a:solidFill>
              <a:srgbClr val="EC973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03412" y="2510116"/>
              <a:ext cx="956236" cy="926353"/>
            </a:xfrm>
            <a:prstGeom prst="ellipse">
              <a:avLst/>
            </a:prstGeom>
            <a:solidFill>
              <a:srgbClr val="EC973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947647" y="1882588"/>
              <a:ext cx="881529" cy="2226236"/>
            </a:xfrm>
            <a:prstGeom prst="roundRect">
              <a:avLst/>
            </a:prstGeom>
            <a:solidFill>
              <a:srgbClr val="EC973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57813" y="1168396"/>
              <a:ext cx="3966033" cy="523220"/>
            </a:xfrm>
            <a:prstGeom prst="rect">
              <a:avLst/>
            </a:prstGeom>
            <a:solidFill>
              <a:srgbClr val="EC973F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Unknown: </a:t>
              </a:r>
              <a:r>
                <a:rPr lang="en-US" sz="2800" i="1" dirty="0">
                  <a:latin typeface="Times"/>
                  <a:cs typeface="Times"/>
                </a:rPr>
                <a:t>λ</a:t>
              </a:r>
              <a:r>
                <a:rPr lang="en-US" sz="2800" baseline="-25000" dirty="0">
                  <a:latin typeface="Times"/>
                  <a:cs typeface="Times"/>
                </a:rPr>
                <a:t>1</a:t>
              </a:r>
              <a:r>
                <a:rPr lang="en-US" sz="2800" dirty="0">
                  <a:latin typeface="Times"/>
                  <a:cs typeface="Times"/>
                </a:rPr>
                <a:t>, </a:t>
              </a:r>
              <a:r>
                <a:rPr lang="en-US" sz="2800" i="1" dirty="0">
                  <a:latin typeface="Times"/>
                  <a:cs typeface="Times"/>
                </a:rPr>
                <a:t>λ</a:t>
              </a:r>
              <a:r>
                <a:rPr lang="en-US" sz="2800" baseline="-25000" dirty="0">
                  <a:latin typeface="Times"/>
                  <a:cs typeface="Times"/>
                </a:rPr>
                <a:t>2</a:t>
              </a:r>
              <a:r>
                <a:rPr lang="en-US" sz="2800" dirty="0">
                  <a:latin typeface="Times"/>
                  <a:cs typeface="Times"/>
                </a:rPr>
                <a:t>, </a:t>
              </a:r>
              <a:r>
                <a:rPr lang="en-US" sz="2800" i="1" dirty="0">
                  <a:latin typeface="Times"/>
                  <a:cs typeface="Times"/>
                </a:rPr>
                <a:t>X</a:t>
              </a:r>
              <a:r>
                <a:rPr lang="en-US" sz="2800" dirty="0">
                  <a:latin typeface="Times"/>
                  <a:cs typeface="Times"/>
                </a:rPr>
                <a:t>, </a:t>
              </a:r>
              <a:r>
                <a:rPr lang="en-US" sz="2800" i="1" dirty="0">
                  <a:latin typeface="Times"/>
                  <a:cs typeface="Times"/>
                </a:rPr>
                <a:t>Y</a:t>
              </a:r>
              <a:r>
                <a:rPr lang="en-US" sz="2800" dirty="0">
                  <a:latin typeface="Times"/>
                  <a:cs typeface="Times"/>
                </a:rPr>
                <a:t>, </a:t>
              </a:r>
              <a:r>
                <a:rPr lang="en-US" sz="2800" i="1" dirty="0">
                  <a:latin typeface="Times"/>
                  <a:cs typeface="Times"/>
                </a:rPr>
                <a:t>Z</a:t>
              </a:r>
              <a:r>
                <a:rPr lang="en-US" sz="2800" dirty="0">
                  <a:latin typeface="Times"/>
                  <a:cs typeface="Times"/>
                </a:rPr>
                <a:t>.</a:t>
              </a:r>
              <a:r>
                <a:rPr lang="en-US" sz="2800" dirty="0"/>
                <a:t> 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68" y="1980453"/>
            <a:ext cx="7009020" cy="20142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682941" y="415364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668" y="4206678"/>
            <a:ext cx="6976038" cy="205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5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1004047" y="4482351"/>
            <a:ext cx="7288306" cy="1258047"/>
          </a:xfrm>
          <a:prstGeom prst="ellipse">
            <a:avLst/>
          </a:prstGeom>
          <a:solidFill>
            <a:srgbClr val="EC973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444019" y="1491897"/>
            <a:ext cx="7782727" cy="2765838"/>
          </a:xfrm>
          <a:custGeom>
            <a:avLst/>
            <a:gdLst>
              <a:gd name="connsiteX0" fmla="*/ 146273 w 7691280"/>
              <a:gd name="connsiteY0" fmla="*/ 113175 h 1631467"/>
              <a:gd name="connsiteX1" fmla="*/ 400273 w 7691280"/>
              <a:gd name="connsiteY1" fmla="*/ 68351 h 1631467"/>
              <a:gd name="connsiteX2" fmla="*/ 982979 w 7691280"/>
              <a:gd name="connsiteY2" fmla="*/ 770587 h 1631467"/>
              <a:gd name="connsiteX3" fmla="*/ 6556038 w 7691280"/>
              <a:gd name="connsiteY3" fmla="*/ 875175 h 1631467"/>
              <a:gd name="connsiteX4" fmla="*/ 7303097 w 7691280"/>
              <a:gd name="connsiteY4" fmla="*/ 1607293 h 1631467"/>
              <a:gd name="connsiteX5" fmla="*/ 1864508 w 7691280"/>
              <a:gd name="connsiteY5" fmla="*/ 1398116 h 1631467"/>
              <a:gd name="connsiteX6" fmla="*/ 131332 w 7691280"/>
              <a:gd name="connsiteY6" fmla="*/ 830351 h 1631467"/>
              <a:gd name="connsiteX7" fmla="*/ 146273 w 7691280"/>
              <a:gd name="connsiteY7" fmla="*/ 113175 h 1631467"/>
              <a:gd name="connsiteX0" fmla="*/ 153627 w 7698634"/>
              <a:gd name="connsiteY0" fmla="*/ 123355 h 1641647"/>
              <a:gd name="connsiteX1" fmla="*/ 586921 w 7698634"/>
              <a:gd name="connsiteY1" fmla="*/ 63590 h 1641647"/>
              <a:gd name="connsiteX2" fmla="*/ 990333 w 7698634"/>
              <a:gd name="connsiteY2" fmla="*/ 780767 h 1641647"/>
              <a:gd name="connsiteX3" fmla="*/ 6563392 w 7698634"/>
              <a:gd name="connsiteY3" fmla="*/ 885355 h 1641647"/>
              <a:gd name="connsiteX4" fmla="*/ 7310451 w 7698634"/>
              <a:gd name="connsiteY4" fmla="*/ 1617473 h 1641647"/>
              <a:gd name="connsiteX5" fmla="*/ 1871862 w 7698634"/>
              <a:gd name="connsiteY5" fmla="*/ 1408296 h 1641647"/>
              <a:gd name="connsiteX6" fmla="*/ 138686 w 7698634"/>
              <a:gd name="connsiteY6" fmla="*/ 840531 h 1641647"/>
              <a:gd name="connsiteX7" fmla="*/ 153627 w 7698634"/>
              <a:gd name="connsiteY7" fmla="*/ 123355 h 1641647"/>
              <a:gd name="connsiteX0" fmla="*/ 153627 w 7685087"/>
              <a:gd name="connsiteY0" fmla="*/ 124433 h 1642725"/>
              <a:gd name="connsiteX1" fmla="*/ 586921 w 7685087"/>
              <a:gd name="connsiteY1" fmla="*/ 64668 h 1642725"/>
              <a:gd name="connsiteX2" fmla="*/ 1348921 w 7685087"/>
              <a:gd name="connsiteY2" fmla="*/ 796786 h 1642725"/>
              <a:gd name="connsiteX3" fmla="*/ 6563392 w 7685087"/>
              <a:gd name="connsiteY3" fmla="*/ 886433 h 1642725"/>
              <a:gd name="connsiteX4" fmla="*/ 7310451 w 7685087"/>
              <a:gd name="connsiteY4" fmla="*/ 1618551 h 1642725"/>
              <a:gd name="connsiteX5" fmla="*/ 1871862 w 7685087"/>
              <a:gd name="connsiteY5" fmla="*/ 1409374 h 1642725"/>
              <a:gd name="connsiteX6" fmla="*/ 138686 w 7685087"/>
              <a:gd name="connsiteY6" fmla="*/ 841609 h 1642725"/>
              <a:gd name="connsiteX7" fmla="*/ 153627 w 7685087"/>
              <a:gd name="connsiteY7" fmla="*/ 124433 h 1642725"/>
              <a:gd name="connsiteX0" fmla="*/ 153627 w 7742433"/>
              <a:gd name="connsiteY0" fmla="*/ 948096 h 2585699"/>
              <a:gd name="connsiteX1" fmla="*/ 586921 w 7742433"/>
              <a:gd name="connsiteY1" fmla="*/ 888331 h 2585699"/>
              <a:gd name="connsiteX2" fmla="*/ 1348921 w 7742433"/>
              <a:gd name="connsiteY2" fmla="*/ 1620449 h 2585699"/>
              <a:gd name="connsiteX3" fmla="*/ 6563392 w 7742433"/>
              <a:gd name="connsiteY3" fmla="*/ 1710096 h 2585699"/>
              <a:gd name="connsiteX4" fmla="*/ 7310452 w 7742433"/>
              <a:gd name="connsiteY4" fmla="*/ 6802 h 2585699"/>
              <a:gd name="connsiteX5" fmla="*/ 7310451 w 7742433"/>
              <a:gd name="connsiteY5" fmla="*/ 2442214 h 2585699"/>
              <a:gd name="connsiteX6" fmla="*/ 1871862 w 7742433"/>
              <a:gd name="connsiteY6" fmla="*/ 2233037 h 2585699"/>
              <a:gd name="connsiteX7" fmla="*/ 138686 w 7742433"/>
              <a:gd name="connsiteY7" fmla="*/ 1665272 h 2585699"/>
              <a:gd name="connsiteX8" fmla="*/ 153627 w 7742433"/>
              <a:gd name="connsiteY8" fmla="*/ 948096 h 2585699"/>
              <a:gd name="connsiteX0" fmla="*/ 153627 w 7820674"/>
              <a:gd name="connsiteY0" fmla="*/ 1022553 h 2665582"/>
              <a:gd name="connsiteX1" fmla="*/ 586921 w 7820674"/>
              <a:gd name="connsiteY1" fmla="*/ 962788 h 2665582"/>
              <a:gd name="connsiteX2" fmla="*/ 1348921 w 7820674"/>
              <a:gd name="connsiteY2" fmla="*/ 1694906 h 2665582"/>
              <a:gd name="connsiteX3" fmla="*/ 6563392 w 7820674"/>
              <a:gd name="connsiteY3" fmla="*/ 1784553 h 2665582"/>
              <a:gd name="connsiteX4" fmla="*/ 7504688 w 7820674"/>
              <a:gd name="connsiteY4" fmla="*/ 6554 h 2665582"/>
              <a:gd name="connsiteX5" fmla="*/ 7310451 w 7820674"/>
              <a:gd name="connsiteY5" fmla="*/ 2516671 h 2665582"/>
              <a:gd name="connsiteX6" fmla="*/ 1871862 w 7820674"/>
              <a:gd name="connsiteY6" fmla="*/ 2307494 h 2665582"/>
              <a:gd name="connsiteX7" fmla="*/ 138686 w 7820674"/>
              <a:gd name="connsiteY7" fmla="*/ 1739729 h 2665582"/>
              <a:gd name="connsiteX8" fmla="*/ 153627 w 7820674"/>
              <a:gd name="connsiteY8" fmla="*/ 1022553 h 2665582"/>
              <a:gd name="connsiteX0" fmla="*/ 153627 w 7782727"/>
              <a:gd name="connsiteY0" fmla="*/ 1122809 h 2765838"/>
              <a:gd name="connsiteX1" fmla="*/ 586921 w 7782727"/>
              <a:gd name="connsiteY1" fmla="*/ 1063044 h 2765838"/>
              <a:gd name="connsiteX2" fmla="*/ 1348921 w 7782727"/>
              <a:gd name="connsiteY2" fmla="*/ 1795162 h 2765838"/>
              <a:gd name="connsiteX3" fmla="*/ 6563392 w 7782727"/>
              <a:gd name="connsiteY3" fmla="*/ 1884809 h 2765838"/>
              <a:gd name="connsiteX4" fmla="*/ 6413980 w 7782727"/>
              <a:gd name="connsiteY4" fmla="*/ 510221 h 2765838"/>
              <a:gd name="connsiteX5" fmla="*/ 7504688 w 7782727"/>
              <a:gd name="connsiteY5" fmla="*/ 106810 h 2765838"/>
              <a:gd name="connsiteX6" fmla="*/ 7310451 w 7782727"/>
              <a:gd name="connsiteY6" fmla="*/ 2616927 h 2765838"/>
              <a:gd name="connsiteX7" fmla="*/ 1871862 w 7782727"/>
              <a:gd name="connsiteY7" fmla="*/ 2407750 h 2765838"/>
              <a:gd name="connsiteX8" fmla="*/ 138686 w 7782727"/>
              <a:gd name="connsiteY8" fmla="*/ 1839985 h 2765838"/>
              <a:gd name="connsiteX9" fmla="*/ 153627 w 7782727"/>
              <a:gd name="connsiteY9" fmla="*/ 1122809 h 2765838"/>
              <a:gd name="connsiteX0" fmla="*/ 153627 w 7782727"/>
              <a:gd name="connsiteY0" fmla="*/ 1122809 h 2765838"/>
              <a:gd name="connsiteX1" fmla="*/ 586921 w 7782727"/>
              <a:gd name="connsiteY1" fmla="*/ 1063044 h 2765838"/>
              <a:gd name="connsiteX2" fmla="*/ 1348921 w 7782727"/>
              <a:gd name="connsiteY2" fmla="*/ 1795162 h 2765838"/>
              <a:gd name="connsiteX3" fmla="*/ 6174922 w 7782727"/>
              <a:gd name="connsiteY3" fmla="*/ 1959514 h 2765838"/>
              <a:gd name="connsiteX4" fmla="*/ 6413980 w 7782727"/>
              <a:gd name="connsiteY4" fmla="*/ 510221 h 2765838"/>
              <a:gd name="connsiteX5" fmla="*/ 7504688 w 7782727"/>
              <a:gd name="connsiteY5" fmla="*/ 106810 h 2765838"/>
              <a:gd name="connsiteX6" fmla="*/ 7310451 w 7782727"/>
              <a:gd name="connsiteY6" fmla="*/ 2616927 h 2765838"/>
              <a:gd name="connsiteX7" fmla="*/ 1871862 w 7782727"/>
              <a:gd name="connsiteY7" fmla="*/ 2407750 h 2765838"/>
              <a:gd name="connsiteX8" fmla="*/ 138686 w 7782727"/>
              <a:gd name="connsiteY8" fmla="*/ 1839985 h 2765838"/>
              <a:gd name="connsiteX9" fmla="*/ 153627 w 7782727"/>
              <a:gd name="connsiteY9" fmla="*/ 1122809 h 2765838"/>
              <a:gd name="connsiteX0" fmla="*/ 153627 w 7782727"/>
              <a:gd name="connsiteY0" fmla="*/ 1122809 h 2765838"/>
              <a:gd name="connsiteX1" fmla="*/ 586921 w 7782727"/>
              <a:gd name="connsiteY1" fmla="*/ 1063044 h 2765838"/>
              <a:gd name="connsiteX2" fmla="*/ 1348921 w 7782727"/>
              <a:gd name="connsiteY2" fmla="*/ 1795162 h 2765838"/>
              <a:gd name="connsiteX3" fmla="*/ 6174922 w 7782727"/>
              <a:gd name="connsiteY3" fmla="*/ 1705514 h 2765838"/>
              <a:gd name="connsiteX4" fmla="*/ 6413980 w 7782727"/>
              <a:gd name="connsiteY4" fmla="*/ 510221 h 2765838"/>
              <a:gd name="connsiteX5" fmla="*/ 7504688 w 7782727"/>
              <a:gd name="connsiteY5" fmla="*/ 106810 h 2765838"/>
              <a:gd name="connsiteX6" fmla="*/ 7310451 w 7782727"/>
              <a:gd name="connsiteY6" fmla="*/ 2616927 h 2765838"/>
              <a:gd name="connsiteX7" fmla="*/ 1871862 w 7782727"/>
              <a:gd name="connsiteY7" fmla="*/ 2407750 h 2765838"/>
              <a:gd name="connsiteX8" fmla="*/ 138686 w 7782727"/>
              <a:gd name="connsiteY8" fmla="*/ 1839985 h 2765838"/>
              <a:gd name="connsiteX9" fmla="*/ 153627 w 7782727"/>
              <a:gd name="connsiteY9" fmla="*/ 1122809 h 2765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82727" h="2765838">
                <a:moveTo>
                  <a:pt x="153627" y="1122809"/>
                </a:moveTo>
                <a:cubicBezTo>
                  <a:pt x="228333" y="993319"/>
                  <a:pt x="387705" y="950985"/>
                  <a:pt x="586921" y="1063044"/>
                </a:cubicBezTo>
                <a:cubicBezTo>
                  <a:pt x="786137" y="1175103"/>
                  <a:pt x="417588" y="1688084"/>
                  <a:pt x="1348921" y="1795162"/>
                </a:cubicBezTo>
                <a:cubicBezTo>
                  <a:pt x="2280254" y="1902240"/>
                  <a:pt x="5330746" y="1919671"/>
                  <a:pt x="6174922" y="1705514"/>
                </a:cubicBezTo>
                <a:cubicBezTo>
                  <a:pt x="7019098" y="1491357"/>
                  <a:pt x="6257097" y="806554"/>
                  <a:pt x="6413980" y="510221"/>
                </a:cubicBezTo>
                <a:cubicBezTo>
                  <a:pt x="6570863" y="213888"/>
                  <a:pt x="7512158" y="-196994"/>
                  <a:pt x="7504688" y="106810"/>
                </a:cubicBezTo>
                <a:cubicBezTo>
                  <a:pt x="7497218" y="410614"/>
                  <a:pt x="8249255" y="2233437"/>
                  <a:pt x="7310451" y="2616927"/>
                </a:cubicBezTo>
                <a:cubicBezTo>
                  <a:pt x="6371647" y="3000417"/>
                  <a:pt x="3067156" y="2537240"/>
                  <a:pt x="1871862" y="2407750"/>
                </a:cubicBezTo>
                <a:cubicBezTo>
                  <a:pt x="676568" y="2278260"/>
                  <a:pt x="420078" y="2054142"/>
                  <a:pt x="138686" y="1839985"/>
                </a:cubicBezTo>
                <a:cubicBezTo>
                  <a:pt x="-142706" y="1625828"/>
                  <a:pt x="78921" y="1252299"/>
                  <a:pt x="153627" y="1122809"/>
                </a:cubicBezTo>
                <a:close/>
              </a:path>
            </a:pathLst>
          </a:custGeom>
          <a:solidFill>
            <a:srgbClr val="EC973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68" y="1980453"/>
            <a:ext cx="7009020" cy="2014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000" y="4914133"/>
            <a:ext cx="63373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004047" y="4482351"/>
            <a:ext cx="7288306" cy="1258047"/>
          </a:xfrm>
          <a:prstGeom prst="ellipse">
            <a:avLst/>
          </a:prstGeom>
          <a:solidFill>
            <a:srgbClr val="EC973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48235" y="2345765"/>
            <a:ext cx="956236" cy="926353"/>
          </a:xfrm>
          <a:prstGeom prst="ellipse">
            <a:avLst/>
          </a:prstGeom>
          <a:solidFill>
            <a:srgbClr val="EC973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4914133"/>
            <a:ext cx="6337300" cy="40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775" y="1711513"/>
            <a:ext cx="7057460" cy="2158252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971176" y="3316941"/>
            <a:ext cx="1100219" cy="1349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912970"/>
            <a:ext cx="9144000" cy="3595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331324"/>
            <a:ext cx="9144000" cy="36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5912970"/>
            <a:ext cx="9144000" cy="779045"/>
            <a:chOff x="0" y="5912970"/>
            <a:chExt cx="9144000" cy="77904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5912970"/>
              <a:ext cx="9144000" cy="35954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6331324"/>
              <a:ext cx="9144000" cy="360691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97441"/>
            <a:ext cx="9144000" cy="2854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650125"/>
            <a:ext cx="9144000" cy="2981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275553"/>
            <a:ext cx="9144000" cy="29758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3276600"/>
            <a:ext cx="9144000" cy="2857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4326952"/>
            <a:ext cx="9144000" cy="3326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4760241"/>
            <a:ext cx="9144000" cy="33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3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-0.00503 -0.807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-40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26952"/>
            <a:ext cx="9144000" cy="3326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0241"/>
            <a:ext cx="9144000" cy="3363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368" y="1980453"/>
            <a:ext cx="7009020" cy="20142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6812" y="5352677"/>
            <a:ext cx="4427070" cy="131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1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811" y="5356410"/>
            <a:ext cx="4434771" cy="13222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56834"/>
            <a:ext cx="9144000" cy="3420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760258"/>
            <a:ext cx="9144000" cy="3459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550" y="1995385"/>
            <a:ext cx="6976038" cy="205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91863"/>
      </p:ext>
    </p:extLst>
  </p:cSld>
  <p:clrMapOvr>
    <a:masterClrMapping/>
  </p:clrMapOvr>
</p:sld>
</file>

<file path=ppt/theme/theme1.xml><?xml version="1.0" encoding="utf-8"?>
<a:theme xmlns:a="http://schemas.openxmlformats.org/drawingml/2006/main" name="1_Diseño predeterminado">
  <a:themeElements>
    <a:clrScheme name="1_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iseño predeterminado">
  <a:themeElements>
    <a:clrScheme name="2_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7076</TotalTime>
  <Words>1968</Words>
  <Application>Microsoft Macintosh PowerPoint</Application>
  <PresentationFormat>On-screen Show (4:3)</PresentationFormat>
  <Paragraphs>312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Consolas</vt:lpstr>
      <vt:lpstr>Times</vt:lpstr>
      <vt:lpstr>Trebuchet MS</vt:lpstr>
      <vt:lpstr>1_Diseño predeterminado</vt:lpstr>
      <vt:lpstr>2_Diseño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</dc:creator>
  <cp:lastModifiedBy>Domingo Mery</cp:lastModifiedBy>
  <cp:revision>114</cp:revision>
  <dcterms:created xsi:type="dcterms:W3CDTF">2012-08-28T15:11:35Z</dcterms:created>
  <dcterms:modified xsi:type="dcterms:W3CDTF">2022-09-05T15:09:10Z</dcterms:modified>
</cp:coreProperties>
</file>