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86" r:id="rId11"/>
    <p:sldId id="268" r:id="rId12"/>
    <p:sldId id="265" r:id="rId13"/>
    <p:sldId id="266" r:id="rId14"/>
    <p:sldId id="267" r:id="rId15"/>
    <p:sldId id="272" r:id="rId16"/>
    <p:sldId id="269" r:id="rId17"/>
    <p:sldId id="271" r:id="rId18"/>
    <p:sldId id="270" r:id="rId19"/>
    <p:sldId id="273" r:id="rId20"/>
    <p:sldId id="275" r:id="rId21"/>
    <p:sldId id="280" r:id="rId22"/>
    <p:sldId id="277" r:id="rId23"/>
    <p:sldId id="276" r:id="rId24"/>
    <p:sldId id="281" r:id="rId25"/>
    <p:sldId id="278" r:id="rId26"/>
    <p:sldId id="279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6C35-5D3A-CC47-A5AC-9CF826CB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24CAF-1C28-9946-B488-B42161805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D1328-B706-2647-83E4-E4EBE0E7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B93B-E7F2-2142-B356-F19A434A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66624-0EDE-ED4B-BA04-4065C7D0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3293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1F9C-2FC3-6441-99E5-20B7ED43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3A570-758B-4049-A620-6045989B9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62F5-0983-ED4D-ACE3-EF2126AB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5B426-3793-DA47-BC28-6B4371EE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582CB-8996-7947-A72A-194C76BE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8291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1AFBE-7A9D-7D4D-A704-761E7C866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BDC57-FB9E-A344-AA02-0E20FB2EC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80943-4CC8-FB49-BDBF-305E89CA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EE37-9230-E44D-8CB9-89B96B1F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E93AD-2376-9E40-9766-8E4AA6FE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7841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6728-E482-2F4D-8E14-87FF91B1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8AEE-4C65-2C48-BAEF-23BE100D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8128-9B04-A547-9FBB-261350A8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73CE5-3449-8B45-9A94-4E841B97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404BE-3521-B64C-9E8B-718FB7A0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9441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537F-B0F9-A149-A157-B30072F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BDFF2-8C0D-3344-B91B-5F11E901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5D592-E51D-EB45-A392-D887CFAD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E7CE0-BEA9-844B-BE91-BBB426EA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4067-0BC6-FA43-9778-006DE443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9232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768D-3F41-FF43-A830-8FEC5AEE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410-39D1-D141-8F6F-C4C9424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45BF3-4B7F-754F-97F7-DA77CD83F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29F07-E57D-9F48-BB9B-C77C0DF0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DEDA9-3983-1746-B5BD-F56E265B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F96E1-1C4A-2743-B39D-94D2D746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7123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970C-542D-9C42-9CC3-3D06FF08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56406-34C4-F442-8E8A-D7F3CA0FC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21BDA-658A-FE4D-885E-D3EDAE66C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6CEED-DCC9-D446-8EC2-FA2ADEAF4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CDEAA-BC2D-5B42-84C1-1CA0EA250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B9CCD-6C4F-1E4F-BD0D-1D2D4E9E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B6F14-C7F2-4244-ACD1-76D046FD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0F6A4-75DA-2C47-9869-810554C2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7270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2177-2379-834D-AD3B-CCBC8998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8166A-776D-2C45-8E05-85E1F2C9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ADFE9-0A57-0E4F-8660-BCBAE89F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95867-D249-4A46-8C0F-F96807CC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5590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CD9DC-B0C6-804A-B91D-4E8411A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76C59-FAB7-9245-91BC-868C5FBB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971EE-4E56-3549-8CC1-5C348103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7656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5BC3-801C-5E46-9B7E-33CC757B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654C0-177B-7445-BFAA-501BEEC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FCAA-AD6C-0944-9949-CA91E616F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C8B6-BAD7-9F4D-8474-0B859D36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875B2-6518-144E-A2A7-85D8E86A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21132-91D2-7B46-A61A-C20E304C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55514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0C91-67C5-AE4D-A98F-118C159D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2821F-5389-CB40-AF30-BEABAF178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FBE00-C952-B541-995C-C06E09B65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35793-E741-464C-B630-4E2D8688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8398B-18EF-FC49-A1FD-894BEB23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45095-D1CB-0644-8987-37F02C59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3314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2064F-CFE5-994F-AB0B-FAAE7AC3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8392B-AA92-D84E-8ECD-6AC07FC85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EB98-0255-0F4B-9CC4-8A6D729B8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59BF-103A-124E-BB0E-D80502AA6328}" type="datetimeFigureOut">
              <a:rPr lang="en-CL" smtClean="0"/>
              <a:t>12-10-22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B6659-6FEA-9145-827E-573CADE56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FD55-CDEC-9B44-B26F-6C285B736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3332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ABCC-7656-6240-91A9-3815FC540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dirty="0"/>
              <a:t>Reconocimiento de género de personas con mochila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C5F9B-36B6-6647-AFF3-0E2BEB8B3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 sz="4000" dirty="0">
                <a:solidFill>
                  <a:schemeClr val="accent2"/>
                </a:solidFill>
              </a:rPr>
              <a:t>Proyecto 02</a:t>
            </a:r>
          </a:p>
          <a:p>
            <a:r>
              <a:rPr lang="en-CL" dirty="0"/>
              <a:t>Curso Visión por Computador</a:t>
            </a:r>
          </a:p>
          <a:p>
            <a:r>
              <a:rPr lang="en-CL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320423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2: Cropping &amp; Resize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3) Save: guardar con el nombre Gxx_dnnn.png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971D62-2E22-EA41-AEDC-EB8F9D3D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7657846" y="3719086"/>
            <a:ext cx="1832135" cy="1854272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B19BD5A4-21BA-AE4D-B2E2-D6B8C8A5D45F}"/>
              </a:ext>
            </a:extLst>
          </p:cNvPr>
          <p:cNvSpPr/>
          <p:nvPr/>
        </p:nvSpPr>
        <p:spPr>
          <a:xfrm>
            <a:off x="6389218" y="4336530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13D99-1048-E444-B689-CFB30CBA86FB}"/>
              </a:ext>
            </a:extLst>
          </p:cNvPr>
          <p:cNvCxnSpPr>
            <a:cxnSpLocks/>
          </p:cNvCxnSpPr>
          <p:nvPr/>
        </p:nvCxnSpPr>
        <p:spPr>
          <a:xfrm>
            <a:off x="7657846" y="5895894"/>
            <a:ext cx="1878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84356E-2BB5-DF4B-8649-E7A55209E4CC}"/>
              </a:ext>
            </a:extLst>
          </p:cNvPr>
          <p:cNvCxnSpPr>
            <a:cxnSpLocks/>
          </p:cNvCxnSpPr>
          <p:nvPr/>
        </p:nvCxnSpPr>
        <p:spPr>
          <a:xfrm flipV="1">
            <a:off x="9861073" y="3749534"/>
            <a:ext cx="0" cy="1823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F7D101-3DCF-8643-8326-1DB4DCA3D940}"/>
              </a:ext>
            </a:extLst>
          </p:cNvPr>
          <p:cNvCxnSpPr>
            <a:cxnSpLocks/>
          </p:cNvCxnSpPr>
          <p:nvPr/>
        </p:nvCxnSpPr>
        <p:spPr>
          <a:xfrm rot="16200000">
            <a:off x="1042870" y="4531371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35C4B7-9557-1B4A-92FA-40E8CC387861}"/>
              </a:ext>
            </a:extLst>
          </p:cNvPr>
          <p:cNvSpPr txBox="1"/>
          <p:nvPr/>
        </p:nvSpPr>
        <p:spPr>
          <a:xfrm>
            <a:off x="2137731" y="4299458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8D6B3-17DA-4E42-94F0-6AA4D55D06D8}"/>
              </a:ext>
            </a:extLst>
          </p:cNvPr>
          <p:cNvSpPr txBox="1"/>
          <p:nvPr/>
        </p:nvSpPr>
        <p:spPr>
          <a:xfrm>
            <a:off x="9536204" y="4352329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A1EC7-0112-DB41-A9F6-76C1C147E8F6}"/>
              </a:ext>
            </a:extLst>
          </p:cNvPr>
          <p:cNvSpPr txBox="1"/>
          <p:nvPr/>
        </p:nvSpPr>
        <p:spPr>
          <a:xfrm>
            <a:off x="8281412" y="5751537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2A0A266B-D37E-234C-9020-D881E1557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2715339" y="3286595"/>
            <a:ext cx="2520000" cy="255044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5CC336-A3DD-9443-9663-ACAE1B1833DF}"/>
              </a:ext>
            </a:extLst>
          </p:cNvPr>
          <p:cNvCxnSpPr>
            <a:cxnSpLocks/>
          </p:cNvCxnSpPr>
          <p:nvPr/>
        </p:nvCxnSpPr>
        <p:spPr>
          <a:xfrm>
            <a:off x="2715339" y="6229526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B37C6B-CF06-2049-A6A8-7FE0D865A5C9}"/>
              </a:ext>
            </a:extLst>
          </p:cNvPr>
          <p:cNvSpPr txBox="1"/>
          <p:nvPr/>
        </p:nvSpPr>
        <p:spPr>
          <a:xfrm>
            <a:off x="3808466" y="6085169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E2A35-831D-4248-9971-EA40028D1122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foto)</a:t>
            </a:r>
            <a:endParaRPr lang="en-C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A8273-00DD-B74F-A178-ED612F9BDCAF}"/>
              </a:ext>
            </a:extLst>
          </p:cNvPr>
          <p:cNvSpPr txBox="1"/>
          <p:nvPr/>
        </p:nvSpPr>
        <p:spPr>
          <a:xfrm>
            <a:off x="7794693" y="6269835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G04_3001.png</a:t>
            </a:r>
          </a:p>
        </p:txBody>
      </p:sp>
    </p:spTree>
    <p:extLst>
      <p:ext uri="{BB962C8B-B14F-4D97-AF65-F5344CB8AC3E}">
        <p14:creationId xmlns:p14="http://schemas.microsoft.com/office/powerpoint/2010/main" val="361272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2: Cropping &amp; Resize</a:t>
            </a:r>
            <a:endParaRPr lang="en-CL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819AC-00F4-664F-A8C8-2059C1F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27" b="6027"/>
          <a:stretch/>
        </p:blipFill>
        <p:spPr>
          <a:xfrm>
            <a:off x="1422732" y="2999518"/>
            <a:ext cx="4471441" cy="25504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568A4D-91A9-2A41-9216-E5002994D5A7}"/>
              </a:ext>
            </a:extLst>
          </p:cNvPr>
          <p:cNvSpPr/>
          <p:nvPr/>
        </p:nvSpPr>
        <p:spPr>
          <a:xfrm>
            <a:off x="2854417" y="3014742"/>
            <a:ext cx="2520000" cy="252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19BD5A4-21BA-AE4D-B2E2-D6B8C8A5D45F}"/>
              </a:ext>
            </a:extLst>
          </p:cNvPr>
          <p:cNvSpPr/>
          <p:nvPr/>
        </p:nvSpPr>
        <p:spPr>
          <a:xfrm>
            <a:off x="6772277" y="4064677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69A4D3-AD50-7E40-AC24-F534227E7A60}"/>
              </a:ext>
            </a:extLst>
          </p:cNvPr>
          <p:cNvCxnSpPr/>
          <p:nvPr/>
        </p:nvCxnSpPr>
        <p:spPr>
          <a:xfrm>
            <a:off x="1347739" y="6250116"/>
            <a:ext cx="45464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13D99-1048-E444-B689-CFB30CBA86FB}"/>
              </a:ext>
            </a:extLst>
          </p:cNvPr>
          <p:cNvCxnSpPr>
            <a:cxnSpLocks/>
          </p:cNvCxnSpPr>
          <p:nvPr/>
        </p:nvCxnSpPr>
        <p:spPr>
          <a:xfrm>
            <a:off x="7966767" y="5957673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84356E-2BB5-DF4B-8649-E7A55209E4CC}"/>
              </a:ext>
            </a:extLst>
          </p:cNvPr>
          <p:cNvCxnSpPr>
            <a:cxnSpLocks/>
          </p:cNvCxnSpPr>
          <p:nvPr/>
        </p:nvCxnSpPr>
        <p:spPr>
          <a:xfrm rot="16200000">
            <a:off x="9564907" y="4305190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F7D101-3DCF-8643-8326-1DB4DCA3D940}"/>
              </a:ext>
            </a:extLst>
          </p:cNvPr>
          <p:cNvCxnSpPr>
            <a:cxnSpLocks/>
          </p:cNvCxnSpPr>
          <p:nvPr/>
        </p:nvCxnSpPr>
        <p:spPr>
          <a:xfrm rot="16200000">
            <a:off x="-192812" y="4259518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35C4B7-9557-1B4A-92FA-40E8CC387861}"/>
              </a:ext>
            </a:extLst>
          </p:cNvPr>
          <p:cNvSpPr txBox="1"/>
          <p:nvPr/>
        </p:nvSpPr>
        <p:spPr>
          <a:xfrm>
            <a:off x="902049" y="4027605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8D6B3-17DA-4E42-94F0-6AA4D55D06D8}"/>
              </a:ext>
            </a:extLst>
          </p:cNvPr>
          <p:cNvSpPr txBox="1"/>
          <p:nvPr/>
        </p:nvSpPr>
        <p:spPr>
          <a:xfrm>
            <a:off x="10500038" y="3944549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A1EC7-0112-DB41-A9F6-76C1C147E8F6}"/>
              </a:ext>
            </a:extLst>
          </p:cNvPr>
          <p:cNvSpPr txBox="1"/>
          <p:nvPr/>
        </p:nvSpPr>
        <p:spPr>
          <a:xfrm>
            <a:off x="8936324" y="5813316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F46A9B-F581-E14E-BB8E-054B1354069D}"/>
              </a:ext>
            </a:extLst>
          </p:cNvPr>
          <p:cNvSpPr txBox="1"/>
          <p:nvPr/>
        </p:nvSpPr>
        <p:spPr>
          <a:xfrm>
            <a:off x="3454083" y="6065450"/>
            <a:ext cx="3818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56C16B-192E-CE44-91F7-BA1ABD8AB6A6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foto)</a:t>
            </a:r>
            <a:endParaRPr lang="en-CL" dirty="0"/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23F22C1D-6524-384C-A8B7-9AF11B29F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18" t="6027" r="13881" b="6027"/>
          <a:stretch/>
        </p:blipFill>
        <p:spPr>
          <a:xfrm>
            <a:off x="7992313" y="3014742"/>
            <a:ext cx="2419058" cy="25504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BA0C1DE-56C6-BD4E-AEDF-D089876C4230}"/>
              </a:ext>
            </a:extLst>
          </p:cNvPr>
          <p:cNvSpPr txBox="1"/>
          <p:nvPr/>
        </p:nvSpPr>
        <p:spPr>
          <a:xfrm>
            <a:off x="8447547" y="6250116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G04_3002.png</a:t>
            </a:r>
          </a:p>
        </p:txBody>
      </p:sp>
    </p:spTree>
    <p:extLst>
      <p:ext uri="{BB962C8B-B14F-4D97-AF65-F5344CB8AC3E}">
        <p14:creationId xmlns:p14="http://schemas.microsoft.com/office/powerpoint/2010/main" val="392902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A) Buscar las mochilas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971D62-2E22-EA41-AEDC-EB8F9D3D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950439" y="2552424"/>
            <a:ext cx="3893409" cy="39404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una de las fotos de 1000x1000)</a:t>
            </a:r>
            <a:endParaRPr lang="en-CL" dirty="0"/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B99A8D2D-8C98-3549-B96A-5058AFFD8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6663379" y="2552424"/>
            <a:ext cx="3893409" cy="3940451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D25B6-196C-F34B-B037-A4B9D23BFDC0}"/>
              </a:ext>
            </a:extLst>
          </p:cNvPr>
          <p:cNvSpPr/>
          <p:nvPr/>
        </p:nvSpPr>
        <p:spPr>
          <a:xfrm>
            <a:off x="7253416" y="3707027"/>
            <a:ext cx="642552" cy="97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81A4A-FC5E-1344-BEF9-FF567D31DCF0}"/>
              </a:ext>
            </a:extLst>
          </p:cNvPr>
          <p:cNvSpPr/>
          <p:nvPr/>
        </p:nvSpPr>
        <p:spPr>
          <a:xfrm>
            <a:off x="8288807" y="3824492"/>
            <a:ext cx="743982" cy="97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D3DB95-187E-9846-A31D-9B78561728D8}"/>
              </a:ext>
            </a:extLst>
          </p:cNvPr>
          <p:cNvSpPr/>
          <p:nvPr/>
        </p:nvSpPr>
        <p:spPr>
          <a:xfrm>
            <a:off x="9024551" y="3731816"/>
            <a:ext cx="860854" cy="1068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64778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B) Buscar cabezas (de todas las personas)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971D62-2E22-EA41-AEDC-EB8F9D3D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950439" y="2552424"/>
            <a:ext cx="3893409" cy="39404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una de las fotos de 1000x1000)</a:t>
            </a:r>
            <a:endParaRPr lang="en-CL" dirty="0"/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B99A8D2D-8C98-3549-B96A-5058AFFD8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6663379" y="2552424"/>
            <a:ext cx="3893409" cy="3940451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D25B6-196C-F34B-B037-A4B9D23BFDC0}"/>
              </a:ext>
            </a:extLst>
          </p:cNvPr>
          <p:cNvSpPr/>
          <p:nvPr/>
        </p:nvSpPr>
        <p:spPr>
          <a:xfrm>
            <a:off x="7436191" y="3373546"/>
            <a:ext cx="509204" cy="45094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81A4A-FC5E-1344-BEF9-FF567D31DCF0}"/>
              </a:ext>
            </a:extLst>
          </p:cNvPr>
          <p:cNvSpPr/>
          <p:nvPr/>
        </p:nvSpPr>
        <p:spPr>
          <a:xfrm>
            <a:off x="8652560" y="3170153"/>
            <a:ext cx="509204" cy="65433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D3DB95-187E-9846-A31D-9B78561728D8}"/>
              </a:ext>
            </a:extLst>
          </p:cNvPr>
          <p:cNvSpPr/>
          <p:nvPr/>
        </p:nvSpPr>
        <p:spPr>
          <a:xfrm>
            <a:off x="9334499" y="3237623"/>
            <a:ext cx="509204" cy="58687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6636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C) Buscar personas con mochilas (sólo personas con mochilas)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971D62-2E22-EA41-AEDC-EB8F9D3D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950439" y="2552424"/>
            <a:ext cx="3893409" cy="39404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una de las fotos de 1000x1000)</a:t>
            </a:r>
            <a:endParaRPr lang="en-CL" dirty="0"/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B99A8D2D-8C98-3549-B96A-5058AFFD8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6663379" y="2552424"/>
            <a:ext cx="3893409" cy="3940451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D25B6-196C-F34B-B037-A4B9D23BFDC0}"/>
              </a:ext>
            </a:extLst>
          </p:cNvPr>
          <p:cNvSpPr/>
          <p:nvPr/>
        </p:nvSpPr>
        <p:spPr>
          <a:xfrm>
            <a:off x="6833029" y="3237623"/>
            <a:ext cx="1421285" cy="2939340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81A4A-FC5E-1344-BEF9-FF567D31DCF0}"/>
              </a:ext>
            </a:extLst>
          </p:cNvPr>
          <p:cNvSpPr/>
          <p:nvPr/>
        </p:nvSpPr>
        <p:spPr>
          <a:xfrm>
            <a:off x="8254313" y="3170153"/>
            <a:ext cx="1080185" cy="3141747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D3DB95-187E-9846-A31D-9B78561728D8}"/>
              </a:ext>
            </a:extLst>
          </p:cNvPr>
          <p:cNvSpPr/>
          <p:nvPr/>
        </p:nvSpPr>
        <p:spPr>
          <a:xfrm>
            <a:off x="9069859" y="3237622"/>
            <a:ext cx="1080184" cy="3141747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6851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8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L" dirty="0"/>
              <a:t>D) Determinar el género (binario: masculino o femenino) de las personas presentes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971D62-2E22-EA41-AEDC-EB8F9D3D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950439" y="2552424"/>
            <a:ext cx="3893409" cy="39404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una de las fotos de 1000x1000)</a:t>
            </a:r>
            <a:endParaRPr lang="en-CL" dirty="0"/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B99A8D2D-8C98-3549-B96A-5058AFFD8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6663379" y="2552424"/>
            <a:ext cx="3893409" cy="3940451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96759-7001-6749-AE4C-6542CCBA9DB1}"/>
              </a:ext>
            </a:extLst>
          </p:cNvPr>
          <p:cNvSpPr txBox="1"/>
          <p:nvPr/>
        </p:nvSpPr>
        <p:spPr>
          <a:xfrm>
            <a:off x="7525265" y="281333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1117E-00E7-2F4A-BEBC-0278BDF35E13}"/>
              </a:ext>
            </a:extLst>
          </p:cNvPr>
          <p:cNvSpPr txBox="1"/>
          <p:nvPr/>
        </p:nvSpPr>
        <p:spPr>
          <a:xfrm>
            <a:off x="9344796" y="2706241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18929-2CAA-7B44-9B3A-3032BCEDCDEB}"/>
              </a:ext>
            </a:extLst>
          </p:cNvPr>
          <p:cNvSpPr txBox="1"/>
          <p:nvPr/>
        </p:nvSpPr>
        <p:spPr>
          <a:xfrm>
            <a:off x="8644047" y="2689763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>
                <a:solidFill>
                  <a:schemeClr val="bg2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59695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7D024014-3590-0D4E-B356-300FD152C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7006024" y="2622769"/>
            <a:ext cx="3754396" cy="3799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A) Buscar las mochilas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una de las fotos de 1000x1000)</a:t>
            </a:r>
            <a:endParaRPr lang="en-CL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D25B6-196C-F34B-B037-A4B9D23BFDC0}"/>
              </a:ext>
            </a:extLst>
          </p:cNvPr>
          <p:cNvSpPr/>
          <p:nvPr/>
        </p:nvSpPr>
        <p:spPr>
          <a:xfrm>
            <a:off x="7919394" y="4244622"/>
            <a:ext cx="495557" cy="821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81A4A-FC5E-1344-BEF9-FF567D31DCF0}"/>
              </a:ext>
            </a:extLst>
          </p:cNvPr>
          <p:cNvSpPr/>
          <p:nvPr/>
        </p:nvSpPr>
        <p:spPr>
          <a:xfrm>
            <a:off x="8240670" y="3824492"/>
            <a:ext cx="642552" cy="97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79A52AD-1B2C-114F-9451-05A2FD6FC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1096403" y="2552424"/>
            <a:ext cx="3754396" cy="37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A85382D1-BA0F-D646-9A23-B9ED76F16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7006024" y="2622769"/>
            <a:ext cx="3754396" cy="3799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B) Buscar cabezas (de todas las personas)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una de las fotos de 1000x1000)</a:t>
            </a:r>
            <a:endParaRPr lang="en-CL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D25B6-196C-F34B-B037-A4B9D23BFDC0}"/>
              </a:ext>
            </a:extLst>
          </p:cNvPr>
          <p:cNvSpPr/>
          <p:nvPr/>
        </p:nvSpPr>
        <p:spPr>
          <a:xfrm>
            <a:off x="7593095" y="3775821"/>
            <a:ext cx="509204" cy="45094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81A4A-FC5E-1344-BEF9-FF567D31DCF0}"/>
              </a:ext>
            </a:extLst>
          </p:cNvPr>
          <p:cNvSpPr/>
          <p:nvPr/>
        </p:nvSpPr>
        <p:spPr>
          <a:xfrm>
            <a:off x="8741118" y="3237622"/>
            <a:ext cx="420645" cy="58687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D3DB95-187E-9846-A31D-9B78561728D8}"/>
              </a:ext>
            </a:extLst>
          </p:cNvPr>
          <p:cNvSpPr/>
          <p:nvPr/>
        </p:nvSpPr>
        <p:spPr>
          <a:xfrm>
            <a:off x="9748320" y="3618308"/>
            <a:ext cx="420645" cy="45094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285511E1-F4D5-B442-BDDC-BB11105CA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1096403" y="2552424"/>
            <a:ext cx="3754396" cy="37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30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EAB9EC52-CA7A-D943-BFB1-AAD0A9FA6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7006024" y="2622769"/>
            <a:ext cx="3754396" cy="3799759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F3687308-5CC7-3C42-8EB1-FC7E2191E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1096403" y="2552424"/>
            <a:ext cx="3754396" cy="3799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C) Buscar personas con mochilas (sólo personas con mochilas)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una de las fotos de 1000x1000)</a:t>
            </a:r>
            <a:endParaRPr lang="en-CL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D25B6-196C-F34B-B037-A4B9D23BFDC0}"/>
              </a:ext>
            </a:extLst>
          </p:cNvPr>
          <p:cNvSpPr/>
          <p:nvPr/>
        </p:nvSpPr>
        <p:spPr>
          <a:xfrm>
            <a:off x="7344289" y="3553687"/>
            <a:ext cx="910025" cy="2798496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81A4A-FC5E-1344-BEF9-FF567D31DCF0}"/>
              </a:ext>
            </a:extLst>
          </p:cNvPr>
          <p:cNvSpPr/>
          <p:nvPr/>
        </p:nvSpPr>
        <p:spPr>
          <a:xfrm>
            <a:off x="8343130" y="3229617"/>
            <a:ext cx="1080184" cy="3082284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4662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B36C8D0-1968-0840-9488-C20CD2A78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7006024" y="2622769"/>
            <a:ext cx="3754396" cy="3799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una de las fotos de 1000x1000)</a:t>
            </a:r>
            <a:endParaRPr lang="en-CL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96759-7001-6749-AE4C-6542CCBA9DB1}"/>
              </a:ext>
            </a:extLst>
          </p:cNvPr>
          <p:cNvSpPr txBox="1"/>
          <p:nvPr/>
        </p:nvSpPr>
        <p:spPr>
          <a:xfrm>
            <a:off x="7635025" y="3136612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1117E-00E7-2F4A-BEBC-0278BDF35E13}"/>
              </a:ext>
            </a:extLst>
          </p:cNvPr>
          <p:cNvSpPr txBox="1"/>
          <p:nvPr/>
        </p:nvSpPr>
        <p:spPr>
          <a:xfrm>
            <a:off x="9783185" y="310572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18929-2CAA-7B44-9B3A-3032BCEDCDEB}"/>
              </a:ext>
            </a:extLst>
          </p:cNvPr>
          <p:cNvSpPr txBox="1"/>
          <p:nvPr/>
        </p:nvSpPr>
        <p:spPr>
          <a:xfrm>
            <a:off x="8718307" y="2792794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M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E2AF518-B5BC-344E-952D-9CDC58695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1096403" y="2552424"/>
            <a:ext cx="3754396" cy="3799759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F9413B7-D031-0444-BFDC-A5732788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8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L" dirty="0"/>
              <a:t>D) Determinar el género (binario: masculino o femenino) de las personas presentes</a:t>
            </a:r>
          </a:p>
        </p:txBody>
      </p:sp>
    </p:spTree>
    <p:extLst>
      <p:ext uri="{BB962C8B-B14F-4D97-AF65-F5344CB8AC3E}">
        <p14:creationId xmlns:p14="http://schemas.microsoft.com/office/powerpoint/2010/main" val="239948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71AC459A-05DF-1041-BA26-7BFD6DBCFB2A}"/>
              </a:ext>
            </a:extLst>
          </p:cNvPr>
          <p:cNvSpPr/>
          <p:nvPr/>
        </p:nvSpPr>
        <p:spPr>
          <a:xfrm>
            <a:off x="5911705" y="3404050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F8AEA-F9A4-274F-8B3D-6644E1EF4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1984678" y="1643890"/>
            <a:ext cx="3754396" cy="3799759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67325D4-7CC5-0A46-A5AE-ABFD6C290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6509632" y="1714235"/>
            <a:ext cx="3754396" cy="37997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37E0AB-9B5E-AD45-965F-2030E4A88749}"/>
              </a:ext>
            </a:extLst>
          </p:cNvPr>
          <p:cNvSpPr/>
          <p:nvPr/>
        </p:nvSpPr>
        <p:spPr>
          <a:xfrm>
            <a:off x="6847897" y="2645153"/>
            <a:ext cx="910025" cy="279849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7AADA5-EFDB-B14D-91E8-C979CBE940BF}"/>
              </a:ext>
            </a:extLst>
          </p:cNvPr>
          <p:cNvSpPr/>
          <p:nvPr/>
        </p:nvSpPr>
        <p:spPr>
          <a:xfrm>
            <a:off x="7846738" y="2321083"/>
            <a:ext cx="1080184" cy="3082284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733688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B36C8D0-1968-0840-9488-C20CD2A78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7006024" y="2622769"/>
            <a:ext cx="3754396" cy="3799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E) Planilla CSV: Gxx_d.csv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(por cada bounding box una fila)</a:t>
            </a:r>
            <a:endParaRPr lang="en-CL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 rot="10800000"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96759-7001-6749-AE4C-6542CCBA9DB1}"/>
              </a:ext>
            </a:extLst>
          </p:cNvPr>
          <p:cNvSpPr txBox="1"/>
          <p:nvPr/>
        </p:nvSpPr>
        <p:spPr>
          <a:xfrm>
            <a:off x="7635025" y="3136612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1117E-00E7-2F4A-BEBC-0278BDF35E13}"/>
              </a:ext>
            </a:extLst>
          </p:cNvPr>
          <p:cNvSpPr txBox="1"/>
          <p:nvPr/>
        </p:nvSpPr>
        <p:spPr>
          <a:xfrm>
            <a:off x="9783185" y="310572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18929-2CAA-7B44-9B3A-3032BCEDCDEB}"/>
              </a:ext>
            </a:extLst>
          </p:cNvPr>
          <p:cNvSpPr txBox="1"/>
          <p:nvPr/>
        </p:nvSpPr>
        <p:spPr>
          <a:xfrm>
            <a:off x="8718307" y="2792794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F4586-B89D-924F-BEBC-4130C4FC540D}"/>
              </a:ext>
            </a:extLst>
          </p:cNvPr>
          <p:cNvSpPr/>
          <p:nvPr/>
        </p:nvSpPr>
        <p:spPr>
          <a:xfrm>
            <a:off x="7344289" y="3553687"/>
            <a:ext cx="910025" cy="2798496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358BA-F6B5-9B4A-9D4D-61BBDCB26FA2}"/>
              </a:ext>
            </a:extLst>
          </p:cNvPr>
          <p:cNvSpPr/>
          <p:nvPr/>
        </p:nvSpPr>
        <p:spPr>
          <a:xfrm>
            <a:off x="8343130" y="3229617"/>
            <a:ext cx="1080184" cy="3082284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258505-CA28-5E44-9342-F1824F55FDC7}"/>
              </a:ext>
            </a:extLst>
          </p:cNvPr>
          <p:cNvSpPr/>
          <p:nvPr/>
        </p:nvSpPr>
        <p:spPr>
          <a:xfrm>
            <a:off x="7593095" y="3775821"/>
            <a:ext cx="509204" cy="45094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59E0FD-70E2-134D-ABEA-BA5A71CCEF50}"/>
              </a:ext>
            </a:extLst>
          </p:cNvPr>
          <p:cNvSpPr/>
          <p:nvPr/>
        </p:nvSpPr>
        <p:spPr>
          <a:xfrm>
            <a:off x="8741118" y="3237622"/>
            <a:ext cx="420645" cy="58687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E36E5E-77D3-744F-AB78-1FB777E96212}"/>
              </a:ext>
            </a:extLst>
          </p:cNvPr>
          <p:cNvSpPr/>
          <p:nvPr/>
        </p:nvSpPr>
        <p:spPr>
          <a:xfrm>
            <a:off x="9748320" y="3618308"/>
            <a:ext cx="420645" cy="45094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F53644-242C-A94C-97A1-CF733A4BCC6D}"/>
              </a:ext>
            </a:extLst>
          </p:cNvPr>
          <p:cNvSpPr/>
          <p:nvPr/>
        </p:nvSpPr>
        <p:spPr>
          <a:xfrm>
            <a:off x="7919394" y="4244622"/>
            <a:ext cx="495557" cy="821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70BB9D-9F8F-0348-9D09-93E68BCC9D9B}"/>
              </a:ext>
            </a:extLst>
          </p:cNvPr>
          <p:cNvSpPr/>
          <p:nvPr/>
        </p:nvSpPr>
        <p:spPr>
          <a:xfrm>
            <a:off x="8240670" y="3824492"/>
            <a:ext cx="642552" cy="97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7C5C09-2024-3046-B420-074325486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36951"/>
              </p:ext>
            </p:extLst>
          </p:nvPr>
        </p:nvGraphicFramePr>
        <p:xfrm>
          <a:off x="769557" y="2608867"/>
          <a:ext cx="55413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112">
                  <a:extLst>
                    <a:ext uri="{9D8B030D-6E8A-4147-A177-3AD203B41FA5}">
                      <a16:colId xmlns:a16="http://schemas.microsoft.com/office/drawing/2014/main" val="456107449"/>
                    </a:ext>
                  </a:extLst>
                </a:gridCol>
                <a:gridCol w="672321">
                  <a:extLst>
                    <a:ext uri="{9D8B030D-6E8A-4147-A177-3AD203B41FA5}">
                      <a16:colId xmlns:a16="http://schemas.microsoft.com/office/drawing/2014/main" val="2067934255"/>
                    </a:ext>
                  </a:extLst>
                </a:gridCol>
                <a:gridCol w="715697">
                  <a:extLst>
                    <a:ext uri="{9D8B030D-6E8A-4147-A177-3AD203B41FA5}">
                      <a16:colId xmlns:a16="http://schemas.microsoft.com/office/drawing/2014/main" val="817688389"/>
                    </a:ext>
                  </a:extLst>
                </a:gridCol>
                <a:gridCol w="596414">
                  <a:extLst>
                    <a:ext uri="{9D8B030D-6E8A-4147-A177-3AD203B41FA5}">
                      <a16:colId xmlns:a16="http://schemas.microsoft.com/office/drawing/2014/main" val="341992996"/>
                    </a:ext>
                  </a:extLst>
                </a:gridCol>
                <a:gridCol w="769915">
                  <a:extLst>
                    <a:ext uri="{9D8B030D-6E8A-4147-A177-3AD203B41FA5}">
                      <a16:colId xmlns:a16="http://schemas.microsoft.com/office/drawing/2014/main" val="2347081054"/>
                    </a:ext>
                  </a:extLst>
                </a:gridCol>
                <a:gridCol w="678440">
                  <a:extLst>
                    <a:ext uri="{9D8B030D-6E8A-4147-A177-3AD203B41FA5}">
                      <a16:colId xmlns:a16="http://schemas.microsoft.com/office/drawing/2014/main" val="399184091"/>
                    </a:ext>
                  </a:extLst>
                </a:gridCol>
                <a:gridCol w="678440">
                  <a:extLst>
                    <a:ext uri="{9D8B030D-6E8A-4147-A177-3AD203B41FA5}">
                      <a16:colId xmlns:a16="http://schemas.microsoft.com/office/drawing/2014/main" val="3807487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obj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3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sz="14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4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sz="1400" dirty="0"/>
                        <a:t>G04_3002.png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7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1400" dirty="0"/>
                        <a:t>G04_3002.png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1400" dirty="0"/>
                        <a:t>G04_3002.png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sz="14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4113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DAECB62-C233-564F-B20E-F71B4C1E770A}"/>
              </a:ext>
            </a:extLst>
          </p:cNvPr>
          <p:cNvSpPr txBox="1"/>
          <p:nvPr/>
        </p:nvSpPr>
        <p:spPr>
          <a:xfrm>
            <a:off x="8254314" y="219662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G04_3002.png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A37648-548E-D343-A569-9EB13CD0FCB4}"/>
              </a:ext>
            </a:extLst>
          </p:cNvPr>
          <p:cNvCxnSpPr/>
          <p:nvPr/>
        </p:nvCxnSpPr>
        <p:spPr>
          <a:xfrm>
            <a:off x="6883685" y="2622769"/>
            <a:ext cx="0" cy="75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3232B9-4B60-C246-AF7C-09828B241BD3}"/>
              </a:ext>
            </a:extLst>
          </p:cNvPr>
          <p:cNvCxnSpPr>
            <a:cxnSpLocks/>
          </p:cNvCxnSpPr>
          <p:nvPr/>
        </p:nvCxnSpPr>
        <p:spPr>
          <a:xfrm>
            <a:off x="7006024" y="2446396"/>
            <a:ext cx="690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D5CEB9-99AA-1643-9CE2-6CB24B5DFA14}"/>
              </a:ext>
            </a:extLst>
          </p:cNvPr>
          <p:cNvSpPr txBox="1"/>
          <p:nvPr/>
        </p:nvSpPr>
        <p:spPr>
          <a:xfrm>
            <a:off x="7202263" y="21077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53C63-0578-C64C-A740-BD87AF1C1829}"/>
              </a:ext>
            </a:extLst>
          </p:cNvPr>
          <p:cNvSpPr txBox="1"/>
          <p:nvPr/>
        </p:nvSpPr>
        <p:spPr>
          <a:xfrm>
            <a:off x="6582201" y="27981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CAAC67-1BDE-6147-8B90-57F3FC41F34D}"/>
              </a:ext>
            </a:extLst>
          </p:cNvPr>
          <p:cNvSpPr/>
          <p:nvPr/>
        </p:nvSpPr>
        <p:spPr>
          <a:xfrm>
            <a:off x="10657679" y="6311900"/>
            <a:ext cx="102741" cy="119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09F88-A389-0245-89F6-A5836D57D0D9}"/>
              </a:ext>
            </a:extLst>
          </p:cNvPr>
          <p:cNvSpPr txBox="1"/>
          <p:nvPr/>
        </p:nvSpPr>
        <p:spPr>
          <a:xfrm>
            <a:off x="10682488" y="632263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/>
              <a:t>(999,999)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DEBFA8-194D-8640-86BB-E48404132565}"/>
              </a:ext>
            </a:extLst>
          </p:cNvPr>
          <p:cNvSpPr/>
          <p:nvPr/>
        </p:nvSpPr>
        <p:spPr>
          <a:xfrm>
            <a:off x="7005073" y="2650522"/>
            <a:ext cx="102741" cy="119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0DAFAE-067D-7349-A342-84BE93F1AB31}"/>
              </a:ext>
            </a:extLst>
          </p:cNvPr>
          <p:cNvSpPr txBox="1"/>
          <p:nvPr/>
        </p:nvSpPr>
        <p:spPr>
          <a:xfrm>
            <a:off x="7009785" y="265052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/>
              <a:t>(0,0)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9D7BD3-7986-A341-8525-632BF6037210}"/>
              </a:ext>
            </a:extLst>
          </p:cNvPr>
          <p:cNvSpPr/>
          <p:nvPr/>
        </p:nvSpPr>
        <p:spPr>
          <a:xfrm>
            <a:off x="1582220" y="5548045"/>
            <a:ext cx="1366463" cy="80413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CACAF7-F3DA-494C-9AEA-44BCD0F251C1}"/>
              </a:ext>
            </a:extLst>
          </p:cNvPr>
          <p:cNvSpPr txBox="1"/>
          <p:nvPr/>
        </p:nvSpPr>
        <p:spPr>
          <a:xfrm>
            <a:off x="1126849" y="52710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/>
              <a:t>(x1,y1)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C9D210-BEFA-CA44-9ABE-DA206FED13E5}"/>
              </a:ext>
            </a:extLst>
          </p:cNvPr>
          <p:cNvSpPr txBox="1"/>
          <p:nvPr/>
        </p:nvSpPr>
        <p:spPr>
          <a:xfrm>
            <a:off x="2920468" y="629296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/>
              <a:t>(x2,y2)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704016-DE48-4B48-A5A9-A5D52CDBD86F}"/>
              </a:ext>
            </a:extLst>
          </p:cNvPr>
          <p:cNvSpPr txBox="1"/>
          <p:nvPr/>
        </p:nvSpPr>
        <p:spPr>
          <a:xfrm>
            <a:off x="3887850" y="5352066"/>
            <a:ext cx="1225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Objetos:</a:t>
            </a:r>
          </a:p>
          <a:p>
            <a:r>
              <a:rPr lang="en-CL" dirty="0"/>
              <a:t>0 : Mochila</a:t>
            </a:r>
          </a:p>
          <a:p>
            <a:r>
              <a:rPr lang="en-CL" dirty="0"/>
              <a:t>1 : Cabeza</a:t>
            </a:r>
          </a:p>
          <a:p>
            <a:r>
              <a:rPr lang="en-CL" dirty="0"/>
              <a:t>2 : Persona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F1B1E8-B9ED-904D-B0CF-80A9DD842337}"/>
              </a:ext>
            </a:extLst>
          </p:cNvPr>
          <p:cNvSpPr/>
          <p:nvPr/>
        </p:nvSpPr>
        <p:spPr>
          <a:xfrm>
            <a:off x="2948683" y="1628424"/>
            <a:ext cx="1817475" cy="875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7CB1FB-114A-B345-B13A-1AB7DA543EE0}"/>
              </a:ext>
            </a:extLst>
          </p:cNvPr>
          <p:cNvSpPr txBox="1"/>
          <p:nvPr/>
        </p:nvSpPr>
        <p:spPr>
          <a:xfrm>
            <a:off x="4823461" y="1741065"/>
            <a:ext cx="135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CL" dirty="0">
                <a:solidFill>
                  <a:schemeClr val="accent2"/>
                </a:solidFill>
              </a:rPr>
              <a:t>ombre del </a:t>
            </a:r>
          </a:p>
          <a:p>
            <a:r>
              <a:rPr lang="en-CL" dirty="0">
                <a:solidFill>
                  <a:schemeClr val="accent2"/>
                </a:solidFill>
              </a:rPr>
              <a:t>archivo CSV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BF024A-2156-054C-B182-FD613540D2C5}"/>
              </a:ext>
            </a:extLst>
          </p:cNvPr>
          <p:cNvSpPr txBox="1"/>
          <p:nvPr/>
        </p:nvSpPr>
        <p:spPr>
          <a:xfrm>
            <a:off x="5405022" y="5333703"/>
            <a:ext cx="1516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Género:</a:t>
            </a:r>
          </a:p>
          <a:p>
            <a:r>
              <a:rPr lang="en-CL" dirty="0"/>
              <a:t>F   : Femenino</a:t>
            </a:r>
          </a:p>
          <a:p>
            <a:r>
              <a:rPr lang="en-CL" dirty="0"/>
              <a:t>M : Masculino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A00C88-7A3C-A54E-9543-8B7AD9762045}"/>
              </a:ext>
            </a:extLst>
          </p:cNvPr>
          <p:cNvCxnSpPr>
            <a:endCxn id="32" idx="0"/>
          </p:cNvCxnSpPr>
          <p:nvPr/>
        </p:nvCxnSpPr>
        <p:spPr>
          <a:xfrm flipH="1">
            <a:off x="4500358" y="4833907"/>
            <a:ext cx="734845" cy="51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94EDBA-DE66-E949-A579-CA01D3E9DE3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997661" y="4833907"/>
            <a:ext cx="165742" cy="49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058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B36B-CDBB-624C-A816-8CBCA4ED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05" y="16191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6000" dirty="0">
                <a:solidFill>
                  <a:srgbClr val="FF0000"/>
                </a:solidFill>
              </a:rPr>
              <a:t>ENTREGA PASOS 1, 2 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7ADF-0C06-0045-BC83-4D01FA52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949" y="3429000"/>
            <a:ext cx="668600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CL" dirty="0"/>
              <a:t>Jueves 20 de OCTUBRE de 2022 a las 9PM (NO SE ACEPTAN RETRASOS)</a:t>
            </a:r>
          </a:p>
          <a:p>
            <a:pPr marL="0" indent="0" algn="ctr">
              <a:buNone/>
            </a:pPr>
            <a:r>
              <a:rPr lang="en-CL" dirty="0"/>
              <a:t>por CANVAS, un archivo ZIP por persona</a:t>
            </a:r>
          </a:p>
        </p:txBody>
      </p:sp>
    </p:spTree>
    <p:extLst>
      <p:ext uri="{BB962C8B-B14F-4D97-AF65-F5344CB8AC3E}">
        <p14:creationId xmlns:p14="http://schemas.microsoft.com/office/powerpoint/2010/main" val="250440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4: Training / Validation / Testing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El profesor del curso entregará la base de datos con todas las imágenes y la planilla CSV a más tardar el 21/10/22 por a las 12hrs.</a:t>
            </a:r>
          </a:p>
          <a:p>
            <a:r>
              <a:rPr lang="en-CL" dirty="0"/>
              <a:t>De esta base de datos, escoja el primer 70% para training, el siguiente 10% para validation y el siguiente 20% para testing.</a:t>
            </a:r>
          </a:p>
          <a:p>
            <a:r>
              <a:rPr lang="en-CL" dirty="0"/>
              <a:t>Estos conjuntos deben ser usados para todos los entrenamientos del proyecto.</a:t>
            </a:r>
          </a:p>
        </p:txBody>
      </p:sp>
    </p:spTree>
    <p:extLst>
      <p:ext uri="{BB962C8B-B14F-4D97-AF65-F5344CB8AC3E}">
        <p14:creationId xmlns:p14="http://schemas.microsoft.com/office/powerpoint/2010/main" val="1066383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5: Object Detection</a:t>
            </a:r>
            <a:endParaRPr lang="en-CL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(usando YOLO)</a:t>
            </a:r>
            <a:endParaRPr lang="en-C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674"/>
            <a:ext cx="10515600" cy="4351338"/>
          </a:xfrm>
        </p:spPr>
        <p:txBody>
          <a:bodyPr/>
          <a:lstStyle/>
          <a:p>
            <a:r>
              <a:rPr lang="en-CL" dirty="0"/>
              <a:t>Entrene un YOLO de tres clases para detectar mochilas, personas con mochilas y cabezas. </a:t>
            </a:r>
          </a:p>
          <a:p>
            <a:r>
              <a:rPr lang="en-CL" dirty="0">
                <a:solidFill>
                  <a:srgbClr val="FF0000"/>
                </a:solidFill>
              </a:rPr>
              <a:t>Reporte el mAP @ 0.5 en training, validation y testing</a:t>
            </a:r>
            <a:r>
              <a:rPr lang="en-CL" dirty="0"/>
              <a:t>.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50521D-C972-3543-893E-6CCDB78BFE0C}"/>
              </a:ext>
            </a:extLst>
          </p:cNvPr>
          <p:cNvSpPr/>
          <p:nvPr/>
        </p:nvSpPr>
        <p:spPr>
          <a:xfrm>
            <a:off x="5663513" y="4579708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91F2EAC7-E8DF-7C4C-937A-46B083C4D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1096403" y="2819548"/>
            <a:ext cx="3754396" cy="3799759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5937F315-43D7-8E41-A060-26BAC1D93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7006024" y="2889893"/>
            <a:ext cx="3754396" cy="379975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C087597-46DD-154A-A67F-5F06C3D4F38B}"/>
              </a:ext>
            </a:extLst>
          </p:cNvPr>
          <p:cNvSpPr/>
          <p:nvPr/>
        </p:nvSpPr>
        <p:spPr>
          <a:xfrm>
            <a:off x="7344289" y="3820811"/>
            <a:ext cx="910025" cy="2798496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A1EA36-3B82-7A4A-9C14-FFDD9167CB57}"/>
              </a:ext>
            </a:extLst>
          </p:cNvPr>
          <p:cNvSpPr/>
          <p:nvPr/>
        </p:nvSpPr>
        <p:spPr>
          <a:xfrm>
            <a:off x="8343130" y="3496741"/>
            <a:ext cx="1080184" cy="3082284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30AD95-B1F2-F34F-A133-8045623CAF37}"/>
              </a:ext>
            </a:extLst>
          </p:cNvPr>
          <p:cNvSpPr/>
          <p:nvPr/>
        </p:nvSpPr>
        <p:spPr>
          <a:xfrm>
            <a:off x="7593095" y="4042945"/>
            <a:ext cx="509204" cy="45094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2F075F-7928-5941-81E9-EC9D6EBC6942}"/>
              </a:ext>
            </a:extLst>
          </p:cNvPr>
          <p:cNvSpPr/>
          <p:nvPr/>
        </p:nvSpPr>
        <p:spPr>
          <a:xfrm>
            <a:off x="8741118" y="3504746"/>
            <a:ext cx="420645" cy="58687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C4330-207E-0149-AF3D-1366E481EE65}"/>
              </a:ext>
            </a:extLst>
          </p:cNvPr>
          <p:cNvSpPr/>
          <p:nvPr/>
        </p:nvSpPr>
        <p:spPr>
          <a:xfrm>
            <a:off x="9748320" y="3885432"/>
            <a:ext cx="420645" cy="45094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447626-B9D9-434B-9575-22270445C88D}"/>
              </a:ext>
            </a:extLst>
          </p:cNvPr>
          <p:cNvSpPr/>
          <p:nvPr/>
        </p:nvSpPr>
        <p:spPr>
          <a:xfrm>
            <a:off x="7919394" y="4511746"/>
            <a:ext cx="495557" cy="821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C48245-1F04-3E48-99E8-FA81598DCCE5}"/>
              </a:ext>
            </a:extLst>
          </p:cNvPr>
          <p:cNvSpPr/>
          <p:nvPr/>
        </p:nvSpPr>
        <p:spPr>
          <a:xfrm>
            <a:off x="8240670" y="4091616"/>
            <a:ext cx="642552" cy="97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031C-22B6-C648-A102-F3E5A7943D39}"/>
              </a:ext>
            </a:extLst>
          </p:cNvPr>
          <p:cNvSpPr txBox="1"/>
          <p:nvPr/>
        </p:nvSpPr>
        <p:spPr>
          <a:xfrm>
            <a:off x="5501179" y="5220059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YOLO</a:t>
            </a:r>
          </a:p>
        </p:txBody>
      </p:sp>
    </p:spTree>
    <p:extLst>
      <p:ext uri="{BB962C8B-B14F-4D97-AF65-F5344CB8AC3E}">
        <p14:creationId xmlns:p14="http://schemas.microsoft.com/office/powerpoint/2010/main" val="2773806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6: Image Classification</a:t>
            </a:r>
            <a:endParaRPr lang="en-CL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7261034" y="753836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(usando al menos 3 pre-trained models)</a:t>
            </a:r>
          </a:p>
          <a:p>
            <a:r>
              <a:rPr lang="en-US" dirty="0"/>
              <a:t>V</a:t>
            </a:r>
            <a:r>
              <a:rPr lang="en-CL" dirty="0"/>
              <a:t>er Notebooks.md en Github del Curso</a:t>
            </a:r>
            <a:endParaRPr lang="en-CL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Encuentre una CNN que clasifique correctamente el género de la persona a partir de las mochilas detectadas. </a:t>
            </a:r>
            <a:r>
              <a:rPr lang="en-CL" dirty="0">
                <a:solidFill>
                  <a:srgbClr val="FF0000"/>
                </a:solidFill>
              </a:rPr>
              <a:t>Reporte el Accuracy en Train/Val/Test.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9CA03-684E-644B-9194-A637809B233C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4493539" y="5357880"/>
            <a:ext cx="655555" cy="9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3D8682-5C3A-BF4E-926A-867D3682ABF4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4441447" y="4263565"/>
            <a:ext cx="759740" cy="9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089C13-AF75-134B-9CAB-2FB6BB0CA3BE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4477567" y="3135334"/>
            <a:ext cx="687500" cy="900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0A5F94-EF18-1C44-87E7-92B306C75953}"/>
              </a:ext>
            </a:extLst>
          </p:cNvPr>
          <p:cNvCxnSpPr/>
          <p:nvPr/>
        </p:nvCxnSpPr>
        <p:spPr>
          <a:xfrm>
            <a:off x="5538652" y="358533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C90398-8D9F-424A-B964-DF7AE41D90BE}"/>
              </a:ext>
            </a:extLst>
          </p:cNvPr>
          <p:cNvSpPr txBox="1"/>
          <p:nvPr/>
        </p:nvSpPr>
        <p:spPr>
          <a:xfrm>
            <a:off x="6458122" y="329294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9C69B8-92E5-6C47-B4B8-ACD50BC797F2}"/>
              </a:ext>
            </a:extLst>
          </p:cNvPr>
          <p:cNvCxnSpPr/>
          <p:nvPr/>
        </p:nvCxnSpPr>
        <p:spPr>
          <a:xfrm>
            <a:off x="5478475" y="5849396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21540-36F5-0947-BE44-881DD47F065A}"/>
              </a:ext>
            </a:extLst>
          </p:cNvPr>
          <p:cNvSpPr txBox="1"/>
          <p:nvPr/>
        </p:nvSpPr>
        <p:spPr>
          <a:xfrm>
            <a:off x="6397945" y="5557008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E3CCCD-8A99-D545-AB45-267FAC4F8852}"/>
              </a:ext>
            </a:extLst>
          </p:cNvPr>
          <p:cNvCxnSpPr/>
          <p:nvPr/>
        </p:nvCxnSpPr>
        <p:spPr>
          <a:xfrm>
            <a:off x="5478475" y="4739308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B10366-A7AF-AF4B-A4F3-B8ED3E7E5A5C}"/>
              </a:ext>
            </a:extLst>
          </p:cNvPr>
          <p:cNvSpPr txBox="1"/>
          <p:nvPr/>
        </p:nvSpPr>
        <p:spPr>
          <a:xfrm>
            <a:off x="6458122" y="444256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CD0F0-D6AE-AE48-9F4B-258377A7DF9D}"/>
              </a:ext>
            </a:extLst>
          </p:cNvPr>
          <p:cNvSpPr txBox="1"/>
          <p:nvPr/>
        </p:nvSpPr>
        <p:spPr>
          <a:xfrm>
            <a:off x="5572943" y="263901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CNN-M</a:t>
            </a:r>
          </a:p>
        </p:txBody>
      </p:sp>
    </p:spTree>
    <p:extLst>
      <p:ext uri="{BB962C8B-B14F-4D97-AF65-F5344CB8AC3E}">
        <p14:creationId xmlns:p14="http://schemas.microsoft.com/office/powerpoint/2010/main" val="3284964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7: Image Classification</a:t>
            </a:r>
            <a:endParaRPr lang="en-CL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7261034" y="753836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(usando al menos 3 pre-trained models)</a:t>
            </a:r>
          </a:p>
          <a:p>
            <a:r>
              <a:rPr lang="en-US" dirty="0"/>
              <a:t>V</a:t>
            </a:r>
            <a:r>
              <a:rPr lang="en-CL" dirty="0"/>
              <a:t>er Notebooks.md en Github del Curso</a:t>
            </a:r>
            <a:endParaRPr lang="en-CL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Encuentre una CNN que clasifique correctamente el género a partir de las cabezas detectadas. </a:t>
            </a:r>
            <a:r>
              <a:rPr lang="en-CL" dirty="0">
                <a:solidFill>
                  <a:srgbClr val="FF0000"/>
                </a:solidFill>
              </a:rPr>
              <a:t>Reporte el Accuracy en Train/Val/Test.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51F8DC-4465-8A45-A158-82AAC688B3B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371317" y="5357880"/>
            <a:ext cx="900000" cy="9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19E19E-5CC2-5C46-8F1C-666BD5D350E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71317" y="4263565"/>
            <a:ext cx="900000" cy="9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71F2D0-C67C-E34D-9614-0D428384E50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71317" y="3135334"/>
            <a:ext cx="900000" cy="900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272456-7886-F548-BE3E-632D2F51BC05}"/>
              </a:ext>
            </a:extLst>
          </p:cNvPr>
          <p:cNvCxnSpPr/>
          <p:nvPr/>
        </p:nvCxnSpPr>
        <p:spPr>
          <a:xfrm>
            <a:off x="5538652" y="3585334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5643BB-CE8D-234D-9FE5-18C1B42F6B44}"/>
              </a:ext>
            </a:extLst>
          </p:cNvPr>
          <p:cNvSpPr txBox="1"/>
          <p:nvPr/>
        </p:nvSpPr>
        <p:spPr>
          <a:xfrm>
            <a:off x="6458122" y="329294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A2D63C-9F1A-EF4A-9AA1-3C45B6645BAB}"/>
              </a:ext>
            </a:extLst>
          </p:cNvPr>
          <p:cNvCxnSpPr/>
          <p:nvPr/>
        </p:nvCxnSpPr>
        <p:spPr>
          <a:xfrm>
            <a:off x="5478475" y="5849396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6269640-04B1-504F-8281-D13A58F04DE3}"/>
              </a:ext>
            </a:extLst>
          </p:cNvPr>
          <p:cNvSpPr txBox="1"/>
          <p:nvPr/>
        </p:nvSpPr>
        <p:spPr>
          <a:xfrm>
            <a:off x="6397945" y="555700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8B5C1B-C3AE-DE40-A4FB-BE5AF231E3B4}"/>
              </a:ext>
            </a:extLst>
          </p:cNvPr>
          <p:cNvCxnSpPr/>
          <p:nvPr/>
        </p:nvCxnSpPr>
        <p:spPr>
          <a:xfrm>
            <a:off x="5478475" y="4739308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2B1022-A45F-BB4C-AFDA-42D5C4D6985B}"/>
              </a:ext>
            </a:extLst>
          </p:cNvPr>
          <p:cNvSpPr txBox="1"/>
          <p:nvPr/>
        </p:nvSpPr>
        <p:spPr>
          <a:xfrm>
            <a:off x="6458122" y="4442566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C993E8-383F-E948-BF5D-5BE53B7F2F7B}"/>
              </a:ext>
            </a:extLst>
          </p:cNvPr>
          <p:cNvSpPr txBox="1"/>
          <p:nvPr/>
        </p:nvSpPr>
        <p:spPr>
          <a:xfrm>
            <a:off x="5572943" y="263901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CNN-C</a:t>
            </a:r>
          </a:p>
        </p:txBody>
      </p:sp>
    </p:spTree>
    <p:extLst>
      <p:ext uri="{BB962C8B-B14F-4D97-AF65-F5344CB8AC3E}">
        <p14:creationId xmlns:p14="http://schemas.microsoft.com/office/powerpoint/2010/main" val="4238072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8: Image Classification</a:t>
            </a:r>
            <a:endParaRPr lang="en-CL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7261034" y="753836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(usando al menos 3 pre-trained models)</a:t>
            </a:r>
          </a:p>
          <a:p>
            <a:r>
              <a:rPr lang="en-US" dirty="0"/>
              <a:t>V</a:t>
            </a:r>
            <a:r>
              <a:rPr lang="en-CL" dirty="0"/>
              <a:t>er Notebooks.md en Github del Curso</a:t>
            </a:r>
            <a:endParaRPr lang="en-CL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Encuentre una CNN que clasifique correctamente el género a partir de las personas con mochila detectadas. </a:t>
            </a:r>
            <a:r>
              <a:rPr lang="en-CL" dirty="0">
                <a:solidFill>
                  <a:srgbClr val="FF0000"/>
                </a:solidFill>
              </a:rPr>
              <a:t>Reporte el Accuracy en Train/Val/Test.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272456-7886-F548-BE3E-632D2F51BC05}"/>
              </a:ext>
            </a:extLst>
          </p:cNvPr>
          <p:cNvCxnSpPr/>
          <p:nvPr/>
        </p:nvCxnSpPr>
        <p:spPr>
          <a:xfrm>
            <a:off x="4889690" y="4597198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5643BB-CE8D-234D-9FE5-18C1B42F6B44}"/>
              </a:ext>
            </a:extLst>
          </p:cNvPr>
          <p:cNvSpPr txBox="1"/>
          <p:nvPr/>
        </p:nvSpPr>
        <p:spPr>
          <a:xfrm>
            <a:off x="5809160" y="430481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8B5C1B-C3AE-DE40-A4FB-BE5AF231E3B4}"/>
              </a:ext>
            </a:extLst>
          </p:cNvPr>
          <p:cNvCxnSpPr/>
          <p:nvPr/>
        </p:nvCxnSpPr>
        <p:spPr>
          <a:xfrm>
            <a:off x="8300944" y="4560912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2B1022-A45F-BB4C-AFDA-42D5C4D6985B}"/>
              </a:ext>
            </a:extLst>
          </p:cNvPr>
          <p:cNvSpPr txBox="1"/>
          <p:nvPr/>
        </p:nvSpPr>
        <p:spPr>
          <a:xfrm>
            <a:off x="9280591" y="4264170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A22A0-3B50-A44E-936A-73CCE4F6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512" y="3195864"/>
            <a:ext cx="1028700" cy="290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5D55F5-A4FB-D34B-9B0E-B3DF49753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281" y="3429000"/>
            <a:ext cx="952500" cy="2514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99CC71-8F09-424F-BCF3-43B66F767228}"/>
              </a:ext>
            </a:extLst>
          </p:cNvPr>
          <p:cNvSpPr txBox="1"/>
          <p:nvPr/>
        </p:nvSpPr>
        <p:spPr>
          <a:xfrm>
            <a:off x="4904468" y="400129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CNN-P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F37790-0429-B74D-ABE5-67E88EDEEC8D}"/>
              </a:ext>
            </a:extLst>
          </p:cNvPr>
          <p:cNvSpPr txBox="1"/>
          <p:nvPr/>
        </p:nvSpPr>
        <p:spPr>
          <a:xfrm>
            <a:off x="8408440" y="395078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CNN-P</a:t>
            </a:r>
          </a:p>
        </p:txBody>
      </p:sp>
    </p:spTree>
    <p:extLst>
      <p:ext uri="{BB962C8B-B14F-4D97-AF65-F5344CB8AC3E}">
        <p14:creationId xmlns:p14="http://schemas.microsoft.com/office/powerpoint/2010/main" val="675756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9: Unión de bloques</a:t>
            </a:r>
            <a:endParaRPr lang="en-CL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7261034" y="75383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</a:t>
            </a:r>
            <a:r>
              <a:rPr lang="es-ES" sz="1800" dirty="0"/>
              <a:t>unir YOLO + </a:t>
            </a:r>
            <a:r>
              <a:rPr lang="es-ES" sz="1800" dirty="0" err="1"/>
              <a:t>CNN’s</a:t>
            </a:r>
            <a:r>
              <a:rPr lang="es-ES" sz="1800" dirty="0"/>
              <a:t>)</a:t>
            </a:r>
            <a:endParaRPr lang="en-CL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Una los bloques entrenados y despliegue dos buenos resultados, y dos malos.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00E2DB-6E26-AF41-AF61-C2B52E71D658}"/>
              </a:ext>
            </a:extLst>
          </p:cNvPr>
          <p:cNvSpPr/>
          <p:nvPr/>
        </p:nvSpPr>
        <p:spPr>
          <a:xfrm>
            <a:off x="4265784" y="4579708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988F119-8B4E-CE48-B350-5CF721ED9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338757" y="2819548"/>
            <a:ext cx="3754396" cy="3799759"/>
          </a:xfrm>
          <a:prstGeom prst="rect">
            <a:avLst/>
          </a:prstGeom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520ED154-3E40-5C4E-A132-C50C2E13C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4863711" y="2889893"/>
            <a:ext cx="3754396" cy="379975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4C9B6-E71C-0C4A-88F1-37A848D68C5B}"/>
              </a:ext>
            </a:extLst>
          </p:cNvPr>
          <p:cNvSpPr/>
          <p:nvPr/>
        </p:nvSpPr>
        <p:spPr>
          <a:xfrm>
            <a:off x="5201976" y="3820811"/>
            <a:ext cx="910025" cy="2798496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BF23B3-6796-BA46-A529-E4798B37C2AB}"/>
              </a:ext>
            </a:extLst>
          </p:cNvPr>
          <p:cNvSpPr/>
          <p:nvPr/>
        </p:nvSpPr>
        <p:spPr>
          <a:xfrm>
            <a:off x="6200817" y="3496741"/>
            <a:ext cx="1080184" cy="3082284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57B251-5692-8A41-ADF1-652CEE933C42}"/>
              </a:ext>
            </a:extLst>
          </p:cNvPr>
          <p:cNvSpPr/>
          <p:nvPr/>
        </p:nvSpPr>
        <p:spPr>
          <a:xfrm>
            <a:off x="5450782" y="4042945"/>
            <a:ext cx="509204" cy="45094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8566BA-BB4E-0D43-BFFB-037B11A2F4D4}"/>
              </a:ext>
            </a:extLst>
          </p:cNvPr>
          <p:cNvSpPr/>
          <p:nvPr/>
        </p:nvSpPr>
        <p:spPr>
          <a:xfrm>
            <a:off x="6598805" y="3504746"/>
            <a:ext cx="420645" cy="58687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6C099-BBB8-F84B-86BB-FD592CA295AA}"/>
              </a:ext>
            </a:extLst>
          </p:cNvPr>
          <p:cNvSpPr/>
          <p:nvPr/>
        </p:nvSpPr>
        <p:spPr>
          <a:xfrm>
            <a:off x="7606007" y="3885432"/>
            <a:ext cx="420645" cy="45094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6753B8-C45E-FB4B-A131-BCF9A713B8F8}"/>
              </a:ext>
            </a:extLst>
          </p:cNvPr>
          <p:cNvSpPr/>
          <p:nvPr/>
        </p:nvSpPr>
        <p:spPr>
          <a:xfrm>
            <a:off x="5777081" y="4511746"/>
            <a:ext cx="495557" cy="821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CA87C9-7554-4A4D-A6BA-074AA8C2A58D}"/>
              </a:ext>
            </a:extLst>
          </p:cNvPr>
          <p:cNvSpPr/>
          <p:nvPr/>
        </p:nvSpPr>
        <p:spPr>
          <a:xfrm>
            <a:off x="6098357" y="4091616"/>
            <a:ext cx="642552" cy="97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EB38E2-20AB-0148-B976-8EA8C9E7DA6A}"/>
              </a:ext>
            </a:extLst>
          </p:cNvPr>
          <p:cNvSpPr txBox="1"/>
          <p:nvPr/>
        </p:nvSpPr>
        <p:spPr>
          <a:xfrm>
            <a:off x="4103450" y="5220059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YOLO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4110A9-C510-B44E-B883-09FFB36F77AE}"/>
              </a:ext>
            </a:extLst>
          </p:cNvPr>
          <p:cNvSpPr txBox="1"/>
          <p:nvPr/>
        </p:nvSpPr>
        <p:spPr>
          <a:xfrm>
            <a:off x="10663680" y="247040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FF54AD-35EA-2B43-A786-7D4AA4F035C6}"/>
              </a:ext>
            </a:extLst>
          </p:cNvPr>
          <p:cNvSpPr txBox="1"/>
          <p:nvPr/>
        </p:nvSpPr>
        <p:spPr>
          <a:xfrm>
            <a:off x="10663680" y="3017439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4E0C3F-DD08-064E-852C-F24718EB5926}"/>
              </a:ext>
            </a:extLst>
          </p:cNvPr>
          <p:cNvSpPr txBox="1"/>
          <p:nvPr/>
        </p:nvSpPr>
        <p:spPr>
          <a:xfrm>
            <a:off x="10663680" y="362111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F9F37C26-2AE7-E54B-B94A-C304DA956330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8026652" y="2762796"/>
            <a:ext cx="2637028" cy="681905"/>
          </a:xfrm>
          <a:prstGeom prst="bentConnector3">
            <a:avLst/>
          </a:prstGeom>
          <a:ln w="127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B5B7911-233E-9341-9B5B-831E97F7C7A7}"/>
              </a:ext>
            </a:extLst>
          </p:cNvPr>
          <p:cNvCxnSpPr>
            <a:cxnSpLocks/>
            <a:stCxn id="27" idx="0"/>
            <a:endCxn id="34" idx="1"/>
          </p:cNvCxnSpPr>
          <p:nvPr/>
        </p:nvCxnSpPr>
        <p:spPr>
          <a:xfrm rot="5400000" flipH="1" flipV="1">
            <a:off x="8638945" y="1480011"/>
            <a:ext cx="194919" cy="3854552"/>
          </a:xfrm>
          <a:prstGeom prst="bentConnector2">
            <a:avLst/>
          </a:prstGeom>
          <a:ln w="127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7BCBB8D-747D-DA4B-8220-3F35E8A48B5C}"/>
              </a:ext>
            </a:extLst>
          </p:cNvPr>
          <p:cNvCxnSpPr>
            <a:cxnSpLocks/>
            <a:stCxn id="26" idx="0"/>
            <a:endCxn id="35" idx="1"/>
          </p:cNvCxnSpPr>
          <p:nvPr/>
        </p:nvCxnSpPr>
        <p:spPr>
          <a:xfrm rot="5400000" flipH="1" flipV="1">
            <a:off x="8119812" y="1499077"/>
            <a:ext cx="129441" cy="4958296"/>
          </a:xfrm>
          <a:prstGeom prst="bentConnector2">
            <a:avLst/>
          </a:prstGeom>
          <a:ln w="127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CAA8F6F-A5E3-524F-BAD3-D26D8C49E593}"/>
              </a:ext>
            </a:extLst>
          </p:cNvPr>
          <p:cNvSpPr txBox="1"/>
          <p:nvPr/>
        </p:nvSpPr>
        <p:spPr>
          <a:xfrm>
            <a:off x="10642090" y="4178606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983EA-EF12-E141-99F4-91B7CFEF89D8}"/>
              </a:ext>
            </a:extLst>
          </p:cNvPr>
          <p:cNvSpPr txBox="1"/>
          <p:nvPr/>
        </p:nvSpPr>
        <p:spPr>
          <a:xfrm>
            <a:off x="10642090" y="478228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ECCAD2E-CBB7-E541-A0CE-99901E08E09D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 flipV="1">
            <a:off x="6740909" y="4470994"/>
            <a:ext cx="3901181" cy="10871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CCECCE6-BBA9-7A4A-AD5B-9C655080DBE1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307906" y="4959086"/>
            <a:ext cx="4334184" cy="11558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934D21D-55E6-E646-952E-9959F9DBEB2D}"/>
              </a:ext>
            </a:extLst>
          </p:cNvPr>
          <p:cNvSpPr txBox="1"/>
          <p:nvPr/>
        </p:nvSpPr>
        <p:spPr>
          <a:xfrm>
            <a:off x="10663680" y="5365677"/>
            <a:ext cx="535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1FF294-2B04-D848-8A91-C82EB67EAD6C}"/>
              </a:ext>
            </a:extLst>
          </p:cNvPr>
          <p:cNvSpPr txBox="1"/>
          <p:nvPr/>
        </p:nvSpPr>
        <p:spPr>
          <a:xfrm>
            <a:off x="10663680" y="59693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F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50F7FA22-8C0F-D643-AA5D-5BB0B9EDE015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>
            <a:off x="7281001" y="5037883"/>
            <a:ext cx="3382679" cy="620182"/>
          </a:xfrm>
          <a:prstGeom prst="bentConnector3">
            <a:avLst>
              <a:gd name="adj1" fmla="val 50000"/>
            </a:avLst>
          </a:prstGeom>
          <a:ln w="12700">
            <a:solidFill>
              <a:srgbClr val="0118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0BBE964-4CC0-644D-A404-5E54B9391FF8}"/>
              </a:ext>
            </a:extLst>
          </p:cNvPr>
          <p:cNvCxnSpPr>
            <a:cxnSpLocks/>
            <a:stCxn id="24" idx="3"/>
            <a:endCxn id="47" idx="1"/>
          </p:cNvCxnSpPr>
          <p:nvPr/>
        </p:nvCxnSpPr>
        <p:spPr>
          <a:xfrm>
            <a:off x="6112001" y="5220059"/>
            <a:ext cx="4551679" cy="1041683"/>
          </a:xfrm>
          <a:prstGeom prst="bentConnector3">
            <a:avLst>
              <a:gd name="adj1" fmla="val 50000"/>
            </a:avLst>
          </a:prstGeom>
          <a:ln w="12700">
            <a:solidFill>
              <a:srgbClr val="0118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81FB88E-7E29-474A-8468-EC329744969B}"/>
              </a:ext>
            </a:extLst>
          </p:cNvPr>
          <p:cNvSpPr txBox="1"/>
          <p:nvPr/>
        </p:nvSpPr>
        <p:spPr>
          <a:xfrm>
            <a:off x="9659880" y="24052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CNN-C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21C57F-E280-294F-8BDD-0ECD4CDCE1C3}"/>
              </a:ext>
            </a:extLst>
          </p:cNvPr>
          <p:cNvSpPr txBox="1"/>
          <p:nvPr/>
        </p:nvSpPr>
        <p:spPr>
          <a:xfrm>
            <a:off x="9653731" y="412455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CNN-M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7BCE70-89D0-424D-9B55-784BCABDA16E}"/>
              </a:ext>
            </a:extLst>
          </p:cNvPr>
          <p:cNvSpPr txBox="1"/>
          <p:nvPr/>
        </p:nvSpPr>
        <p:spPr>
          <a:xfrm>
            <a:off x="9698291" y="533112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CNN-P</a:t>
            </a:r>
          </a:p>
        </p:txBody>
      </p:sp>
    </p:spTree>
    <p:extLst>
      <p:ext uri="{BB962C8B-B14F-4D97-AF65-F5344CB8AC3E}">
        <p14:creationId xmlns:p14="http://schemas.microsoft.com/office/powerpoint/2010/main" val="4251912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10: Género de personas con mochilas</a:t>
            </a:r>
            <a:endParaRPr lang="en-CL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928"/>
            <a:ext cx="10515600" cy="4351338"/>
          </a:xfrm>
        </p:spPr>
        <p:txBody>
          <a:bodyPr/>
          <a:lstStyle/>
          <a:p>
            <a:r>
              <a:rPr lang="en-CL" dirty="0"/>
              <a:t>Usando (combinaciones de) los modelos entrenados, y otros modelos posibles, determine el género de las personas con mochila. Un color distinto para cada género.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00E2DB-6E26-AF41-AF61-C2B52E71D658}"/>
              </a:ext>
            </a:extLst>
          </p:cNvPr>
          <p:cNvSpPr/>
          <p:nvPr/>
        </p:nvSpPr>
        <p:spPr>
          <a:xfrm>
            <a:off x="5833328" y="4579708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988F119-8B4E-CE48-B350-5CF721ED9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1906301" y="2819548"/>
            <a:ext cx="3754396" cy="3799759"/>
          </a:xfrm>
          <a:prstGeom prst="rect">
            <a:avLst/>
          </a:prstGeom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520ED154-3E40-5C4E-A132-C50C2E13C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19" t="-709" r="8599" b="709"/>
          <a:stretch/>
        </p:blipFill>
        <p:spPr>
          <a:xfrm>
            <a:off x="6431255" y="2889893"/>
            <a:ext cx="3754396" cy="379975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4C9B6-E71C-0C4A-88F1-37A848D68C5B}"/>
              </a:ext>
            </a:extLst>
          </p:cNvPr>
          <p:cNvSpPr/>
          <p:nvPr/>
        </p:nvSpPr>
        <p:spPr>
          <a:xfrm>
            <a:off x="6769520" y="3820811"/>
            <a:ext cx="910025" cy="279849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BF23B3-6796-BA46-A529-E4798B37C2AB}"/>
              </a:ext>
            </a:extLst>
          </p:cNvPr>
          <p:cNvSpPr/>
          <p:nvPr/>
        </p:nvSpPr>
        <p:spPr>
          <a:xfrm>
            <a:off x="7768361" y="3496741"/>
            <a:ext cx="1080184" cy="3082284"/>
          </a:xfrm>
          <a:prstGeom prst="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18980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11: Estadísticas</a:t>
            </a:r>
            <a:endParaRPr lang="en-CL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491"/>
            <a:ext cx="10515600" cy="1112520"/>
          </a:xfrm>
        </p:spPr>
        <p:txBody>
          <a:bodyPr>
            <a:normAutofit/>
          </a:bodyPr>
          <a:lstStyle/>
          <a:p>
            <a:r>
              <a:rPr lang="en-CL" dirty="0"/>
              <a:t>Usando IoU de 0.5 calcule Precision, Recall y F1 para cada género de al menos tres estrategias distintas.            </a:t>
            </a:r>
            <a:r>
              <a:rPr lang="en-US" sz="1400" b="0" i="0" dirty="0">
                <a:solidFill>
                  <a:srgbClr val="888888"/>
                </a:solidFill>
                <a:effectLst/>
              </a:rPr>
              <a:t>F1 Score = 2*(Recall * Precision) / (Recall + Precision)</a:t>
            </a:r>
            <a:endParaRPr lang="en-CL" sz="1400" dirty="0"/>
          </a:p>
          <a:p>
            <a:endParaRPr lang="en-CL" dirty="0"/>
          </a:p>
          <a:p>
            <a:endParaRPr lang="en-C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D9768-CD47-574A-8C4D-5B9D1F2BBF60}"/>
              </a:ext>
            </a:extLst>
          </p:cNvPr>
          <p:cNvSpPr txBox="1"/>
          <p:nvPr/>
        </p:nvSpPr>
        <p:spPr>
          <a:xfrm>
            <a:off x="966651" y="2534192"/>
            <a:ext cx="10345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accent2"/>
                </a:solidFill>
              </a:rPr>
              <a:t>MUJERES:</a:t>
            </a:r>
          </a:p>
          <a:p>
            <a:r>
              <a:rPr lang="en-CL" dirty="0"/>
              <a:t>PRECISION-F:	% de cuántas de las muejres con mochila detectadas son realmente mujeres con mochila</a:t>
            </a:r>
          </a:p>
          <a:p>
            <a:r>
              <a:rPr lang="en-CL" dirty="0"/>
              <a:t>RECALL-F:	% de cuántas de las muejres con mochila existentes fueron correctamente detectadas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48D67-AEEC-0F4A-8416-95C338717B6B}"/>
              </a:ext>
            </a:extLst>
          </p:cNvPr>
          <p:cNvSpPr txBox="1"/>
          <p:nvPr/>
        </p:nvSpPr>
        <p:spPr>
          <a:xfrm>
            <a:off x="966651" y="3602938"/>
            <a:ext cx="10527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chemeClr val="accent1">
                    <a:lumMod val="75000"/>
                  </a:schemeClr>
                </a:solidFill>
              </a:rPr>
              <a:t>HOMBRES:</a:t>
            </a:r>
          </a:p>
          <a:p>
            <a:r>
              <a:rPr lang="en-CL" dirty="0"/>
              <a:t>PRECISION-M:	% de cuántos de los hombres con mochila detectados son realmente hombres con mochila</a:t>
            </a:r>
          </a:p>
          <a:p>
            <a:r>
              <a:rPr lang="en-CL" dirty="0"/>
              <a:t>RECALL-M:	% de cuantos de los hombres con mochila existentes fueron correctamente detectados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33D71889-E99F-EB4B-9D5C-4DE9889C2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106075"/>
              </p:ext>
            </p:extLst>
          </p:nvPr>
        </p:nvGraphicFramePr>
        <p:xfrm>
          <a:off x="991325" y="4719124"/>
          <a:ext cx="482164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0210">
                  <a:extLst>
                    <a:ext uri="{9D8B030D-6E8A-4147-A177-3AD203B41FA5}">
                      <a16:colId xmlns:a16="http://schemas.microsoft.com/office/drawing/2014/main" val="770231853"/>
                    </a:ext>
                  </a:extLst>
                </a:gridCol>
                <a:gridCol w="1162191">
                  <a:extLst>
                    <a:ext uri="{9D8B030D-6E8A-4147-A177-3AD203B41FA5}">
                      <a16:colId xmlns:a16="http://schemas.microsoft.com/office/drawing/2014/main" val="2342415901"/>
                    </a:ext>
                  </a:extLst>
                </a:gridCol>
                <a:gridCol w="1136468">
                  <a:extLst>
                    <a:ext uri="{9D8B030D-6E8A-4147-A177-3AD203B41FA5}">
                      <a16:colId xmlns:a16="http://schemas.microsoft.com/office/drawing/2014/main" val="76047927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383253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MUJERES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4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Método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7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Método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0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Método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6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81812"/>
                  </a:ext>
                </a:extLst>
              </a:tr>
            </a:tbl>
          </a:graphicData>
        </a:graphic>
      </p:graphicFrame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65AD3A48-1899-B042-844D-A64D69802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39234"/>
              </p:ext>
            </p:extLst>
          </p:nvPr>
        </p:nvGraphicFramePr>
        <p:xfrm>
          <a:off x="6486624" y="4719124"/>
          <a:ext cx="48216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210">
                  <a:extLst>
                    <a:ext uri="{9D8B030D-6E8A-4147-A177-3AD203B41FA5}">
                      <a16:colId xmlns:a16="http://schemas.microsoft.com/office/drawing/2014/main" val="770231853"/>
                    </a:ext>
                  </a:extLst>
                </a:gridCol>
                <a:gridCol w="1162191">
                  <a:extLst>
                    <a:ext uri="{9D8B030D-6E8A-4147-A177-3AD203B41FA5}">
                      <a16:colId xmlns:a16="http://schemas.microsoft.com/office/drawing/2014/main" val="2342415901"/>
                    </a:ext>
                  </a:extLst>
                </a:gridCol>
                <a:gridCol w="1136468">
                  <a:extLst>
                    <a:ext uri="{9D8B030D-6E8A-4147-A177-3AD203B41FA5}">
                      <a16:colId xmlns:a16="http://schemas.microsoft.com/office/drawing/2014/main" val="76047927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383253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HOMBRES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4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Método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7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Método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0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Método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6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8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9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1: Adquisición de fotos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Cada estudiante debe tomar con su celular al menos 20 fotos </a:t>
            </a:r>
            <a:r>
              <a:rPr lang="en-CL" u="sng" dirty="0">
                <a:solidFill>
                  <a:srgbClr val="FF0000"/>
                </a:solidFill>
              </a:rPr>
              <a:t>horizontales</a:t>
            </a:r>
            <a:r>
              <a:rPr lang="en-CL" dirty="0"/>
              <a:t> de personas de pie con mochila. La foto debe tomarse desde atrás (de espalda).</a:t>
            </a:r>
          </a:p>
          <a:p>
            <a:r>
              <a:rPr lang="en-CL" dirty="0"/>
              <a:t>A cada foto se le debe hacer un crop y un resize (ver indicación más adelante).</a:t>
            </a:r>
          </a:p>
          <a:p>
            <a:r>
              <a:rPr lang="en-CL" dirty="0"/>
              <a:t>Cada foto debe guardarse con el nombre Gxx_dnnn.png, donde xx es el número del grupo (de 01 a 10), d es el número de integrante (de 1 a 4) y nnn es el número de la foto (de 001 a 020). Respetar los ceros a la izquierda. El formato debe ser png.</a:t>
            </a:r>
          </a:p>
        </p:txBody>
      </p:sp>
    </p:spTree>
    <p:extLst>
      <p:ext uri="{BB962C8B-B14F-4D97-AF65-F5344CB8AC3E}">
        <p14:creationId xmlns:p14="http://schemas.microsoft.com/office/powerpoint/2010/main" val="24119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5309" cy="1325563"/>
          </a:xfrm>
        </p:spPr>
        <p:txBody>
          <a:bodyPr/>
          <a:lstStyle/>
          <a:p>
            <a:r>
              <a:rPr lang="en-CL" dirty="0"/>
              <a:t>PASO 1: Adquisición de fotos  </a:t>
            </a:r>
            <a:r>
              <a:rPr lang="en-CL" sz="2000" dirty="0"/>
              <a:t>(personas desde atrás con mochilas)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FAF8D9-47CF-7B47-BEC1-A96242E46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95"/>
          <a:stretch/>
        </p:blipFill>
        <p:spPr>
          <a:xfrm>
            <a:off x="2374203" y="1825625"/>
            <a:ext cx="7443593" cy="4142689"/>
          </a:xfrm>
        </p:spPr>
      </p:pic>
    </p:spTree>
    <p:extLst>
      <p:ext uri="{BB962C8B-B14F-4D97-AF65-F5344CB8AC3E}">
        <p14:creationId xmlns:p14="http://schemas.microsoft.com/office/powerpoint/2010/main" val="50110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FAF8D9-47CF-7B47-BEC1-A96242E46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21618" y="1825625"/>
            <a:ext cx="6548763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62E60E3-8623-B24A-A0C7-AB510487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5309" cy="1325563"/>
          </a:xfrm>
        </p:spPr>
        <p:txBody>
          <a:bodyPr/>
          <a:lstStyle/>
          <a:p>
            <a:r>
              <a:rPr lang="en-CL" dirty="0"/>
              <a:t>PASO 1: Adquisición de fotos  </a:t>
            </a:r>
            <a:r>
              <a:rPr lang="en-CL" sz="2000" dirty="0"/>
              <a:t>(personas desde atrás con mochilas)</a:t>
            </a:r>
          </a:p>
        </p:txBody>
      </p:sp>
    </p:spTree>
    <p:extLst>
      <p:ext uri="{BB962C8B-B14F-4D97-AF65-F5344CB8AC3E}">
        <p14:creationId xmlns:p14="http://schemas.microsoft.com/office/powerpoint/2010/main" val="180511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FAF8D9-47CF-7B47-BEC1-A96242E46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21618" y="1877624"/>
            <a:ext cx="6548763" cy="424734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317084-DEED-A34F-B40B-129AF040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5309" cy="1325563"/>
          </a:xfrm>
        </p:spPr>
        <p:txBody>
          <a:bodyPr/>
          <a:lstStyle/>
          <a:p>
            <a:r>
              <a:rPr lang="en-CL" dirty="0"/>
              <a:t>PASO 1: Adquisición de fotos  </a:t>
            </a:r>
            <a:r>
              <a:rPr lang="en-CL" sz="2000" dirty="0"/>
              <a:t>(personas desde atrás con mochilas)</a:t>
            </a:r>
          </a:p>
        </p:txBody>
      </p:sp>
    </p:spTree>
    <p:extLst>
      <p:ext uri="{BB962C8B-B14F-4D97-AF65-F5344CB8AC3E}">
        <p14:creationId xmlns:p14="http://schemas.microsoft.com/office/powerpoint/2010/main" val="193667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FAF8D9-47CF-7B47-BEC1-A96242E46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21618" y="2280965"/>
            <a:ext cx="6548763" cy="344065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F50D84-CBD6-3C40-936F-AB9AF3D9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806" cy="1325563"/>
          </a:xfrm>
        </p:spPr>
        <p:txBody>
          <a:bodyPr/>
          <a:lstStyle/>
          <a:p>
            <a:r>
              <a:rPr lang="en-CL" dirty="0"/>
              <a:t>PASO 1: Adquisición de fotos  </a:t>
            </a:r>
            <a:r>
              <a:rPr lang="en-CL" sz="2000" dirty="0"/>
              <a:t>(personas desde atrás con mochilas)</a:t>
            </a:r>
          </a:p>
        </p:txBody>
      </p:sp>
    </p:spTree>
    <p:extLst>
      <p:ext uri="{BB962C8B-B14F-4D97-AF65-F5344CB8AC3E}">
        <p14:creationId xmlns:p14="http://schemas.microsoft.com/office/powerpoint/2010/main" val="169333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2: Cropping &amp; Resize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A) Cropping: escoger un cuadrado de la foto de tal forma que el tamaño de la foto recortada sea N x N pixels (donde N es el alto de la foto original)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819AC-00F4-664F-A8C8-2059C1FFE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95"/>
          <a:stretch/>
        </p:blipFill>
        <p:spPr>
          <a:xfrm>
            <a:off x="1422732" y="3271371"/>
            <a:ext cx="4471441" cy="25504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568A4D-91A9-2A41-9216-E5002994D5A7}"/>
              </a:ext>
            </a:extLst>
          </p:cNvPr>
          <p:cNvSpPr/>
          <p:nvPr/>
        </p:nvSpPr>
        <p:spPr>
          <a:xfrm>
            <a:off x="1705233" y="3286595"/>
            <a:ext cx="2520000" cy="252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971D62-2E22-EA41-AEDC-EB8F9D3D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7966767" y="3286595"/>
            <a:ext cx="2520000" cy="255044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B19BD5A4-21BA-AE4D-B2E2-D6B8C8A5D45F}"/>
              </a:ext>
            </a:extLst>
          </p:cNvPr>
          <p:cNvSpPr/>
          <p:nvPr/>
        </p:nvSpPr>
        <p:spPr>
          <a:xfrm>
            <a:off x="6772277" y="4336530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69A4D3-AD50-7E40-AC24-F534227E7A60}"/>
              </a:ext>
            </a:extLst>
          </p:cNvPr>
          <p:cNvCxnSpPr/>
          <p:nvPr/>
        </p:nvCxnSpPr>
        <p:spPr>
          <a:xfrm>
            <a:off x="1347739" y="6521969"/>
            <a:ext cx="45464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13D99-1048-E444-B689-CFB30CBA86FB}"/>
              </a:ext>
            </a:extLst>
          </p:cNvPr>
          <p:cNvCxnSpPr>
            <a:cxnSpLocks/>
          </p:cNvCxnSpPr>
          <p:nvPr/>
        </p:nvCxnSpPr>
        <p:spPr>
          <a:xfrm>
            <a:off x="7966767" y="6229526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84356E-2BB5-DF4B-8649-E7A55209E4CC}"/>
              </a:ext>
            </a:extLst>
          </p:cNvPr>
          <p:cNvCxnSpPr>
            <a:cxnSpLocks/>
          </p:cNvCxnSpPr>
          <p:nvPr/>
        </p:nvCxnSpPr>
        <p:spPr>
          <a:xfrm rot="16200000">
            <a:off x="9564907" y="4577043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F7D101-3DCF-8643-8326-1DB4DCA3D940}"/>
              </a:ext>
            </a:extLst>
          </p:cNvPr>
          <p:cNvCxnSpPr>
            <a:cxnSpLocks/>
          </p:cNvCxnSpPr>
          <p:nvPr/>
        </p:nvCxnSpPr>
        <p:spPr>
          <a:xfrm rot="16200000">
            <a:off x="-192812" y="4531371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35C4B7-9557-1B4A-92FA-40E8CC387861}"/>
              </a:ext>
            </a:extLst>
          </p:cNvPr>
          <p:cNvSpPr txBox="1"/>
          <p:nvPr/>
        </p:nvSpPr>
        <p:spPr>
          <a:xfrm>
            <a:off x="902049" y="4299458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8D6B3-17DA-4E42-94F0-6AA4D55D06D8}"/>
              </a:ext>
            </a:extLst>
          </p:cNvPr>
          <p:cNvSpPr txBox="1"/>
          <p:nvPr/>
        </p:nvSpPr>
        <p:spPr>
          <a:xfrm>
            <a:off x="10660679" y="4216402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A1EC7-0112-DB41-A9F6-76C1C147E8F6}"/>
              </a:ext>
            </a:extLst>
          </p:cNvPr>
          <p:cNvSpPr txBox="1"/>
          <p:nvPr/>
        </p:nvSpPr>
        <p:spPr>
          <a:xfrm>
            <a:off x="9059894" y="6085169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F46A9B-F581-E14E-BB8E-054B1354069D}"/>
              </a:ext>
            </a:extLst>
          </p:cNvPr>
          <p:cNvSpPr txBox="1"/>
          <p:nvPr/>
        </p:nvSpPr>
        <p:spPr>
          <a:xfrm>
            <a:off x="3454083" y="6337303"/>
            <a:ext cx="3818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56C16B-192E-CE44-91F7-BA1ABD8AB6A6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foto)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07861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2: Cropping &amp; Resize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B) Resize: Cambiar el tamaño de la imagen a 1000 x 1000 pixeles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971D62-2E22-EA41-AEDC-EB8F9D3D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7657846" y="3719086"/>
            <a:ext cx="1832135" cy="1854272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B19BD5A4-21BA-AE4D-B2E2-D6B8C8A5D45F}"/>
              </a:ext>
            </a:extLst>
          </p:cNvPr>
          <p:cNvSpPr/>
          <p:nvPr/>
        </p:nvSpPr>
        <p:spPr>
          <a:xfrm>
            <a:off x="6389218" y="4336530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13D99-1048-E444-B689-CFB30CBA86FB}"/>
              </a:ext>
            </a:extLst>
          </p:cNvPr>
          <p:cNvCxnSpPr>
            <a:cxnSpLocks/>
          </p:cNvCxnSpPr>
          <p:nvPr/>
        </p:nvCxnSpPr>
        <p:spPr>
          <a:xfrm>
            <a:off x="7657846" y="5895894"/>
            <a:ext cx="1878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84356E-2BB5-DF4B-8649-E7A55209E4CC}"/>
              </a:ext>
            </a:extLst>
          </p:cNvPr>
          <p:cNvCxnSpPr>
            <a:cxnSpLocks/>
          </p:cNvCxnSpPr>
          <p:nvPr/>
        </p:nvCxnSpPr>
        <p:spPr>
          <a:xfrm flipV="1">
            <a:off x="9861073" y="3749534"/>
            <a:ext cx="0" cy="1823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F7D101-3DCF-8643-8326-1DB4DCA3D940}"/>
              </a:ext>
            </a:extLst>
          </p:cNvPr>
          <p:cNvCxnSpPr>
            <a:cxnSpLocks/>
          </p:cNvCxnSpPr>
          <p:nvPr/>
        </p:nvCxnSpPr>
        <p:spPr>
          <a:xfrm rot="16200000">
            <a:off x="1042870" y="4531371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35C4B7-9557-1B4A-92FA-40E8CC387861}"/>
              </a:ext>
            </a:extLst>
          </p:cNvPr>
          <p:cNvSpPr txBox="1"/>
          <p:nvPr/>
        </p:nvSpPr>
        <p:spPr>
          <a:xfrm>
            <a:off x="2137731" y="4299458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8D6B3-17DA-4E42-94F0-6AA4D55D06D8}"/>
              </a:ext>
            </a:extLst>
          </p:cNvPr>
          <p:cNvSpPr txBox="1"/>
          <p:nvPr/>
        </p:nvSpPr>
        <p:spPr>
          <a:xfrm>
            <a:off x="9536204" y="4352329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A1EC7-0112-DB41-A9F6-76C1C147E8F6}"/>
              </a:ext>
            </a:extLst>
          </p:cNvPr>
          <p:cNvSpPr txBox="1"/>
          <p:nvPr/>
        </p:nvSpPr>
        <p:spPr>
          <a:xfrm>
            <a:off x="8281412" y="5751537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2A0A266B-D37E-234C-9020-D881E1557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8" r="37325" b="4795"/>
          <a:stretch/>
        </p:blipFill>
        <p:spPr>
          <a:xfrm>
            <a:off x="2715339" y="3286595"/>
            <a:ext cx="2520000" cy="255044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5CC336-A3DD-9443-9663-ACAE1B1833DF}"/>
              </a:ext>
            </a:extLst>
          </p:cNvPr>
          <p:cNvCxnSpPr>
            <a:cxnSpLocks/>
          </p:cNvCxnSpPr>
          <p:nvPr/>
        </p:nvCxnSpPr>
        <p:spPr>
          <a:xfrm>
            <a:off x="2715339" y="6229526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B37C6B-CF06-2049-A6A8-7FE0D865A5C9}"/>
              </a:ext>
            </a:extLst>
          </p:cNvPr>
          <p:cNvSpPr txBox="1"/>
          <p:nvPr/>
        </p:nvSpPr>
        <p:spPr>
          <a:xfrm>
            <a:off x="3808466" y="6085169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E2A35-831D-4248-9971-EA40028D1122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foto)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08176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1111</Words>
  <Application>Microsoft Macintosh PowerPoint</Application>
  <PresentationFormat>Widescreen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Reconocimiento de género de personas con mochila</vt:lpstr>
      <vt:lpstr>PowerPoint Presentation</vt:lpstr>
      <vt:lpstr>PASO 1: Adquisición de fotos</vt:lpstr>
      <vt:lpstr>PASO 1: Adquisición de fotos  (personas desde atrás con mochilas)</vt:lpstr>
      <vt:lpstr>PASO 1: Adquisición de fotos  (personas desde atrás con mochilas)</vt:lpstr>
      <vt:lpstr>PASO 1: Adquisición de fotos  (personas desde atrás con mochilas)</vt:lpstr>
      <vt:lpstr>PASO 1: Adquisición de fotos  (personas desde atrás con mochilas)</vt:lpstr>
      <vt:lpstr>PASO 2: Cropping &amp; Resize</vt:lpstr>
      <vt:lpstr>PASO 2: Cropping &amp; Resize</vt:lpstr>
      <vt:lpstr>PASO 2: Cropping &amp; Resize</vt:lpstr>
      <vt:lpstr>PASO 2: Cropping &amp; Resize</vt:lpstr>
      <vt:lpstr>PASO 3: Etiquetado</vt:lpstr>
      <vt:lpstr>PASO 3: Etiquetado</vt:lpstr>
      <vt:lpstr>PASO 3: Etiquetado</vt:lpstr>
      <vt:lpstr>PASO 3: Etiquetado</vt:lpstr>
      <vt:lpstr>PASO 3: Etiquetado</vt:lpstr>
      <vt:lpstr>PASO 3: Etiquetado</vt:lpstr>
      <vt:lpstr>PASO 3: Etiquetado</vt:lpstr>
      <vt:lpstr>PASO 3: Etiquetado</vt:lpstr>
      <vt:lpstr>PASO 3: Etiquetado</vt:lpstr>
      <vt:lpstr>ENTREGA PASOS 1, 2 y 3</vt:lpstr>
      <vt:lpstr>PASO 4: Training / Validation / Testing</vt:lpstr>
      <vt:lpstr>PASO 5: Object Detection</vt:lpstr>
      <vt:lpstr>PASO 6: Image Classification</vt:lpstr>
      <vt:lpstr>PASO 7: Image Classification</vt:lpstr>
      <vt:lpstr>PASO 8: Image Classification</vt:lpstr>
      <vt:lpstr>PASO 9: Unión de bloques</vt:lpstr>
      <vt:lpstr>PASO 10: Género de personas con mochilas</vt:lpstr>
      <vt:lpstr>PASO 11: Estadísticas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Domingo Mery Quiroz</dc:creator>
  <cp:lastModifiedBy>Domingo Mery Quiroz</cp:lastModifiedBy>
  <cp:revision>11</cp:revision>
  <dcterms:created xsi:type="dcterms:W3CDTF">2022-10-12T11:43:36Z</dcterms:created>
  <dcterms:modified xsi:type="dcterms:W3CDTF">2022-10-12T14:26:13Z</dcterms:modified>
</cp:coreProperties>
</file>