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3" r:id="rId1"/>
  </p:sldMasterIdLst>
  <p:notesMasterIdLst>
    <p:notesMasterId r:id="rId13"/>
  </p:notesMasterIdLst>
  <p:sldIdLst>
    <p:sldId id="256" r:id="rId2"/>
    <p:sldId id="297" r:id="rId3"/>
    <p:sldId id="276" r:id="rId4"/>
    <p:sldId id="304" r:id="rId5"/>
    <p:sldId id="305" r:id="rId6"/>
    <p:sldId id="306" r:id="rId7"/>
    <p:sldId id="281" r:id="rId8"/>
    <p:sldId id="307" r:id="rId9"/>
    <p:sldId id="309" r:id="rId10"/>
    <p:sldId id="308" r:id="rId11"/>
    <p:sldId id="3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0D051-1906-460C-9FCB-474616079F40}" type="datetimeFigureOut">
              <a:rPr lang="es-MX" smtClean="0"/>
              <a:t>02/10/2020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8CB74-CC93-420C-A4C9-309B08A4020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841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8CB74-CC93-420C-A4C9-309B08A4020B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2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9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90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9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2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4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63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2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00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7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7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0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30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9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7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10/2/2020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17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RigobertoP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igobertoPO" TargetMode="External"/><Relationship Id="rId4" Type="http://schemas.openxmlformats.org/officeDocument/2006/relationships/hyperlink" Target="https://twitter.com/RigobertoP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58255" y="1261537"/>
            <a:ext cx="3628339" cy="2421464"/>
          </a:xfrm>
        </p:spPr>
        <p:txBody>
          <a:bodyPr/>
          <a:lstStyle/>
          <a:p>
            <a:r>
              <a:rPr lang="es-MX" dirty="0"/>
              <a:t>HTML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1453" y="4385731"/>
            <a:ext cx="8791575" cy="508643"/>
          </a:xfrm>
        </p:spPr>
        <p:txBody>
          <a:bodyPr>
            <a:noAutofit/>
          </a:bodyPr>
          <a:lstStyle/>
          <a:p>
            <a:r>
              <a:rPr lang="es-MX" sz="2800" dirty="0">
                <a:solidFill>
                  <a:srgbClr val="FFFF00"/>
                </a:solidFill>
              </a:rPr>
              <a:t>programación de aplicaciones web</a:t>
            </a:r>
          </a:p>
        </p:txBody>
      </p:sp>
      <p:pic>
        <p:nvPicPr>
          <p:cNvPr id="1026" name="Picture 2" descr="http://icons.iconarchive.com/icons/graphics-vibe/developer/256/html-5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59" y="358775"/>
            <a:ext cx="3628339" cy="362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047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75989-2CAC-4FF3-9601-3F2570A7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de html5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D3CBF-B64D-420D-B1C1-527553C7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8117236" cy="425873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dirty="0">
                <a:solidFill>
                  <a:srgbClr val="FFFF00"/>
                </a:solidFill>
                <a:effectLst/>
              </a:rPr>
              <a:t>audio y video: </a:t>
            </a:r>
            <a:r>
              <a:rPr lang="es-ES" sz="2400" b="0" i="0" dirty="0">
                <a:effectLst/>
              </a:rPr>
              <a:t>estas son las dos más importantes etiquetas de HTML5, dado que nos permiten acceder de forma más simple a contenido multimedia que puede ser reproducido por casi todo tipo de dispositivos; marcan el tipo de contenido que estará en su interior.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dirty="0" err="1">
                <a:solidFill>
                  <a:srgbClr val="FFFF00"/>
                </a:solidFill>
                <a:effectLst/>
              </a:rPr>
              <a:t>embed</a:t>
            </a:r>
            <a:r>
              <a:rPr lang="es-ES" sz="2400" b="0" i="0" dirty="0">
                <a:solidFill>
                  <a:srgbClr val="FFFF00"/>
                </a:solidFill>
                <a:effectLst/>
              </a:rPr>
              <a:t>: </a:t>
            </a:r>
            <a:r>
              <a:rPr lang="es-ES" sz="2400" b="0" i="0" dirty="0">
                <a:effectLst/>
              </a:rPr>
              <a:t>con esta etiqueta se puede marcar la presencia de un contenido interactivo o aplicación externa.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dirty="0" err="1">
                <a:solidFill>
                  <a:srgbClr val="FFFF00"/>
                </a:solidFill>
                <a:effectLst/>
              </a:rPr>
              <a:t>canvas</a:t>
            </a:r>
            <a:r>
              <a:rPr lang="es-ES" sz="2400" b="0" i="0" dirty="0">
                <a:solidFill>
                  <a:srgbClr val="FFFF00"/>
                </a:solidFill>
                <a:effectLst/>
              </a:rPr>
              <a:t>: </a:t>
            </a:r>
            <a:r>
              <a:rPr lang="es-ES" sz="2400" b="0" i="0" dirty="0">
                <a:effectLst/>
              </a:rPr>
              <a:t>finalmente, esta etiqueta nos permite introducir un “lienzo” dentro de un documento, para poder dibujar gráficos por vectores; será necesario el uso de JavaScript.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734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EEFCB-B05E-4AD2-8CE9-943705F8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Dudas y comentarios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38624-5893-43C7-BF5C-A59BDAEF8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RIGOBERTO PEREZ OVANDO</a:t>
            </a:r>
          </a:p>
          <a:p>
            <a:pPr marL="0" indent="0">
              <a:buNone/>
            </a:pP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correo: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rigoberto.perez@unach.mx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Facebook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https://www.facebook.com/RigobertoPO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Twitter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https://twitter.com/RigobertoPO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1" i="0" dirty="0" err="1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Github</a:t>
            </a:r>
            <a:br>
              <a:rPr lang="es-MX" sz="2400" dirty="0">
                <a:solidFill>
                  <a:srgbClr val="FFFF00"/>
                </a:solidFill>
              </a:rPr>
            </a:br>
            <a:r>
              <a:rPr lang="es-MX" sz="2400" b="0" i="0" u="none" strike="noStrike" dirty="0">
                <a:solidFill>
                  <a:srgbClr val="FFFF00"/>
                </a:solidFill>
                <a:effectLst/>
                <a:latin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https://github.com/RigobertoPO</a:t>
            </a:r>
            <a:endParaRPr lang="es-MX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0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769A52-2FAC-4B40-BECC-E600C2EC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>
            <a:normAutofit/>
          </a:bodyPr>
          <a:lstStyle/>
          <a:p>
            <a:r>
              <a:rPr lang="es-ES" sz="3600" dirty="0"/>
              <a:t>Practica 9 - novedades de html5</a:t>
            </a:r>
            <a:endParaRPr lang="es-MX" sz="36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6803E5-4C22-4278-99C8-9972109C7F70}"/>
              </a:ext>
            </a:extLst>
          </p:cNvPr>
          <p:cNvSpPr txBox="1">
            <a:spLocks/>
          </p:cNvSpPr>
          <p:nvPr/>
        </p:nvSpPr>
        <p:spPr>
          <a:xfrm>
            <a:off x="1751011" y="4777381"/>
            <a:ext cx="8686801" cy="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s-ES" sz="3200" dirty="0"/>
              <a:t>OBJETIVO: Conocer cuales son las novedades que presenta html5 en el desarrollo de paginas web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14854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999" y="339549"/>
            <a:ext cx="3229109" cy="1504749"/>
          </a:xfrm>
        </p:spPr>
        <p:txBody>
          <a:bodyPr>
            <a:normAutofit/>
          </a:bodyPr>
          <a:lstStyle/>
          <a:p>
            <a:r>
              <a:rPr lang="es-MX" dirty="0"/>
              <a:t>Novedades html5</a:t>
            </a:r>
          </a:p>
        </p:txBody>
      </p:sp>
      <p:pic>
        <p:nvPicPr>
          <p:cNvPr id="1026" name="Picture 2" descr="http://programacion.net/files/html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24" y="212074"/>
            <a:ext cx="6603590" cy="660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035DB2-4E3F-4140-90C7-FFD9DCD77AD6}"/>
              </a:ext>
            </a:extLst>
          </p:cNvPr>
          <p:cNvSpPr txBox="1"/>
          <p:nvPr/>
        </p:nvSpPr>
        <p:spPr>
          <a:xfrm>
            <a:off x="2758698" y="1621871"/>
            <a:ext cx="164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Antes</a:t>
            </a:r>
            <a:endParaRPr lang="es-MX" sz="36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4BBDED-395E-41C2-A4B1-7D6310DC7FC4}"/>
              </a:ext>
            </a:extLst>
          </p:cNvPr>
          <p:cNvSpPr txBox="1"/>
          <p:nvPr/>
        </p:nvSpPr>
        <p:spPr>
          <a:xfrm>
            <a:off x="2758698" y="4690537"/>
            <a:ext cx="164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Ahora</a:t>
            </a:r>
            <a:endParaRPr lang="es-MX" sz="3600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4EAF47F1-5E36-47A6-BE7D-6311754A795D}"/>
              </a:ext>
            </a:extLst>
          </p:cNvPr>
          <p:cNvSpPr/>
          <p:nvPr/>
        </p:nvSpPr>
        <p:spPr>
          <a:xfrm>
            <a:off x="4401518" y="1621871"/>
            <a:ext cx="619933" cy="780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2534C92F-F72C-4DA6-8F74-EC1AE855B6FE}"/>
              </a:ext>
            </a:extLst>
          </p:cNvPr>
          <p:cNvSpPr/>
          <p:nvPr/>
        </p:nvSpPr>
        <p:spPr>
          <a:xfrm>
            <a:off x="4381938" y="4556502"/>
            <a:ext cx="619933" cy="780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766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C6EA5-6F8C-4B94-9BE9-C218A437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html5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D7A46-1C47-4BC0-A5CB-E9F8149F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b="0" i="0" dirty="0">
                <a:effectLst/>
              </a:rPr>
              <a:t>HTML5 sustituyo no sólo HTML 4, sino también XHTML 1 y DOM Nivel 2. Esta versión nos permite una mayor interacción entre nuestras páginas web y el contenido media (video, audio, entre otros) así como una mayor facilidad a la hora de codificar nuestro diseño básico.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05530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1F839-5DF3-442E-AC3F-E6F7623B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8637"/>
            <a:ext cx="10131425" cy="1456267"/>
          </a:xfrm>
        </p:spPr>
        <p:txBody>
          <a:bodyPr/>
          <a:lstStyle/>
          <a:p>
            <a:r>
              <a:rPr lang="es-ES" dirty="0"/>
              <a:t>Algunas características de html5</a:t>
            </a:r>
            <a:endParaRPr lang="es-MX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92536F-030C-4959-A7F9-B29CB5412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388402"/>
            <a:ext cx="11247894" cy="47524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5870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Nuevas etiquetas semánticas para estructurar los documentos HTML, destinadas a remplazar la necesidad de tener una etiqueta 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cs typeface="Courier New" panose="02070309020205020404" pitchFamily="49" charset="0"/>
              </a:rPr>
              <a:t>&lt;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effectLst/>
                <a:cs typeface="Courier New" panose="02070309020205020404" pitchFamily="49" charset="0"/>
              </a:rPr>
              <a:t>div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cs typeface="Courier New" panose="02070309020205020404" pitchFamily="49" charset="0"/>
              </a:rPr>
              <a:t>&gt;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 que identifique cada bloque de la página.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Los nuevos elementos multimedia como 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cs typeface="Courier New" panose="02070309020205020404" pitchFamily="49" charset="0"/>
              </a:rPr>
              <a:t>&lt;audio&gt;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 y 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cs typeface="Courier New" panose="02070309020205020404" pitchFamily="49" charset="0"/>
              </a:rPr>
              <a:t>&lt;video&gt;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La integración de gráficos vectoriales escalables (SVG) en sustitución de los genéricos 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cs typeface="Courier New" panose="02070309020205020404" pitchFamily="49" charset="0"/>
              </a:rPr>
              <a:t>&lt;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effectLst/>
                <a:cs typeface="Courier New" panose="02070309020205020404" pitchFamily="49" charset="0"/>
              </a:rPr>
              <a:t>object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cs typeface="Courier New" panose="02070309020205020404" pitchFamily="49" charset="0"/>
              </a:rPr>
              <a:t>&gt;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, y un nuevo elemento 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cs typeface="Courier New" panose="02070309020205020404" pitchFamily="49" charset="0"/>
              </a:rPr>
              <a:t>&lt;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effectLst/>
                <a:cs typeface="Courier New" panose="02070309020205020404" pitchFamily="49" charset="0"/>
              </a:rPr>
              <a:t>canvas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cs typeface="Courier New" panose="02070309020205020404" pitchFamily="49" charset="0"/>
              </a:rPr>
              <a:t>&gt;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 que nos permite </a:t>
            </a:r>
            <a:r>
              <a:rPr kumimoji="0" lang="es-MX" altLang="es-MX" sz="2400" b="0" i="1" u="none" strike="noStrike" cap="none" normalizeH="0" baseline="0" dirty="0">
                <a:ln>
                  <a:noFill/>
                </a:ln>
                <a:effectLst/>
              </a:rPr>
              <a:t>dibujar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 en él.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El cambio, redefinición o estandarización de algunos elementos, como 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cs typeface="Courier New" panose="02070309020205020404" pitchFamily="49" charset="0"/>
              </a:rPr>
              <a:t>&lt;a&gt;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, 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cs typeface="Courier New" panose="02070309020205020404" pitchFamily="49" charset="0"/>
              </a:rPr>
              <a:t>&lt;cite&gt;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 o 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cs typeface="Courier New" panose="02070309020205020404" pitchFamily="49" charset="0"/>
              </a:rPr>
              <a:t>&lt;</a:t>
            </a:r>
            <a:r>
              <a:rPr kumimoji="0" lang="es-MX" altLang="es-MX" sz="2400" b="0" i="0" u="none" strike="noStrike" cap="none" normalizeH="0" baseline="0" dirty="0" err="1">
                <a:ln>
                  <a:noFill/>
                </a:ln>
                <a:effectLst/>
                <a:cs typeface="Courier New" panose="02070309020205020404" pitchFamily="49" charset="0"/>
              </a:rPr>
              <a:t>menu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cs typeface="Courier New" panose="02070309020205020404" pitchFamily="49" charset="0"/>
              </a:rPr>
              <a:t>&gt;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cs typeface="Courier New" panose="02070309020205020404" pitchFamily="49" charset="0"/>
              </a:rPr>
              <a:t>MathML</a:t>
            </a: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 para fórmulas matemáticas.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</a:rPr>
              <a:t>Almacenamiento local en el lado del cliente.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2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F752B-B8C4-4EE3-8A21-52DD2258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de html5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CC9D2-B0ED-4BD8-B304-25C38D7E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02631"/>
            <a:ext cx="5655571" cy="4755369"/>
          </a:xfrm>
        </p:spPr>
        <p:txBody>
          <a:bodyPr>
            <a:noAutofit/>
          </a:bodyPr>
          <a:lstStyle/>
          <a:p>
            <a:r>
              <a:rPr lang="es-ES" sz="2800" b="1" i="0" dirty="0" err="1">
                <a:solidFill>
                  <a:srgbClr val="FFFF00"/>
                </a:solidFill>
                <a:effectLst/>
              </a:rPr>
              <a:t>article</a:t>
            </a:r>
            <a:r>
              <a:rPr lang="es-ES" sz="2800" b="0" i="0" dirty="0">
                <a:solidFill>
                  <a:srgbClr val="FFFF00"/>
                </a:solidFill>
                <a:effectLst/>
              </a:rPr>
              <a:t>: </a:t>
            </a:r>
            <a:r>
              <a:rPr lang="es-ES" sz="2800" b="0" i="0" dirty="0">
                <a:effectLst/>
              </a:rPr>
              <a:t>esta etiqueta sirve para definir un artículo, un comentario de usuario o una publicación independiente dentro del sitio.</a:t>
            </a:r>
          </a:p>
          <a:p>
            <a:endParaRPr lang="es-ES" sz="2800" b="0" i="0" dirty="0">
              <a:effectLst/>
            </a:endParaRPr>
          </a:p>
          <a:p>
            <a:r>
              <a:rPr lang="es-ES" sz="2800" b="1" i="0" dirty="0" err="1">
                <a:solidFill>
                  <a:srgbClr val="FFFF00"/>
                </a:solidFill>
                <a:effectLst/>
              </a:rPr>
              <a:t>nav</a:t>
            </a:r>
            <a:r>
              <a:rPr lang="es-ES" sz="2800" b="0" i="0" dirty="0">
                <a:solidFill>
                  <a:srgbClr val="FFFF00"/>
                </a:solidFill>
                <a:effectLst/>
              </a:rPr>
              <a:t>: </a:t>
            </a:r>
            <a:r>
              <a:rPr lang="es-ES" sz="2800" b="0" i="0" dirty="0">
                <a:effectLst/>
              </a:rPr>
              <a:t>la negación puede ser insertada directamente en el </a:t>
            </a:r>
            <a:r>
              <a:rPr lang="es-ES" sz="2800" b="0" i="0" dirty="0" err="1">
                <a:effectLst/>
              </a:rPr>
              <a:t>markup</a:t>
            </a:r>
            <a:r>
              <a:rPr lang="es-ES" sz="2800" b="0" i="0" dirty="0">
                <a:effectLst/>
              </a:rPr>
              <a:t>, entre estas etiquetas, que nos permitirán hacer que nuestras listas oficien de navegación.</a:t>
            </a:r>
          </a:p>
          <a:p>
            <a:endParaRPr lang="es-MX" sz="2800" dirty="0"/>
          </a:p>
        </p:txBody>
      </p:sp>
      <p:pic>
        <p:nvPicPr>
          <p:cNvPr id="2050" name="Picture 2" descr="Ver las imágenes de origen">
            <a:extLst>
              <a:ext uri="{FF2B5EF4-FFF2-40B4-BE49-F238E27FC236}">
                <a16:creationId xmlns:a16="http://schemas.microsoft.com/office/drawing/2014/main" id="{5D1DD46A-7EF7-4FBB-B21E-A8F4FE95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29" y="1337733"/>
            <a:ext cx="5655571" cy="46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64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17722"/>
          </a:xfrm>
        </p:spPr>
        <p:txBody>
          <a:bodyPr/>
          <a:lstStyle/>
          <a:p>
            <a:r>
              <a:rPr lang="x-none" dirty="0"/>
              <a:t>NAV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627323"/>
            <a:ext cx="10131425" cy="4985288"/>
          </a:xfrm>
        </p:spPr>
        <p:txBody>
          <a:bodyPr>
            <a:noAutofit/>
          </a:bodyPr>
          <a:lstStyle/>
          <a:p>
            <a:r>
              <a:rPr lang="es-MX" sz="2400" dirty="0"/>
              <a:t>Crea un menú de navegación.</a:t>
            </a:r>
          </a:p>
          <a:p>
            <a:r>
              <a:rPr lang="es-MX" sz="2400" b="1" i="1" dirty="0"/>
              <a:t>Sintaxis</a:t>
            </a:r>
            <a:endParaRPr lang="es-MX" sz="2400" dirty="0"/>
          </a:p>
          <a:p>
            <a:r>
              <a:rPr lang="es-MX" sz="2400" dirty="0"/>
              <a:t>&lt;</a:t>
            </a:r>
            <a:r>
              <a:rPr lang="es-MX" sz="2400" dirty="0" err="1"/>
              <a:t>nav</a:t>
            </a:r>
            <a:r>
              <a:rPr lang="es-MX" sz="2400" dirty="0"/>
              <a:t>&gt;</a:t>
            </a:r>
          </a:p>
          <a:p>
            <a:pPr lvl="1"/>
            <a:r>
              <a:rPr lang="es-MX" sz="2400" dirty="0"/>
              <a:t>&lt;</a:t>
            </a:r>
            <a:r>
              <a:rPr lang="es-MX" sz="2400" dirty="0" err="1"/>
              <a:t>ul</a:t>
            </a:r>
            <a:r>
              <a:rPr lang="es-MX" sz="2400" dirty="0"/>
              <a:t>&gt;</a:t>
            </a:r>
          </a:p>
          <a:p>
            <a:pPr lvl="2"/>
            <a:r>
              <a:rPr lang="es-MX" sz="2400" dirty="0"/>
              <a:t>&lt;li&gt;&lt;a </a:t>
            </a:r>
            <a:r>
              <a:rPr lang="es-MX" sz="2400" dirty="0" err="1"/>
              <a:t>href</a:t>
            </a:r>
            <a:r>
              <a:rPr lang="es-MX" sz="2400" dirty="0"/>
              <a:t>="</a:t>
            </a:r>
            <a:r>
              <a:rPr lang="es-MX" sz="2400" dirty="0" err="1"/>
              <a:t>DireccionPagina</a:t>
            </a:r>
            <a:r>
              <a:rPr lang="es-MX" sz="2400" dirty="0"/>
              <a:t>"&gt; </a:t>
            </a:r>
            <a:r>
              <a:rPr lang="es-MX" sz="2400" dirty="0" err="1"/>
              <a:t>Item</a:t>
            </a:r>
            <a:r>
              <a:rPr lang="es-MX" sz="2400" dirty="0"/>
              <a:t> de Navegación 1 &lt;/li&gt;</a:t>
            </a:r>
          </a:p>
          <a:p>
            <a:pPr lvl="2"/>
            <a:r>
              <a:rPr lang="es-MX" sz="2400" dirty="0"/>
              <a:t>&lt;li&gt;&lt;a </a:t>
            </a:r>
            <a:r>
              <a:rPr lang="es-MX" sz="2400" dirty="0" err="1"/>
              <a:t>href</a:t>
            </a:r>
            <a:r>
              <a:rPr lang="es-MX" sz="2400" dirty="0"/>
              <a:t>="</a:t>
            </a:r>
            <a:r>
              <a:rPr lang="es-MX" sz="2400" dirty="0" err="1"/>
              <a:t>DireccionPagina</a:t>
            </a:r>
            <a:r>
              <a:rPr lang="es-MX" sz="2400" dirty="0"/>
              <a:t>"&gt; </a:t>
            </a:r>
            <a:r>
              <a:rPr lang="es-MX" sz="2400" dirty="0" err="1"/>
              <a:t>Item</a:t>
            </a:r>
            <a:r>
              <a:rPr lang="es-MX" sz="2400" dirty="0"/>
              <a:t> de Navegación 2 &lt;/li&gt;</a:t>
            </a:r>
          </a:p>
          <a:p>
            <a:pPr lvl="2"/>
            <a:r>
              <a:rPr lang="es-MX" sz="2400" dirty="0"/>
              <a:t>&lt;li&gt;&lt;a </a:t>
            </a:r>
            <a:r>
              <a:rPr lang="es-MX" sz="2400" dirty="0" err="1"/>
              <a:t>href</a:t>
            </a:r>
            <a:r>
              <a:rPr lang="es-MX" sz="2400" dirty="0"/>
              <a:t>="</a:t>
            </a:r>
            <a:r>
              <a:rPr lang="es-MX" sz="2400" dirty="0" err="1"/>
              <a:t>DireccionPagina</a:t>
            </a:r>
            <a:r>
              <a:rPr lang="es-MX" sz="2400" dirty="0"/>
              <a:t>"&gt; </a:t>
            </a:r>
            <a:r>
              <a:rPr lang="es-MX" sz="2400" dirty="0" err="1"/>
              <a:t>Item</a:t>
            </a:r>
            <a:r>
              <a:rPr lang="es-MX" sz="2400" dirty="0"/>
              <a:t> de Navegación </a:t>
            </a:r>
            <a:r>
              <a:rPr lang="es-MX" sz="2400" dirty="0" err="1"/>
              <a:t>Etc</a:t>
            </a:r>
            <a:r>
              <a:rPr lang="es-MX" sz="2400" dirty="0"/>
              <a:t> &lt;/li&gt;</a:t>
            </a:r>
          </a:p>
          <a:p>
            <a:pPr lvl="1"/>
            <a:r>
              <a:rPr lang="es-MX" sz="2400" dirty="0"/>
              <a:t>&lt;/</a:t>
            </a:r>
            <a:r>
              <a:rPr lang="es-MX" sz="2400" dirty="0" err="1"/>
              <a:t>ul</a:t>
            </a:r>
            <a:r>
              <a:rPr lang="es-MX" sz="2400" dirty="0"/>
              <a:t>&gt;</a:t>
            </a:r>
          </a:p>
          <a:p>
            <a:r>
              <a:rPr lang="es-MX" sz="2400" dirty="0"/>
              <a:t>&lt;/</a:t>
            </a:r>
            <a:r>
              <a:rPr lang="es-MX" sz="2400" dirty="0" err="1"/>
              <a:t>nav</a:t>
            </a:r>
            <a:r>
              <a:rPr lang="es-MX" sz="2400" dirty="0"/>
              <a:t>&gt;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4646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035FA-A742-4D29-8FEA-B740C8D8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93736"/>
          </a:xfrm>
        </p:spPr>
        <p:txBody>
          <a:bodyPr/>
          <a:lstStyle/>
          <a:p>
            <a:r>
              <a:rPr lang="es-ES" dirty="0"/>
              <a:t>Etiquetas de html5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8073FB-98CA-4E37-8991-6FEE2F6B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51" y="1937288"/>
            <a:ext cx="6086979" cy="464432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800" b="1" i="0" dirty="0" err="1">
                <a:solidFill>
                  <a:srgbClr val="FFFF00"/>
                </a:solidFill>
                <a:effectLst/>
              </a:rPr>
              <a:t>article</a:t>
            </a:r>
            <a:r>
              <a:rPr lang="es-ES" sz="2800" b="0" i="0" dirty="0">
                <a:solidFill>
                  <a:srgbClr val="FFFF00"/>
                </a:solidFill>
                <a:effectLst/>
              </a:rPr>
              <a:t>: </a:t>
            </a:r>
            <a:r>
              <a:rPr lang="es-ES" sz="2800" b="0" i="0" dirty="0">
                <a:effectLst/>
              </a:rPr>
              <a:t>esta etiqueta sirve para definir un artículo, un comentario de usuario o una publicación independiente dentro del sitio.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800" b="1" i="0" dirty="0" err="1">
                <a:solidFill>
                  <a:srgbClr val="FFFF00"/>
                </a:solidFill>
                <a:effectLst/>
              </a:rPr>
              <a:t>header</a:t>
            </a:r>
            <a:r>
              <a:rPr lang="es-ES" sz="2800" b="1" i="0" dirty="0">
                <a:solidFill>
                  <a:srgbClr val="FFFF00"/>
                </a:solidFill>
                <a:effectLst/>
              </a:rPr>
              <a:t>, </a:t>
            </a:r>
            <a:r>
              <a:rPr lang="es-ES" sz="2800" b="1" i="0" dirty="0" err="1">
                <a:solidFill>
                  <a:srgbClr val="FFFF00"/>
                </a:solidFill>
                <a:effectLst/>
              </a:rPr>
              <a:t>footer</a:t>
            </a:r>
            <a:r>
              <a:rPr lang="es-ES" sz="2800" b="0" i="0" dirty="0">
                <a:solidFill>
                  <a:srgbClr val="FFFF00"/>
                </a:solidFill>
                <a:effectLst/>
              </a:rPr>
              <a:t>: </a:t>
            </a:r>
            <a:r>
              <a:rPr lang="es-ES" sz="2800" b="0" i="0" dirty="0">
                <a:effectLst/>
              </a:rPr>
              <a:t>estas etiquetas individuales ahorran tener que insertar </a:t>
            </a:r>
            <a:r>
              <a:rPr lang="es-ES" sz="2800" b="0" i="0" dirty="0" err="1">
                <a:effectLst/>
              </a:rPr>
              <a:t>IDs</a:t>
            </a:r>
            <a:r>
              <a:rPr lang="es-ES" sz="2800" b="0" i="0" dirty="0">
                <a:effectLst/>
              </a:rPr>
              <a:t> para cada uno, como se solía hacer anteriormente. Además, se pueden insertar </a:t>
            </a:r>
            <a:r>
              <a:rPr lang="es-ES" sz="2800" b="0" i="0" dirty="0" err="1">
                <a:effectLst/>
              </a:rPr>
              <a:t>headers</a:t>
            </a:r>
            <a:r>
              <a:rPr lang="es-ES" sz="2800" b="0" i="0" dirty="0">
                <a:effectLst/>
              </a:rPr>
              <a:t> y </a:t>
            </a:r>
            <a:r>
              <a:rPr lang="es-ES" sz="2800" b="0" i="0" dirty="0" err="1">
                <a:effectLst/>
              </a:rPr>
              <a:t>footers</a:t>
            </a:r>
            <a:r>
              <a:rPr lang="es-ES" sz="2800" b="0" i="0" dirty="0">
                <a:effectLst/>
              </a:rPr>
              <a:t> para cada sección, en lugar de tener que hacerlo únicamente en general.</a:t>
            </a:r>
          </a:p>
          <a:p>
            <a:endParaRPr lang="es-MX" sz="2800" dirty="0"/>
          </a:p>
        </p:txBody>
      </p:sp>
      <p:pic>
        <p:nvPicPr>
          <p:cNvPr id="5" name="Picture 2" descr="Ver las imágenes de origen">
            <a:extLst>
              <a:ext uri="{FF2B5EF4-FFF2-40B4-BE49-F238E27FC236}">
                <a16:creationId xmlns:a16="http://schemas.microsoft.com/office/drawing/2014/main" id="{11CF570F-D778-4504-AD88-B2C04B9D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29" y="1337733"/>
            <a:ext cx="5655571" cy="463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78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A1CF8-BEB3-4021-BDB2-4445A9F5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de html5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B00EA-03CC-4D65-A7C4-4A37C694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13303"/>
            <a:ext cx="7109846" cy="5044698"/>
          </a:xfrm>
        </p:spPr>
        <p:txBody>
          <a:bodyPr>
            <a:normAutofit/>
          </a:bodyPr>
          <a:lstStyle/>
          <a:p>
            <a:r>
              <a:rPr lang="es-ES" sz="2400" dirty="0"/>
              <a:t>El elemento HTML </a:t>
            </a:r>
            <a:r>
              <a:rPr lang="es-ES" sz="2400" dirty="0">
                <a:solidFill>
                  <a:srgbClr val="FFFF00"/>
                </a:solidFill>
              </a:rPr>
              <a:t>&lt;</a:t>
            </a:r>
            <a:r>
              <a:rPr lang="es-ES" sz="2400" dirty="0" err="1">
                <a:solidFill>
                  <a:srgbClr val="FFFF00"/>
                </a:solidFill>
              </a:rPr>
              <a:t>aside</a:t>
            </a:r>
            <a:r>
              <a:rPr lang="es-ES" sz="2400" dirty="0">
                <a:solidFill>
                  <a:srgbClr val="FFFF00"/>
                </a:solidFill>
              </a:rPr>
              <a:t>&gt; </a:t>
            </a:r>
            <a:r>
              <a:rPr lang="es-ES" sz="2400" dirty="0"/>
              <a:t>representa una sección de una página que consiste en contenido que está indirectamente relacionado con el contenido principal del documento. Estas secciones son a menudo representadas como barras laterales o como inserciones y contienen una explicación al margen como una definición de glosario, elementos relacionados indirectamente, como publicidad, la biografía del autor, o en aplicaciones web, la información de perfil o enlaces a blogs relacionados.</a:t>
            </a:r>
            <a:endParaRPr lang="es-MX" sz="2400" dirty="0"/>
          </a:p>
        </p:txBody>
      </p:sp>
      <p:pic>
        <p:nvPicPr>
          <p:cNvPr id="6" name="Picture 2" descr="Ver las imágenes de origen">
            <a:extLst>
              <a:ext uri="{FF2B5EF4-FFF2-40B4-BE49-F238E27FC236}">
                <a16:creationId xmlns:a16="http://schemas.microsoft.com/office/drawing/2014/main" id="{A88A8D7C-8299-4EB6-A0CC-A56ED0982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647" y="2142067"/>
            <a:ext cx="4396353" cy="360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12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3011</TotalTime>
  <Words>612</Words>
  <Application>Microsoft Office PowerPoint</Application>
  <PresentationFormat>Panorámica</PresentationFormat>
  <Paragraphs>44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Celestial</vt:lpstr>
      <vt:lpstr>HTML</vt:lpstr>
      <vt:lpstr>Practica 9 - novedades de html5</vt:lpstr>
      <vt:lpstr>Novedades html5</vt:lpstr>
      <vt:lpstr>html5</vt:lpstr>
      <vt:lpstr>Algunas características de html5</vt:lpstr>
      <vt:lpstr>Etiquetas de html5</vt:lpstr>
      <vt:lpstr>NAV</vt:lpstr>
      <vt:lpstr>Etiquetas de html5</vt:lpstr>
      <vt:lpstr>Etiquetas de html5</vt:lpstr>
      <vt:lpstr>Etiquetas de html5</vt:lpstr>
      <vt:lpstr>Dudas y 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Rigoberto Pérez Ovando</dc:creator>
  <cp:lastModifiedBy>Rigoberto Pérez Ovando</cp:lastModifiedBy>
  <cp:revision>92</cp:revision>
  <dcterms:created xsi:type="dcterms:W3CDTF">2016-01-21T14:58:34Z</dcterms:created>
  <dcterms:modified xsi:type="dcterms:W3CDTF">2020-10-03T02:26:47Z</dcterms:modified>
</cp:coreProperties>
</file>