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3" r:id="rId1"/>
  </p:sldMasterIdLst>
  <p:notesMasterIdLst>
    <p:notesMasterId r:id="rId16"/>
  </p:notesMasterIdLst>
  <p:sldIdLst>
    <p:sldId id="256" r:id="rId2"/>
    <p:sldId id="267" r:id="rId3"/>
    <p:sldId id="260" r:id="rId4"/>
    <p:sldId id="261" r:id="rId5"/>
    <p:sldId id="263" r:id="rId6"/>
    <p:sldId id="268" r:id="rId7"/>
    <p:sldId id="264" r:id="rId8"/>
    <p:sldId id="265" r:id="rId9"/>
    <p:sldId id="285" r:id="rId10"/>
    <p:sldId id="269" r:id="rId11"/>
    <p:sldId id="283" r:id="rId12"/>
    <p:sldId id="270" r:id="rId13"/>
    <p:sldId id="271" r:id="rId14"/>
    <p:sldId id="30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635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0D051-1906-460C-9FCB-474616079F40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8CB74-CC93-420C-A4C9-309B08A402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41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8CB74-CC93-420C-A4C9-309B08A4020B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83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3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21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2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69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7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99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74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2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3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9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6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0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8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0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99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RigobertoP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igobertoPO" TargetMode="External"/><Relationship Id="rId4" Type="http://schemas.openxmlformats.org/officeDocument/2006/relationships/hyperlink" Target="https://twitter.com/RigobertoP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928E2BE-03F5-4163-B63C-DE7426B5D603}"/>
              </a:ext>
            </a:extLst>
          </p:cNvPr>
          <p:cNvSpPr txBox="1">
            <a:spLocks/>
          </p:cNvSpPr>
          <p:nvPr/>
        </p:nvSpPr>
        <p:spPr>
          <a:xfrm>
            <a:off x="3792179" y="1525328"/>
            <a:ext cx="3628339" cy="185420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8800"/>
              <a:t>HTML</a:t>
            </a:r>
            <a:endParaRPr lang="es-MX" sz="88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D8BF341-A414-4D4C-BEAC-E7AA816B0381}"/>
              </a:ext>
            </a:extLst>
          </p:cNvPr>
          <p:cNvSpPr txBox="1">
            <a:spLocks/>
          </p:cNvSpPr>
          <p:nvPr/>
        </p:nvSpPr>
        <p:spPr>
          <a:xfrm>
            <a:off x="1281453" y="4006487"/>
            <a:ext cx="8791575" cy="508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>
                <a:solidFill>
                  <a:srgbClr val="FFFF00"/>
                </a:solidFill>
              </a:rPr>
              <a:t>programación de aplicaciones web</a:t>
            </a:r>
            <a:endParaRPr lang="es-MX" sz="2800" dirty="0">
              <a:solidFill>
                <a:srgbClr val="FFFF00"/>
              </a:solidFill>
            </a:endParaRPr>
          </a:p>
        </p:txBody>
      </p:sp>
      <p:pic>
        <p:nvPicPr>
          <p:cNvPr id="9" name="Picture 2" descr="http://icons.iconarchive.com/icons/graphics-vibe/developer/256/html-5-icon.png">
            <a:extLst>
              <a:ext uri="{FF2B5EF4-FFF2-40B4-BE49-F238E27FC236}">
                <a16:creationId xmlns:a16="http://schemas.microsoft.com/office/drawing/2014/main" id="{26FBC6EF-D3AD-4AE3-B04C-3D2170CC8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859" y="358775"/>
            <a:ext cx="3628339" cy="362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43E1DAE-B224-46B2-B1D9-B9C31D4E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50" y="890980"/>
            <a:ext cx="1995488" cy="1728234"/>
          </a:xfrm>
          <a:prstGeom prst="rect">
            <a:avLst/>
          </a:prstGeom>
        </p:spPr>
      </p:pic>
      <p:sp>
        <p:nvSpPr>
          <p:cNvPr id="11" name="Subtítulo 2">
            <a:extLst>
              <a:ext uri="{FF2B5EF4-FFF2-40B4-BE49-F238E27FC236}">
                <a16:creationId xmlns:a16="http://schemas.microsoft.com/office/drawing/2014/main" id="{8C482E20-C61E-4E1F-B1C5-D7CCC1D211A6}"/>
              </a:ext>
            </a:extLst>
          </p:cNvPr>
          <p:cNvSpPr txBox="1">
            <a:spLocks/>
          </p:cNvSpPr>
          <p:nvPr/>
        </p:nvSpPr>
        <p:spPr>
          <a:xfrm>
            <a:off x="5098942" y="5503461"/>
            <a:ext cx="6521334" cy="508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solidFill>
                  <a:srgbClr val="FF0000"/>
                </a:solidFill>
              </a:rPr>
              <a:t>Mtro. Rigoberto Pérez Ovando</a:t>
            </a:r>
          </a:p>
        </p:txBody>
      </p:sp>
    </p:spTree>
    <p:extLst>
      <p:ext uri="{BB962C8B-B14F-4D97-AF65-F5344CB8AC3E}">
        <p14:creationId xmlns:p14="http://schemas.microsoft.com/office/powerpoint/2010/main" val="359004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&lt;TITLE&gt;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s-MX" sz="2800" dirty="0"/>
              <a:t>Está diseñado para proporcionar un pequeño texto que debería representar al documento en casos como:</a:t>
            </a:r>
          </a:p>
          <a:p>
            <a:r>
              <a:rPr lang="es-MX" sz="2800" dirty="0"/>
              <a:t>barras de título de las ventanas</a:t>
            </a:r>
          </a:p>
          <a:p>
            <a:r>
              <a:rPr lang="es-MX" sz="2800" dirty="0"/>
              <a:t>listas de marcadores de vínculos</a:t>
            </a:r>
          </a:p>
          <a:p>
            <a:r>
              <a:rPr lang="es-MX" sz="2800" dirty="0"/>
              <a:t>listas de resultados en un servicio de búsqueda</a:t>
            </a:r>
          </a:p>
          <a:p>
            <a:pPr>
              <a:buNone/>
            </a:pPr>
            <a:r>
              <a:rPr lang="es-MX" sz="2800" dirty="0"/>
              <a:t>&lt;TITLE&gt;Mi página &lt;/TITLE&gt;</a:t>
            </a:r>
          </a:p>
          <a:p>
            <a:endParaRPr lang="es-MX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COMENTARIOS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0114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3200" dirty="0"/>
              <a:t>&lt;!-- --&gt;:   Comentarios.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385AFE1-7BD8-4863-A913-8F8A3B01EC1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3892" y="2526224"/>
            <a:ext cx="5942307" cy="3914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&lt;H1&gt;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1413" y="2249487"/>
            <a:ext cx="7316788" cy="3541714"/>
          </a:xfrm>
        </p:spPr>
        <p:txBody>
          <a:bodyPr>
            <a:normAutofit/>
          </a:bodyPr>
          <a:lstStyle/>
          <a:p>
            <a:r>
              <a:rPr lang="es-MX" sz="3200" dirty="0"/>
              <a:t>Es una etiqueta que sirve para colocar la frase que </a:t>
            </a:r>
            <a:r>
              <a:rPr lang="es-MX" sz="3200" b="1" dirty="0"/>
              <a:t>indica el título del contenido de una página web</a:t>
            </a:r>
            <a:endParaRPr lang="es-MX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9372600" y="2244436"/>
            <a:ext cx="16625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&lt;H1&gt;&lt;/H1&gt;</a:t>
            </a:r>
          </a:p>
          <a:p>
            <a:endParaRPr lang="es-MX" sz="2000" dirty="0"/>
          </a:p>
          <a:p>
            <a:r>
              <a:rPr lang="es-MX" sz="2000" dirty="0"/>
              <a:t>&lt;H2&gt;&lt;/H2&gt;</a:t>
            </a:r>
          </a:p>
          <a:p>
            <a:endParaRPr lang="es-MX" sz="2000" dirty="0"/>
          </a:p>
          <a:p>
            <a:r>
              <a:rPr lang="es-MX" sz="2000" dirty="0"/>
              <a:t>&lt;H3&gt;&lt;/H3&gt;</a:t>
            </a:r>
          </a:p>
          <a:p>
            <a:endParaRPr lang="es-MX" sz="2000" dirty="0"/>
          </a:p>
          <a:p>
            <a:r>
              <a:rPr lang="es-MX" sz="2000" dirty="0"/>
              <a:t>&lt;H4&gt;&lt;/H4&gt;</a:t>
            </a:r>
          </a:p>
          <a:p>
            <a:endParaRPr lang="es-MX" sz="2000" dirty="0"/>
          </a:p>
          <a:p>
            <a:r>
              <a:rPr lang="es-MX" sz="2000" dirty="0"/>
              <a:t>&lt;H5&gt;&lt;/H5&gt;</a:t>
            </a:r>
          </a:p>
          <a:p>
            <a:endParaRPr lang="es-MX" sz="2000" dirty="0"/>
          </a:p>
          <a:p>
            <a:r>
              <a:rPr lang="es-MX" sz="2000" dirty="0"/>
              <a:t>&lt;H6&gt;&lt;/H6&gt;</a:t>
            </a:r>
          </a:p>
          <a:p>
            <a:endParaRPr lang="es-MX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SALTO DE LINEA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2800" b="1" dirty="0"/>
              <a:t>&lt;P&gt; Cambio de párrafo</a:t>
            </a:r>
          </a:p>
          <a:p>
            <a:r>
              <a:rPr lang="es-MX" sz="2800" b="1" dirty="0"/>
              <a:t>&lt;BR&gt; Salto de línea </a:t>
            </a:r>
          </a:p>
          <a:p>
            <a:r>
              <a:rPr lang="es-MX" sz="2800" b="1" dirty="0"/>
              <a:t>&lt;HR&gt; Regla Horizontal </a:t>
            </a:r>
          </a:p>
          <a:p>
            <a:r>
              <a:rPr lang="pt-BR" sz="2800" b="1" dirty="0"/>
              <a:t>&lt;CENTER&gt; Centrado de texto e </a:t>
            </a:r>
            <a:r>
              <a:rPr lang="pt-BR" sz="2800" b="1" dirty="0" err="1"/>
              <a:t>imágenes</a:t>
            </a:r>
            <a:endParaRPr lang="es-MX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EEFCB-B05E-4AD2-8CE9-943705F8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Dudas y comentarios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38624-5893-43C7-BF5C-A59BDAEF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RIGOBERTO PEREZ OVANDO</a:t>
            </a:r>
          </a:p>
          <a:p>
            <a:pPr marL="0" indent="0">
              <a:buNone/>
            </a:pPr>
            <a:r>
              <a:rPr lang="es-MX" sz="24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correo: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rigoberto.perez@unach.mx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Facebook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u="none" strike="noStrike" dirty="0">
                <a:solidFill>
                  <a:srgbClr val="FFFF00"/>
                </a:solidFill>
                <a:effectLst/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https://www.facebook.com/RigobertoPO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Twitter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u="none" strike="noStrike" dirty="0">
                <a:solidFill>
                  <a:srgbClr val="FFFF00"/>
                </a:solidFill>
                <a:effectLst/>
                <a:latin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https://twitter.com/RigobertoPO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1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Github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u="none" strike="noStrike" dirty="0">
                <a:solidFill>
                  <a:srgbClr val="FFFF00"/>
                </a:solidFill>
                <a:effectLst/>
                <a:latin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https://github.com/RigobertoPO</a:t>
            </a:r>
            <a:endParaRPr lang="es-MX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0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PRACTICA 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2800" dirty="0"/>
          </a:p>
          <a:p>
            <a:r>
              <a:rPr lang="es-MX" sz="2800" dirty="0"/>
              <a:t> OBJETIVO: conocer e implementar el uso del lenguaje HTML creando una página Web sencilla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Los archivos HTML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Deben tener una extensión </a:t>
            </a:r>
            <a:r>
              <a:rPr lang="es-MX" sz="3200" b="1" dirty="0" err="1"/>
              <a:t>htm</a:t>
            </a:r>
            <a:r>
              <a:rPr lang="es-MX" sz="3200" dirty="0"/>
              <a:t> o </a:t>
            </a:r>
            <a:r>
              <a:rPr lang="es-MX" sz="3200" b="1" dirty="0"/>
              <a:t>html</a:t>
            </a:r>
            <a:r>
              <a:rPr lang="es-MX" sz="3200" dirty="0"/>
              <a:t> (ej. misitio.</a:t>
            </a:r>
            <a:r>
              <a:rPr lang="es-MX" sz="3200" b="1" dirty="0"/>
              <a:t>htm</a:t>
            </a:r>
            <a:r>
              <a:rPr lang="es-MX" sz="3200" dirty="0"/>
              <a:t> o misitio.</a:t>
            </a:r>
            <a:r>
              <a:rPr lang="es-MX" sz="3200" b="1" dirty="0"/>
              <a:t>html</a:t>
            </a:r>
            <a:r>
              <a:rPr lang="es-MX" sz="3200" dirty="0"/>
              <a:t>).</a:t>
            </a:r>
          </a:p>
          <a:p>
            <a:r>
              <a:rPr lang="es-MX" sz="3200" dirty="0"/>
              <a:t>Un archivo </a:t>
            </a:r>
            <a:r>
              <a:rPr lang="es-MX" sz="3200" b="1" dirty="0"/>
              <a:t>HTML</a:t>
            </a:r>
            <a:r>
              <a:rPr lang="es-MX" sz="3200" dirty="0"/>
              <a:t> está compuesto por </a:t>
            </a:r>
            <a:r>
              <a:rPr lang="es-MX" sz="3200" b="1" dirty="0"/>
              <a:t>etiquetas</a:t>
            </a:r>
            <a:r>
              <a:rPr lang="es-MX" sz="3200" dirty="0"/>
              <a:t>.</a:t>
            </a:r>
          </a:p>
          <a:p>
            <a:endParaRPr lang="es-MX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015258C-15BA-4CE5-B38C-F8F3EBFB4677}"/>
              </a:ext>
            </a:extLst>
          </p:cNvPr>
          <p:cNvSpPr txBox="1"/>
          <p:nvPr/>
        </p:nvSpPr>
        <p:spPr>
          <a:xfrm>
            <a:off x="9676109" y="386834"/>
            <a:ext cx="1591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Práctica 1</a:t>
            </a:r>
            <a:endParaRPr lang="es-MX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91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19200"/>
          </a:xfrm>
        </p:spPr>
        <p:txBody>
          <a:bodyPr/>
          <a:lstStyle/>
          <a:p>
            <a:r>
              <a:rPr lang="es-MX" dirty="0"/>
              <a:t>ETIQUETAS (HTML)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454046"/>
            <a:ext cx="8946541" cy="2892667"/>
          </a:xfrm>
        </p:spPr>
        <p:txBody>
          <a:bodyPr>
            <a:normAutofit/>
          </a:bodyPr>
          <a:lstStyle/>
          <a:p>
            <a:r>
              <a:rPr lang="es-MX" sz="3200" dirty="0"/>
              <a:t>Una etiqueta será un texto incluido entre los símbolos </a:t>
            </a:r>
            <a:r>
              <a:rPr lang="es-MX" sz="3200" i="1" dirty="0"/>
              <a:t>menor que</a:t>
            </a:r>
            <a:r>
              <a:rPr lang="es-MX" sz="3200" b="1" dirty="0"/>
              <a:t> &lt; </a:t>
            </a:r>
            <a:r>
              <a:rPr lang="es-MX" sz="3200" dirty="0"/>
              <a:t>y </a:t>
            </a:r>
            <a:r>
              <a:rPr lang="es-MX" sz="3200" i="1" dirty="0"/>
              <a:t>mayor que</a:t>
            </a:r>
            <a:r>
              <a:rPr lang="es-MX" sz="3200" b="1" dirty="0"/>
              <a:t> &gt;.</a:t>
            </a:r>
            <a:r>
              <a:rPr lang="es-MX" sz="3200" dirty="0"/>
              <a:t> El texto incluido dentro de los símbolos será explicativo de la utilidad de la etiqueta. Por ejemplo: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39476"/>
              </p:ext>
            </p:extLst>
          </p:nvPr>
        </p:nvGraphicFramePr>
        <p:xfrm>
          <a:off x="2030411" y="4216845"/>
          <a:ext cx="8128000" cy="1737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dirty="0"/>
                        <a:t>&lt;B&gt;&lt;/B&gt;</a:t>
                      </a:r>
                    </a:p>
                    <a:p>
                      <a:endParaRPr lang="es-MX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 Negrita, del inglés Bold (negrita)</a:t>
                      </a:r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dirty="0"/>
                        <a:t>&lt;TABLE&gt;&lt;/TABLE&gt;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Definirá una tabla</a:t>
                      </a:r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dirty="0"/>
                        <a:t>&lt;IMG&gt;&lt;/IMG&gt;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Inclusión de una </a:t>
                      </a:r>
                      <a:r>
                        <a:rPr lang="es-MX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IMaGen</a:t>
                      </a:r>
                      <a:r>
                        <a:rPr lang="es-MX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3A69758B-AA25-4002-BD11-E0C5331B3598}"/>
              </a:ext>
            </a:extLst>
          </p:cNvPr>
          <p:cNvSpPr txBox="1"/>
          <p:nvPr/>
        </p:nvSpPr>
        <p:spPr>
          <a:xfrm>
            <a:off x="9676109" y="386834"/>
            <a:ext cx="1591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Práctica 1</a:t>
            </a:r>
            <a:endParaRPr lang="es-MX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76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ETIQUETAS (HTML)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b="1" dirty="0"/>
              <a:t>&lt;ETIQUETA&gt;Elementos Afectados por la Etiqueta&lt;/ETIQUETA&gt;</a:t>
            </a:r>
            <a:endParaRPr lang="es-MX" sz="3200" dirty="0"/>
          </a:p>
          <a:p>
            <a:pPr marL="0" indent="0">
              <a:buNone/>
            </a:pPr>
            <a:r>
              <a:rPr lang="es-MX" sz="3200" dirty="0"/>
              <a:t>        Por ejemplo, con la etiqueta siguiente:</a:t>
            </a:r>
          </a:p>
          <a:p>
            <a:r>
              <a:rPr lang="es-MX" sz="3200" dirty="0"/>
              <a:t>&lt;B&gt;Texto que será en negrita&lt;/B&gt;.</a:t>
            </a:r>
          </a:p>
          <a:p>
            <a:endParaRPr lang="es-MX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29A3CF-5273-450C-89DA-02402C299E19}"/>
              </a:ext>
            </a:extLst>
          </p:cNvPr>
          <p:cNvSpPr txBox="1"/>
          <p:nvPr/>
        </p:nvSpPr>
        <p:spPr>
          <a:xfrm>
            <a:off x="9676109" y="386834"/>
            <a:ext cx="1591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Práctica 1</a:t>
            </a:r>
            <a:endParaRPr lang="es-MX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0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86932"/>
          </a:xfrm>
        </p:spPr>
        <p:txBody>
          <a:bodyPr/>
          <a:lstStyle/>
          <a:p>
            <a:r>
              <a:rPr lang="es-MX" b="1" dirty="0"/>
              <a:t>Partes de un archivo </a:t>
            </a:r>
            <a:r>
              <a:rPr lang="es-MX" b="1" dirty="0" err="1"/>
              <a:t>html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41412" y="1990165"/>
            <a:ext cx="3970915" cy="38010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MX" sz="2800" dirty="0"/>
              <a:t>&lt;HTML&gt;</a:t>
            </a:r>
          </a:p>
          <a:p>
            <a:pPr>
              <a:buNone/>
            </a:pPr>
            <a:r>
              <a:rPr lang="es-MX" sz="2800" dirty="0"/>
              <a:t>       &lt;HEAD&gt;</a:t>
            </a:r>
          </a:p>
          <a:p>
            <a:pPr>
              <a:buNone/>
            </a:pPr>
            <a:r>
              <a:rPr lang="es-MX" sz="2800" dirty="0"/>
              <a:t>       &lt;/HEAD&gt;</a:t>
            </a:r>
          </a:p>
          <a:p>
            <a:endParaRPr lang="es-MX" sz="2800" dirty="0"/>
          </a:p>
          <a:p>
            <a:pPr>
              <a:buNone/>
            </a:pPr>
            <a:r>
              <a:rPr lang="es-MX" sz="2800" dirty="0"/>
              <a:t>       &lt;BODY&gt;</a:t>
            </a:r>
          </a:p>
          <a:p>
            <a:pPr>
              <a:buNone/>
            </a:pPr>
            <a:r>
              <a:rPr lang="es-MX" sz="2800" dirty="0"/>
              <a:t>       &lt;/BODY&gt;</a:t>
            </a:r>
          </a:p>
          <a:p>
            <a:pPr>
              <a:buNone/>
            </a:pPr>
            <a:r>
              <a:rPr lang="es-MX" sz="2800" dirty="0"/>
              <a:t>&lt;/HTML&gt;</a:t>
            </a:r>
          </a:p>
        </p:txBody>
      </p:sp>
      <p:sp>
        <p:nvSpPr>
          <p:cNvPr id="4" name="3 Cerrar llave"/>
          <p:cNvSpPr/>
          <p:nvPr/>
        </p:nvSpPr>
        <p:spPr>
          <a:xfrm>
            <a:off x="8603673" y="2161309"/>
            <a:ext cx="976745" cy="34705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Cerrar llave"/>
          <p:cNvSpPr/>
          <p:nvPr/>
        </p:nvSpPr>
        <p:spPr>
          <a:xfrm>
            <a:off x="4613564" y="2722418"/>
            <a:ext cx="270163" cy="8312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errar llave"/>
          <p:cNvSpPr/>
          <p:nvPr/>
        </p:nvSpPr>
        <p:spPr>
          <a:xfrm>
            <a:off x="4787153" y="4679577"/>
            <a:ext cx="217190" cy="11988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9642764" y="3428999"/>
            <a:ext cx="1849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ETIQUETAS PRINCIPALES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411421" y="3037405"/>
            <a:ext cx="238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ENCABEZADO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470101" y="4701172"/>
            <a:ext cx="1849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CONTENIDO O CUERPO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F610FEB-BAE2-4ABE-A571-7D7AE0D637CF}"/>
              </a:ext>
            </a:extLst>
          </p:cNvPr>
          <p:cNvSpPr txBox="1"/>
          <p:nvPr/>
        </p:nvSpPr>
        <p:spPr>
          <a:xfrm>
            <a:off x="9676109" y="386834"/>
            <a:ext cx="1591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Práctica 1</a:t>
            </a:r>
            <a:endParaRPr lang="es-MX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1" y="198782"/>
            <a:ext cx="9905998" cy="967409"/>
          </a:xfrm>
        </p:spPr>
        <p:txBody>
          <a:bodyPr/>
          <a:lstStyle/>
          <a:p>
            <a:r>
              <a:rPr lang="es-MX" b="1" dirty="0"/>
              <a:t>ATRIBUTOS DE LAS ETIQUETAS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8931" y="1651518"/>
            <a:ext cx="11230262" cy="5007700"/>
          </a:xfrm>
        </p:spPr>
        <p:txBody>
          <a:bodyPr>
            <a:noAutofit/>
          </a:bodyPr>
          <a:lstStyle/>
          <a:p>
            <a:r>
              <a:rPr lang="es-MX" sz="3200" dirty="0"/>
              <a:t>Las etiquetas pueden presentar modificadores que llamaremos </a:t>
            </a:r>
            <a:r>
              <a:rPr lang="es-MX" sz="3200" b="1" dirty="0">
                <a:solidFill>
                  <a:srgbClr val="FF0000"/>
                </a:solidFill>
              </a:rPr>
              <a:t>atributos</a:t>
            </a:r>
            <a:r>
              <a:rPr lang="es-MX" sz="3200" b="1" dirty="0"/>
              <a:t> </a:t>
            </a:r>
            <a:r>
              <a:rPr lang="es-MX" sz="3200" dirty="0"/>
              <a:t>que permitirán definir diferentes posibilidades de la instrucción HTML. </a:t>
            </a:r>
          </a:p>
          <a:p>
            <a:r>
              <a:rPr lang="es-MX" sz="3200" dirty="0"/>
              <a:t>Estos atributos se definirán en la etiqueta de inicio y consistirán normalmente en el nombre del atributo y el valor que toma separados por un signo de igual.</a:t>
            </a:r>
          </a:p>
          <a:p>
            <a:r>
              <a:rPr lang="es-MX" sz="3200" dirty="0"/>
              <a:t>EJEMPLO:</a:t>
            </a:r>
          </a:p>
          <a:p>
            <a:pPr marL="0" lvl="0" indent="0">
              <a:buNone/>
            </a:pPr>
            <a:r>
              <a:rPr lang="es-MX" altLang="es-MX" sz="2800" dirty="0">
                <a:solidFill>
                  <a:srgbClr val="FFFF00"/>
                </a:solidFill>
                <a:latin typeface="Arial Unicode MS" panose="020B0604020202020204" pitchFamily="34" charset="-128"/>
              </a:rPr>
              <a:t>&lt;h2 </a:t>
            </a:r>
            <a:r>
              <a:rPr lang="es-MX" altLang="es-MX" sz="2800" dirty="0" err="1">
                <a:solidFill>
                  <a:srgbClr val="FFFF00"/>
                </a:solidFill>
                <a:latin typeface="Arial Unicode MS" panose="020B0604020202020204" pitchFamily="34" charset="-128"/>
              </a:rPr>
              <a:t>style</a:t>
            </a:r>
            <a:r>
              <a:rPr lang="es-MX" altLang="es-MX" sz="2800" dirty="0">
                <a:solidFill>
                  <a:srgbClr val="FFFF00"/>
                </a:solidFill>
                <a:latin typeface="Arial Unicode MS" panose="020B0604020202020204" pitchFamily="34" charset="-128"/>
              </a:rPr>
              <a:t>="</a:t>
            </a:r>
            <a:r>
              <a:rPr lang="es-MX" altLang="es-MX" sz="2800" dirty="0" err="1">
                <a:solidFill>
                  <a:srgbClr val="FFFF00"/>
                </a:solidFill>
                <a:latin typeface="Arial Unicode MS" panose="020B0604020202020204" pitchFamily="34" charset="-128"/>
              </a:rPr>
              <a:t>background</a:t>
            </a:r>
            <a:r>
              <a:rPr lang="es-MX" altLang="es-MX" sz="2800" dirty="0">
                <a:solidFill>
                  <a:srgbClr val="FFFF00"/>
                </a:solidFill>
                <a:latin typeface="Arial Unicode MS" panose="020B0604020202020204" pitchFamily="34" charset="-128"/>
              </a:rPr>
              <a:t>-color:#ff0000;"&gt;Mi amistad con HTML&lt;/h2&gt;</a:t>
            </a:r>
            <a:r>
              <a:rPr lang="es-MX" altLang="es-MX" sz="2800" dirty="0">
                <a:solidFill>
                  <a:srgbClr val="FFFF00"/>
                </a:solidFill>
              </a:rPr>
              <a:t> </a:t>
            </a:r>
            <a:endParaRPr lang="es-MX" altLang="es-MX" sz="28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s-MX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54B557-5EEA-43C4-8CC6-764EA9B0D358}"/>
              </a:ext>
            </a:extLst>
          </p:cNvPr>
          <p:cNvSpPr txBox="1"/>
          <p:nvPr/>
        </p:nvSpPr>
        <p:spPr>
          <a:xfrm>
            <a:off x="9676109" y="386834"/>
            <a:ext cx="1591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Práctica 1</a:t>
            </a:r>
            <a:endParaRPr lang="es-MX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48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66800"/>
          </a:xfrm>
        </p:spPr>
        <p:txBody>
          <a:bodyPr/>
          <a:lstStyle/>
          <a:p>
            <a:r>
              <a:rPr lang="es-MX" b="1" dirty="0"/>
              <a:t>Crear tu primera pagina web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001077"/>
            <a:ext cx="9905999" cy="3790123"/>
          </a:xfrm>
        </p:spPr>
        <p:txBody>
          <a:bodyPr>
            <a:noAutofit/>
          </a:bodyPr>
          <a:lstStyle/>
          <a:p>
            <a:r>
              <a:rPr lang="en-US" sz="3200" dirty="0"/>
              <a:t>&lt;!DOCTYPE html&gt; </a:t>
            </a:r>
          </a:p>
          <a:p>
            <a:r>
              <a:rPr lang="en-US" sz="3200" dirty="0"/>
              <a:t>&lt;html </a:t>
            </a:r>
            <a:r>
              <a:rPr lang="en-US" sz="3200" dirty="0" err="1"/>
              <a:t>lang</a:t>
            </a:r>
            <a:r>
              <a:rPr lang="en-US" sz="3200" dirty="0"/>
              <a:t>=“</a:t>
            </a:r>
            <a:r>
              <a:rPr lang="en-US" sz="3200" dirty="0" err="1"/>
              <a:t>es</a:t>
            </a:r>
            <a:r>
              <a:rPr lang="en-US" sz="3200" dirty="0"/>
              <a:t>”&gt;</a:t>
            </a:r>
          </a:p>
          <a:p>
            <a:r>
              <a:rPr lang="en-US" sz="3200" dirty="0"/>
              <a:t>    &lt;head&gt;</a:t>
            </a:r>
          </a:p>
          <a:p>
            <a:r>
              <a:rPr lang="en-US" sz="3200" dirty="0"/>
              <a:t>        &lt;meta charset=“utf-8” /&gt;</a:t>
            </a:r>
          </a:p>
          <a:p>
            <a:r>
              <a:rPr lang="en-US" sz="3200" dirty="0"/>
              <a:t>        &lt;title&gt;&lt;/title&gt;</a:t>
            </a:r>
          </a:p>
          <a:p>
            <a:r>
              <a:rPr lang="en-US" sz="3200" dirty="0"/>
              <a:t>    &lt;/head&gt;</a:t>
            </a:r>
          </a:p>
          <a:p>
            <a:r>
              <a:rPr lang="en-US" sz="3200" dirty="0"/>
              <a:t>    &lt;body&gt;       </a:t>
            </a:r>
          </a:p>
          <a:p>
            <a:r>
              <a:rPr lang="en-US" sz="3200" dirty="0"/>
              <a:t>    &lt;/body&gt;</a:t>
            </a:r>
          </a:p>
          <a:p>
            <a:r>
              <a:rPr lang="en-US" sz="3200" dirty="0"/>
              <a:t>&lt;/html&gt;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90D2868-22AA-4915-9C13-475BD8487911}"/>
              </a:ext>
            </a:extLst>
          </p:cNvPr>
          <p:cNvSpPr txBox="1"/>
          <p:nvPr/>
        </p:nvSpPr>
        <p:spPr>
          <a:xfrm>
            <a:off x="9676109" y="386834"/>
            <a:ext cx="1591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Práctica 1</a:t>
            </a:r>
            <a:endParaRPr lang="es-MX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82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32452"/>
          </a:xfrm>
        </p:spPr>
        <p:txBody>
          <a:bodyPr/>
          <a:lstStyle/>
          <a:p>
            <a:r>
              <a:rPr lang="es-MX" b="1" dirty="0"/>
              <a:t>HTML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3101" y="2139243"/>
            <a:ext cx="11242622" cy="4109157"/>
          </a:xfrm>
        </p:spPr>
        <p:txBody>
          <a:bodyPr>
            <a:noAutofit/>
          </a:bodyPr>
          <a:lstStyle/>
          <a:p>
            <a:r>
              <a:rPr lang="es-MX" sz="2800" dirty="0"/>
              <a:t>La declaración </a:t>
            </a:r>
            <a:r>
              <a:rPr lang="es-MX" sz="2800" dirty="0">
                <a:solidFill>
                  <a:srgbClr val="FF0000"/>
                </a:solidFill>
              </a:rPr>
              <a:t>&lt;! DOCTYPE </a:t>
            </a:r>
            <a:r>
              <a:rPr lang="es-MX" sz="2800" dirty="0" err="1">
                <a:solidFill>
                  <a:srgbClr val="FF0000"/>
                </a:solidFill>
              </a:rPr>
              <a:t>html</a:t>
            </a:r>
            <a:r>
              <a:rPr lang="es-MX" sz="2800" dirty="0">
                <a:solidFill>
                  <a:srgbClr val="FF0000"/>
                </a:solidFill>
              </a:rPr>
              <a:t>&gt; </a:t>
            </a:r>
            <a:r>
              <a:rPr lang="es-MX" sz="2800" dirty="0"/>
              <a:t>define este documento como HTML5</a:t>
            </a:r>
          </a:p>
          <a:p>
            <a:r>
              <a:rPr lang="es-MX" sz="2800" dirty="0"/>
              <a:t>El elemento </a:t>
            </a:r>
            <a:r>
              <a:rPr lang="es-MX" sz="2800" dirty="0">
                <a:solidFill>
                  <a:srgbClr val="FF0000"/>
                </a:solidFill>
              </a:rPr>
              <a:t>&lt;</a:t>
            </a:r>
            <a:r>
              <a:rPr lang="es-MX" sz="2800" dirty="0" err="1">
                <a:solidFill>
                  <a:srgbClr val="FF0000"/>
                </a:solidFill>
              </a:rPr>
              <a:t>html</a:t>
            </a:r>
            <a:r>
              <a:rPr lang="es-MX" sz="2800" dirty="0">
                <a:solidFill>
                  <a:srgbClr val="FF0000"/>
                </a:solidFill>
              </a:rPr>
              <a:t>&gt; </a:t>
            </a:r>
            <a:r>
              <a:rPr lang="es-MX" sz="2800" dirty="0"/>
              <a:t>es el elemento raíz de una página HTML</a:t>
            </a:r>
          </a:p>
          <a:p>
            <a:r>
              <a:rPr lang="es-MX" sz="2800" dirty="0"/>
              <a:t>El elemento </a:t>
            </a:r>
            <a:r>
              <a:rPr lang="es-MX" sz="2800" dirty="0">
                <a:solidFill>
                  <a:srgbClr val="FF0000"/>
                </a:solidFill>
              </a:rPr>
              <a:t>&lt;head&gt; </a:t>
            </a:r>
            <a:r>
              <a:rPr lang="es-MX" sz="2800" dirty="0"/>
              <a:t>contiene información meta sobre el documento</a:t>
            </a:r>
          </a:p>
          <a:p>
            <a:r>
              <a:rPr lang="es-MX" sz="2800" dirty="0"/>
              <a:t>El elemento </a:t>
            </a:r>
            <a:r>
              <a:rPr lang="es-MX" sz="2800" dirty="0">
                <a:solidFill>
                  <a:srgbClr val="FF0000"/>
                </a:solidFill>
              </a:rPr>
              <a:t>&lt;</a:t>
            </a:r>
            <a:r>
              <a:rPr lang="es-MX" sz="2800" dirty="0" err="1">
                <a:solidFill>
                  <a:srgbClr val="FF0000"/>
                </a:solidFill>
              </a:rPr>
              <a:t>title</a:t>
            </a:r>
            <a:r>
              <a:rPr lang="es-MX" sz="2800" dirty="0">
                <a:solidFill>
                  <a:srgbClr val="FF0000"/>
                </a:solidFill>
              </a:rPr>
              <a:t>&gt; </a:t>
            </a:r>
            <a:r>
              <a:rPr lang="es-MX" sz="2800" dirty="0"/>
              <a:t>especifica un título para el documento</a:t>
            </a:r>
          </a:p>
          <a:p>
            <a:r>
              <a:rPr lang="es-MX" sz="2800" dirty="0"/>
              <a:t>El elemento </a:t>
            </a:r>
            <a:r>
              <a:rPr lang="es-MX" sz="2800" dirty="0">
                <a:solidFill>
                  <a:srgbClr val="FF0000"/>
                </a:solidFill>
              </a:rPr>
              <a:t>&lt;</a:t>
            </a:r>
            <a:r>
              <a:rPr lang="es-MX" sz="2800" dirty="0" err="1">
                <a:solidFill>
                  <a:srgbClr val="FF0000"/>
                </a:solidFill>
              </a:rPr>
              <a:t>body</a:t>
            </a:r>
            <a:r>
              <a:rPr lang="es-MX" sz="2800" dirty="0">
                <a:solidFill>
                  <a:srgbClr val="FF0000"/>
                </a:solidFill>
              </a:rPr>
              <a:t>&gt; </a:t>
            </a:r>
            <a:r>
              <a:rPr lang="es-MX" sz="2800" dirty="0"/>
              <a:t>define el contenido visible de la página</a:t>
            </a:r>
          </a:p>
          <a:p>
            <a:r>
              <a:rPr lang="es-MX" sz="2800" dirty="0"/>
              <a:t>El elemento </a:t>
            </a:r>
            <a:r>
              <a:rPr lang="es-MX" sz="2800" dirty="0">
                <a:solidFill>
                  <a:srgbClr val="FF0000"/>
                </a:solidFill>
              </a:rPr>
              <a:t>&lt;h1&gt; </a:t>
            </a:r>
            <a:r>
              <a:rPr lang="es-MX" sz="2800" dirty="0"/>
              <a:t>define un encabezado grande</a:t>
            </a:r>
          </a:p>
          <a:p>
            <a:r>
              <a:rPr lang="es-MX" sz="2800" dirty="0"/>
              <a:t>El elemento</a:t>
            </a:r>
            <a:r>
              <a:rPr lang="es-MX" sz="2800" dirty="0">
                <a:solidFill>
                  <a:srgbClr val="FF0000"/>
                </a:solidFill>
              </a:rPr>
              <a:t> &lt;p&gt; </a:t>
            </a:r>
            <a:r>
              <a:rPr lang="es-MX" sz="2800" dirty="0"/>
              <a:t>define un párrafo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3049354-AFD3-4216-AF4E-20110B1F17D9}"/>
              </a:ext>
            </a:extLst>
          </p:cNvPr>
          <p:cNvSpPr txBox="1"/>
          <p:nvPr/>
        </p:nvSpPr>
        <p:spPr>
          <a:xfrm>
            <a:off x="9676109" y="386834"/>
            <a:ext cx="1591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Práctica 1</a:t>
            </a:r>
            <a:endParaRPr lang="es-MX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67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2720</TotalTime>
  <Words>608</Words>
  <Application>Microsoft Office PowerPoint</Application>
  <PresentationFormat>Panorámica</PresentationFormat>
  <Paragraphs>92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Open Sans</vt:lpstr>
      <vt:lpstr>Celestial</vt:lpstr>
      <vt:lpstr>Presentación de PowerPoint</vt:lpstr>
      <vt:lpstr>PRACTICA 1</vt:lpstr>
      <vt:lpstr>Los archivos HTML</vt:lpstr>
      <vt:lpstr>ETIQUETAS (HTML)</vt:lpstr>
      <vt:lpstr>ETIQUETAS (HTML)</vt:lpstr>
      <vt:lpstr>Partes de un archivo html</vt:lpstr>
      <vt:lpstr>ATRIBUTOS DE LAS ETIQUETAS</vt:lpstr>
      <vt:lpstr>Crear tu primera pagina web</vt:lpstr>
      <vt:lpstr>HTML</vt:lpstr>
      <vt:lpstr>&lt;TITLE&gt;</vt:lpstr>
      <vt:lpstr>COMENTARIOS</vt:lpstr>
      <vt:lpstr>&lt;H1&gt;</vt:lpstr>
      <vt:lpstr>SALTO DE LINEA</vt:lpstr>
      <vt:lpstr>Dudas y comentarios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Rigoberto Pérez Ovando</dc:creator>
  <cp:lastModifiedBy>Rigoberto Pérez Ovando</cp:lastModifiedBy>
  <cp:revision>89</cp:revision>
  <dcterms:created xsi:type="dcterms:W3CDTF">2016-01-21T14:58:34Z</dcterms:created>
  <dcterms:modified xsi:type="dcterms:W3CDTF">2020-08-21T21:26:20Z</dcterms:modified>
</cp:coreProperties>
</file>