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0"/>
  </p:notesMasterIdLst>
  <p:sldIdLst>
    <p:sldId id="256" r:id="rId2"/>
    <p:sldId id="277" r:id="rId3"/>
    <p:sldId id="284" r:id="rId4"/>
    <p:sldId id="275" r:id="rId5"/>
    <p:sldId id="285" r:id="rId6"/>
    <p:sldId id="306" r:id="rId7"/>
    <p:sldId id="307" r:id="rId8"/>
    <p:sldId id="30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29/08/2020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0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2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22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3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4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6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1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2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2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4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>
                <a:solidFill>
                  <a:srgbClr val="92D050"/>
                </a:solidFill>
              </a:rPr>
              <a:t>Practica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OBJETIVO: Fondo y Listas</a:t>
            </a:r>
          </a:p>
        </p:txBody>
      </p:sp>
    </p:spTree>
    <p:extLst>
      <p:ext uri="{BB962C8B-B14F-4D97-AF65-F5344CB8AC3E}">
        <p14:creationId xmlns:p14="http://schemas.microsoft.com/office/powerpoint/2010/main" val="13578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&lt;BODY&gt; fondo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BGCOLOR</a:t>
            </a:r>
            <a:br>
              <a:rPr lang="es-MX" sz="2800" dirty="0"/>
            </a:br>
            <a:r>
              <a:rPr lang="es-MX" sz="2800" dirty="0"/>
              <a:t>El atributo BGCOLOR fondo de un solo color.</a:t>
            </a:r>
          </a:p>
          <a:p>
            <a:pPr marL="0" indent="0">
              <a:buNone/>
            </a:pPr>
            <a:r>
              <a:rPr lang="es-MX" sz="2800" b="1" dirty="0">
                <a:solidFill>
                  <a:srgbClr val="00B0F0"/>
                </a:solidFill>
              </a:rPr>
              <a:t>&lt;BODY BGCOLOR="#ff0000"&gt;         </a:t>
            </a:r>
            <a:r>
              <a:rPr lang="es-MX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&lt;BODY BGCOLOR="red"&gt;</a:t>
            </a:r>
          </a:p>
          <a:p>
            <a:r>
              <a:rPr lang="es-MX" sz="2800" b="1" dirty="0"/>
              <a:t>BACKGROUND</a:t>
            </a:r>
            <a:br>
              <a:rPr lang="es-MX" sz="2800" dirty="0"/>
            </a:br>
            <a:r>
              <a:rPr lang="es-MX" sz="2800" dirty="0"/>
              <a:t>BACKGROUND tiene una función similar a BGCOLOR, pero mientras el primero muestra un tono único del color, el segundo visualiza en el fondo una imagen en formato gráfico .</a:t>
            </a:r>
            <a:r>
              <a:rPr lang="es-MX" sz="2800" dirty="0" err="1"/>
              <a:t>gif</a:t>
            </a:r>
            <a:r>
              <a:rPr lang="es-MX" sz="2800" dirty="0"/>
              <a:t> o .</a:t>
            </a:r>
            <a:r>
              <a:rPr lang="es-MX" sz="2800" dirty="0" err="1"/>
              <a:t>jpg</a:t>
            </a:r>
            <a:r>
              <a:rPr lang="es-MX" sz="28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60C52C-8249-4E4E-8258-0F80E83A52BF}"/>
              </a:ext>
            </a:extLst>
          </p:cNvPr>
          <p:cNvSpPr txBox="1">
            <a:spLocks/>
          </p:cNvSpPr>
          <p:nvPr/>
        </p:nvSpPr>
        <p:spPr>
          <a:xfrm>
            <a:off x="7574507" y="605118"/>
            <a:ext cx="2628727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>
                <a:solidFill>
                  <a:srgbClr val="FFFF00"/>
                </a:solidFill>
              </a:rPr>
              <a:t>Practica 3</a:t>
            </a:r>
            <a:endParaRPr lang="es-MX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1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Las listas son utilizadas para citar, numerar y definir objetos. </a:t>
            </a:r>
          </a:p>
          <a:p>
            <a:endParaRPr lang="es-MX" sz="3200" dirty="0"/>
          </a:p>
          <a:p>
            <a:r>
              <a:rPr lang="es-MX" sz="3200" dirty="0"/>
              <a:t>Listas desordenadas (</a:t>
            </a:r>
            <a:r>
              <a:rPr lang="it-IT" sz="3200" dirty="0"/>
              <a:t>&lt;ul&gt; &lt;li&gt;&lt;/ul&gt; </a:t>
            </a:r>
            <a:r>
              <a:rPr lang="es-MX" sz="3200" dirty="0"/>
              <a:t>)</a:t>
            </a:r>
          </a:p>
          <a:p>
            <a:r>
              <a:rPr lang="es-MX" sz="3200" dirty="0"/>
              <a:t>Listas ordenadas &lt;</a:t>
            </a:r>
            <a:r>
              <a:rPr lang="es-MX" sz="3200" dirty="0" err="1"/>
              <a:t>ol</a:t>
            </a:r>
            <a:r>
              <a:rPr lang="es-MX" sz="3200" dirty="0"/>
              <a:t>&gt; &lt;li&gt; &lt;/</a:t>
            </a:r>
            <a:r>
              <a:rPr lang="es-MX" sz="3200" dirty="0" err="1"/>
              <a:t>ol</a:t>
            </a:r>
            <a:r>
              <a:rPr lang="es-MX" sz="3200" dirty="0"/>
              <a:t>&gt; </a:t>
            </a:r>
          </a:p>
          <a:p>
            <a:r>
              <a:rPr lang="es-MX" sz="3200" dirty="0"/>
              <a:t> Listas de definición  &lt;dl&gt; &lt;</a:t>
            </a:r>
            <a:r>
              <a:rPr lang="es-MX" sz="3200" dirty="0" err="1"/>
              <a:t>dt</a:t>
            </a:r>
            <a:r>
              <a:rPr lang="es-MX" sz="3200" dirty="0"/>
              <a:t>&gt; &lt;</a:t>
            </a:r>
            <a:r>
              <a:rPr lang="es-MX" sz="3200" dirty="0" err="1"/>
              <a:t>dd</a:t>
            </a:r>
            <a:r>
              <a:rPr lang="es-MX" sz="3200" dirty="0"/>
              <a:t>&gt;&lt;/dl&gt; </a:t>
            </a:r>
          </a:p>
          <a:p>
            <a:endParaRPr lang="es-MX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4F5A71-D813-4148-8352-D385521D9538}"/>
              </a:ext>
            </a:extLst>
          </p:cNvPr>
          <p:cNvSpPr txBox="1">
            <a:spLocks/>
          </p:cNvSpPr>
          <p:nvPr/>
        </p:nvSpPr>
        <p:spPr>
          <a:xfrm>
            <a:off x="7574507" y="605118"/>
            <a:ext cx="2628727" cy="623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b="1">
                <a:solidFill>
                  <a:srgbClr val="FFFF00"/>
                </a:solidFill>
              </a:rPr>
              <a:t>Practica 3</a:t>
            </a:r>
            <a:endParaRPr lang="es-MX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FF53-B8CE-4185-8BB0-9951D0AB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</a:t>
            </a:r>
            <a:r>
              <a:rPr lang="es-ES" dirty="0">
                <a:solidFill>
                  <a:srgbClr val="FF0000"/>
                </a:solidFill>
              </a:rPr>
              <a:t>&lt;UL&gt;</a:t>
            </a:r>
            <a:r>
              <a:rPr lang="es-ES" dirty="0"/>
              <a:t> (desordenadas)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006F2-CF5B-4769-8C91-2701AE03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918489"/>
          </a:xfrm>
        </p:spPr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+mj-lt"/>
              </a:rPr>
              <a:t>Son delimitadas por las etiquetas </a:t>
            </a:r>
            <a:r>
              <a:rPr lang="es-ES" sz="2400" b="1" i="0" dirty="0">
                <a:solidFill>
                  <a:srgbClr val="FFFF00"/>
                </a:solidFill>
                <a:effectLst/>
                <a:latin typeface="+mj-lt"/>
              </a:rPr>
              <a:t>&lt;UL&gt;</a:t>
            </a:r>
            <a:r>
              <a:rPr lang="es-ES" sz="2400" b="0" i="0" dirty="0">
                <a:solidFill>
                  <a:srgbClr val="FFFF00"/>
                </a:solidFill>
                <a:effectLst/>
                <a:latin typeface="+mj-lt"/>
              </a:rPr>
              <a:t> </a:t>
            </a:r>
            <a:r>
              <a:rPr lang="es-ES" sz="2400" b="0" i="0" dirty="0">
                <a:effectLst/>
                <a:latin typeface="+mj-lt"/>
              </a:rPr>
              <a:t>y su cierre </a:t>
            </a:r>
            <a:r>
              <a:rPr lang="es-ES" sz="2400" b="1" i="0" dirty="0">
                <a:solidFill>
                  <a:srgbClr val="FFFF00"/>
                </a:solidFill>
                <a:effectLst/>
                <a:latin typeface="+mj-lt"/>
              </a:rPr>
              <a:t>&lt;/UL&gt; . </a:t>
            </a:r>
            <a:r>
              <a:rPr lang="es-ES" sz="2400" b="0" i="0" dirty="0">
                <a:effectLst/>
                <a:latin typeface="+mj-lt"/>
              </a:rPr>
              <a:t>Cada uno de los elementos de la lista es citado por medio de una etiqueta </a:t>
            </a:r>
            <a:r>
              <a:rPr lang="es-ES" sz="2400" b="0" i="0" dirty="0">
                <a:solidFill>
                  <a:srgbClr val="FFFF00"/>
                </a:solidFill>
                <a:effectLst/>
                <a:latin typeface="+mj-lt"/>
              </a:rPr>
              <a:t>LI </a:t>
            </a:r>
            <a:r>
              <a:rPr lang="es-ES" sz="2400" b="0" i="0" dirty="0">
                <a:effectLst/>
                <a:latin typeface="+mj-lt"/>
              </a:rPr>
              <a:t>(La LI tiene su cierre, aunque si no lo colocas el navegador al ver el siguiente LI interpretará que estás cerrando el anterior). Ejemplo:</a:t>
            </a:r>
          </a:p>
          <a:p>
            <a:endParaRPr lang="es-ES" sz="2400" b="1" i="0" dirty="0">
              <a:effectLst/>
              <a:latin typeface="+mj-lt"/>
            </a:endParaRPr>
          </a:p>
          <a:p>
            <a:endParaRPr lang="es-MX" sz="24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CFA038-12EA-44DB-A9FC-7780F36F07F4}"/>
              </a:ext>
            </a:extLst>
          </p:cNvPr>
          <p:cNvSpPr txBox="1"/>
          <p:nvPr/>
        </p:nvSpPr>
        <p:spPr>
          <a:xfrm>
            <a:off x="833035" y="3811292"/>
            <a:ext cx="4374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&lt;p&gt;Estados de México&lt;/p&gt;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ul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&gt;Chiapas&lt;/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&gt;Tabasco&lt;/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&gt;Colima&lt;/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ul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E97425C-85BA-40BE-B01C-EA3EF857A4B0}"/>
              </a:ext>
            </a:extLst>
          </p:cNvPr>
          <p:cNvSpPr/>
          <p:nvPr/>
        </p:nvSpPr>
        <p:spPr>
          <a:xfrm>
            <a:off x="5067946" y="4680488"/>
            <a:ext cx="1028054" cy="104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CB1723-C008-450E-A0B5-A2801570EE3E}"/>
              </a:ext>
            </a:extLst>
          </p:cNvPr>
          <p:cNvSpPr txBox="1"/>
          <p:nvPr/>
        </p:nvSpPr>
        <p:spPr>
          <a:xfrm>
            <a:off x="6984569" y="4136756"/>
            <a:ext cx="43743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Estados de México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Chiapas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Tabasco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Colima 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6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731A8-E2D7-46CF-A599-8FEAB314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93531"/>
          </a:xfrm>
        </p:spPr>
        <p:txBody>
          <a:bodyPr/>
          <a:lstStyle/>
          <a:p>
            <a:r>
              <a:rPr lang="es-ES" dirty="0"/>
              <a:t>Lista </a:t>
            </a:r>
            <a:r>
              <a:rPr lang="es-ES" dirty="0">
                <a:solidFill>
                  <a:srgbClr val="FF0000"/>
                </a:solidFill>
              </a:rPr>
              <a:t>&lt;OL&gt;</a:t>
            </a:r>
            <a:r>
              <a:rPr lang="es-ES" dirty="0"/>
              <a:t> (ordenadas)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36FB0-91A3-4F55-969F-BB03C4C3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3001"/>
            <a:ext cx="10131425" cy="2832889"/>
          </a:xfrm>
        </p:spPr>
        <p:txBody>
          <a:bodyPr>
            <a:normAutofit/>
          </a:bodyPr>
          <a:lstStyle/>
          <a:p>
            <a:pPr algn="l"/>
            <a:r>
              <a:rPr lang="es-ES" sz="2400" b="0" i="0" dirty="0">
                <a:effectLst/>
                <a:latin typeface="+mj-lt"/>
              </a:rPr>
              <a:t>Las listas ordenadas sirven también para presentar información, en diversos elementos o </a:t>
            </a:r>
            <a:r>
              <a:rPr lang="es-ES" sz="2400" b="0" i="0" dirty="0" err="1">
                <a:effectLst/>
                <a:latin typeface="+mj-lt"/>
              </a:rPr>
              <a:t>items</a:t>
            </a:r>
            <a:r>
              <a:rPr lang="es-ES" sz="2400" b="0" i="0" dirty="0">
                <a:effectLst/>
                <a:latin typeface="+mj-lt"/>
              </a:rPr>
              <a:t>, con la particularidad que éstos estarán </a:t>
            </a:r>
            <a:r>
              <a:rPr lang="es-ES" sz="2400" b="0" i="0" dirty="0" err="1">
                <a:effectLst/>
                <a:latin typeface="+mj-lt"/>
              </a:rPr>
              <a:t>predecidos</a:t>
            </a:r>
            <a:r>
              <a:rPr lang="es-ES" sz="2400" b="0" i="0" dirty="0">
                <a:effectLst/>
                <a:latin typeface="+mj-lt"/>
              </a:rPr>
              <a:t> de un número o una letra para enumerarlos, siempre por un orden.</a:t>
            </a:r>
          </a:p>
          <a:p>
            <a:pPr algn="l"/>
            <a:r>
              <a:rPr lang="es-ES" sz="2400" b="0" i="0" dirty="0">
                <a:effectLst/>
                <a:latin typeface="+mj-lt"/>
              </a:rPr>
              <a:t>Para realizar las listas ordenadas usaremos las etiquetas </a:t>
            </a:r>
            <a:r>
              <a:rPr lang="es-ES" sz="2400" b="0" i="0" dirty="0">
                <a:solidFill>
                  <a:srgbClr val="FFFF00"/>
                </a:solidFill>
                <a:effectLst/>
                <a:latin typeface="+mj-lt"/>
              </a:rPr>
              <a:t>OL</a:t>
            </a:r>
            <a:r>
              <a:rPr lang="es-ES" sz="2400" b="0" i="0" dirty="0">
                <a:effectLst/>
                <a:latin typeface="+mj-lt"/>
              </a:rPr>
              <a:t> y su cierre. Cada elemento será igualmente indicado por la etiqueta LI, que ya vimos en las listas desordenadas.</a:t>
            </a:r>
          </a:p>
          <a:p>
            <a:endParaRPr lang="es-MX" sz="240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9A79B1-7FA7-4E23-89EE-C7D7C17E53D2}"/>
              </a:ext>
            </a:extLst>
          </p:cNvPr>
          <p:cNvSpPr txBox="1"/>
          <p:nvPr/>
        </p:nvSpPr>
        <p:spPr>
          <a:xfrm>
            <a:off x="833035" y="3811292"/>
            <a:ext cx="4374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&lt;p&gt;Estados de México&lt;/p&gt;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ol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&gt;Chiapas&lt;/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&gt;Tabasco&lt;/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&gt;Colima&lt;/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ol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9AE420E-C093-4E93-BABB-71EAEF411046}"/>
              </a:ext>
            </a:extLst>
          </p:cNvPr>
          <p:cNvSpPr/>
          <p:nvPr/>
        </p:nvSpPr>
        <p:spPr>
          <a:xfrm>
            <a:off x="5067946" y="4680488"/>
            <a:ext cx="1028054" cy="104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64B755-EF5B-454A-A856-7F2EA9509F15}"/>
              </a:ext>
            </a:extLst>
          </p:cNvPr>
          <p:cNvSpPr txBox="1"/>
          <p:nvPr/>
        </p:nvSpPr>
        <p:spPr>
          <a:xfrm>
            <a:off x="6984569" y="4136756"/>
            <a:ext cx="43743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Estados de México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Chiapas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Tabasco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Colima 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5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C59F5-CD38-44DB-8232-8D1F6952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4468"/>
            <a:ext cx="10131425" cy="914401"/>
          </a:xfrm>
        </p:spPr>
        <p:txBody>
          <a:bodyPr>
            <a:normAutofit/>
          </a:bodyPr>
          <a:lstStyle/>
          <a:p>
            <a:r>
              <a:rPr lang="es-ES" dirty="0"/>
              <a:t>Lista </a:t>
            </a:r>
            <a:r>
              <a:rPr lang="es-ES" dirty="0">
                <a:solidFill>
                  <a:srgbClr val="FF0000"/>
                </a:solidFill>
              </a:rPr>
              <a:t>&lt;DL&gt;</a:t>
            </a:r>
            <a:r>
              <a:rPr lang="es-ES" dirty="0"/>
              <a:t> (Definición)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6E10-0012-4957-B067-3496C7E8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76395"/>
            <a:ext cx="10131425" cy="2851687"/>
          </a:xfrm>
        </p:spPr>
        <p:txBody>
          <a:bodyPr>
            <a:noAutofit/>
          </a:bodyPr>
          <a:lstStyle/>
          <a:p>
            <a:r>
              <a:rPr lang="es-ES" sz="2400" b="0" i="0" dirty="0">
                <a:effectLst/>
                <a:latin typeface="+mj-lt"/>
              </a:rPr>
              <a:t>Las listas de definición sirven para hacer un conjunto de elementos con pares concepto-descripción. Es decir, se especificarán varios términos por su nombre y se escribirá una definición para cada uno. Cada elemento es presentado junto con su definición, uno detrás de otro.</a:t>
            </a:r>
          </a:p>
          <a:p>
            <a:r>
              <a:rPr lang="es-ES" sz="2400" b="0" i="0" dirty="0">
                <a:effectLst/>
                <a:latin typeface="+mj-lt"/>
              </a:rPr>
              <a:t>Para realizar una lista de definición, ja etiqueta principal es </a:t>
            </a:r>
            <a:r>
              <a:rPr lang="es-ES" sz="2400" b="0" i="0" dirty="0">
                <a:solidFill>
                  <a:srgbClr val="FFFF00"/>
                </a:solidFill>
                <a:effectLst/>
                <a:latin typeface="+mj-lt"/>
              </a:rPr>
              <a:t>DL</a:t>
            </a:r>
            <a:r>
              <a:rPr lang="es-ES" sz="2400" b="0" i="0" dirty="0">
                <a:effectLst/>
                <a:latin typeface="+mj-lt"/>
              </a:rPr>
              <a:t> y su cierre </a:t>
            </a:r>
            <a:r>
              <a:rPr lang="es-ES" sz="2400" b="0" i="0" dirty="0">
                <a:solidFill>
                  <a:srgbClr val="FFFF00"/>
                </a:solidFill>
                <a:effectLst/>
                <a:latin typeface="+mj-lt"/>
              </a:rPr>
              <a:t>&lt;/DD&gt;</a:t>
            </a:r>
            <a:r>
              <a:rPr lang="es-ES" sz="2400" b="0" i="0" dirty="0">
                <a:effectLst/>
                <a:latin typeface="+mj-lt"/>
              </a:rPr>
              <a:t>.La etiquetas del elemento y su definición son DT (</a:t>
            </a:r>
            <a:r>
              <a:rPr lang="es-ES" sz="2400" b="0" i="0" dirty="0" err="1">
                <a:effectLst/>
                <a:latin typeface="+mj-lt"/>
              </a:rPr>
              <a:t>definition</a:t>
            </a:r>
            <a:r>
              <a:rPr lang="es-ES" sz="2400" b="0" i="0" dirty="0">
                <a:effectLst/>
                <a:latin typeface="+mj-lt"/>
              </a:rPr>
              <a:t> </a:t>
            </a:r>
            <a:r>
              <a:rPr lang="es-ES" sz="2400" b="0" i="0" dirty="0" err="1">
                <a:effectLst/>
                <a:latin typeface="+mj-lt"/>
              </a:rPr>
              <a:t>term</a:t>
            </a:r>
            <a:r>
              <a:rPr lang="es-ES" sz="2400" b="0" i="0" dirty="0">
                <a:effectLst/>
                <a:latin typeface="+mj-lt"/>
              </a:rPr>
              <a:t>) y DD (</a:t>
            </a:r>
            <a:r>
              <a:rPr lang="es-ES" sz="2400" b="0" i="0" dirty="0" err="1">
                <a:effectLst/>
                <a:latin typeface="+mj-lt"/>
              </a:rPr>
              <a:t>definition</a:t>
            </a:r>
            <a:r>
              <a:rPr lang="es-ES" sz="2400" b="0" i="0" dirty="0">
                <a:effectLst/>
                <a:latin typeface="+mj-lt"/>
              </a:rPr>
              <a:t> </a:t>
            </a:r>
            <a:r>
              <a:rPr lang="es-ES" sz="2400" b="0" i="0" dirty="0" err="1">
                <a:effectLst/>
                <a:latin typeface="+mj-lt"/>
              </a:rPr>
              <a:t>definition</a:t>
            </a:r>
            <a:r>
              <a:rPr lang="es-ES" sz="2400" b="0" i="0" dirty="0">
                <a:effectLst/>
                <a:latin typeface="+mj-lt"/>
              </a:rPr>
              <a:t>) respectivamente.</a:t>
            </a:r>
            <a:endParaRPr lang="es-MX" sz="240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C40B0C-3C40-4BE8-9FA8-F93312CD18AD}"/>
              </a:ext>
            </a:extLst>
          </p:cNvPr>
          <p:cNvSpPr txBox="1"/>
          <p:nvPr/>
        </p:nvSpPr>
        <p:spPr>
          <a:xfrm>
            <a:off x="325463" y="3811292"/>
            <a:ext cx="61063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&lt;p&gt;Estados de México&lt;/p&gt;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&lt;dl&gt;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dt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&gt;Chiapas&lt;/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dt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dd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&gt;El estado más bonito del México&lt;/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dd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td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&gt;Tabasco&lt;/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dt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&lt;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dd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&gt;El estado vecino del más bonito &lt;/</a:t>
            </a:r>
            <a:r>
              <a:rPr lang="es-MX" sz="24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dd</a:t>
            </a:r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&lt;/dl&gt;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C83FA6-05DE-42ED-A7C6-EE4347CFB4AD}"/>
              </a:ext>
            </a:extLst>
          </p:cNvPr>
          <p:cNvSpPr txBox="1"/>
          <p:nvPr/>
        </p:nvSpPr>
        <p:spPr>
          <a:xfrm>
            <a:off x="7160217" y="4145473"/>
            <a:ext cx="50421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Estados de México 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</a:t>
            </a:r>
            <a:r>
              <a:rPr lang="es-MX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Chiapas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El estado más bonito del México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	</a:t>
            </a:r>
            <a:r>
              <a:rPr lang="es-MX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Tabasco</a:t>
            </a:r>
          </a:p>
          <a:p>
            <a:r>
              <a:rPr lang="es-MX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El estado vecino del más bonito </a:t>
            </a:r>
          </a:p>
          <a:p>
            <a:endParaRPr lang="es-MX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9D00865-D280-4C9F-AEFD-05F250C321BD}"/>
              </a:ext>
            </a:extLst>
          </p:cNvPr>
          <p:cNvSpPr/>
          <p:nvPr/>
        </p:nvSpPr>
        <p:spPr>
          <a:xfrm>
            <a:off x="6431796" y="4633868"/>
            <a:ext cx="1028054" cy="1049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66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2728</TotalTime>
  <Words>597</Words>
  <Application>Microsoft Office PowerPoint</Application>
  <PresentationFormat>Panorámica</PresentationFormat>
  <Paragraphs>61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Celestial</vt:lpstr>
      <vt:lpstr>HTML</vt:lpstr>
      <vt:lpstr>Practica 3</vt:lpstr>
      <vt:lpstr>&lt;BODY&gt; fondo</vt:lpstr>
      <vt:lpstr>Listas</vt:lpstr>
      <vt:lpstr>Lista &lt;UL&gt; (desordenadas)</vt:lpstr>
      <vt:lpstr>Lista &lt;OL&gt; (ordenadas)</vt:lpstr>
      <vt:lpstr>Lista &lt;DL&gt; (Definición)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90</cp:revision>
  <dcterms:created xsi:type="dcterms:W3CDTF">2016-01-21T14:58:34Z</dcterms:created>
  <dcterms:modified xsi:type="dcterms:W3CDTF">2020-08-29T12:58:11Z</dcterms:modified>
</cp:coreProperties>
</file>