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3" r:id="rId1"/>
  </p:sldMasterIdLst>
  <p:notesMasterIdLst>
    <p:notesMasterId r:id="rId9"/>
  </p:notesMasterIdLst>
  <p:sldIdLst>
    <p:sldId id="256" r:id="rId2"/>
    <p:sldId id="287" r:id="rId3"/>
    <p:sldId id="274" r:id="rId4"/>
    <p:sldId id="286" r:id="rId5"/>
    <p:sldId id="288" r:id="rId6"/>
    <p:sldId id="279" r:id="rId7"/>
    <p:sldId id="30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635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0D051-1906-460C-9FCB-474616079F40}" type="datetimeFigureOut">
              <a:rPr lang="es-MX" smtClean="0"/>
              <a:t>09/09/2020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8CB74-CC93-420C-A4C9-309B08A402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841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8CB74-CC93-420C-A4C9-309B08A4020B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0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3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1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48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04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7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58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38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65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4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5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2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0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06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3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6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9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10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RigobertoP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igobertoPO" TargetMode="External"/><Relationship Id="rId4" Type="http://schemas.openxmlformats.org/officeDocument/2006/relationships/hyperlink" Target="https://twitter.com/RigobertoP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58255" y="1261537"/>
            <a:ext cx="3628339" cy="2421464"/>
          </a:xfrm>
        </p:spPr>
        <p:txBody>
          <a:bodyPr/>
          <a:lstStyle/>
          <a:p>
            <a:r>
              <a:rPr lang="es-MX" dirty="0"/>
              <a:t>HTML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1453" y="4385731"/>
            <a:ext cx="8791575" cy="508643"/>
          </a:xfrm>
        </p:spPr>
        <p:txBody>
          <a:bodyPr>
            <a:noAutofit/>
          </a:bodyPr>
          <a:lstStyle/>
          <a:p>
            <a:r>
              <a:rPr lang="es-MX" sz="2800" dirty="0">
                <a:solidFill>
                  <a:srgbClr val="FFFF00"/>
                </a:solidFill>
              </a:rPr>
              <a:t>programación de aplicaciones web</a:t>
            </a:r>
          </a:p>
        </p:txBody>
      </p:sp>
      <p:pic>
        <p:nvPicPr>
          <p:cNvPr id="1026" name="Picture 2" descr="http://icons.iconarchive.com/icons/graphics-vibe/developer/256/html-5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859" y="358775"/>
            <a:ext cx="3628339" cy="362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04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50B1DC5-99F2-46AB-BE3E-0162E3A15F2E}"/>
              </a:ext>
            </a:extLst>
          </p:cNvPr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4800" dirty="0">
                <a:solidFill>
                  <a:srgbClr val="92D050"/>
                </a:solidFill>
              </a:rPr>
              <a:t>Practica 5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22C8438-4BD8-456C-8637-9459CFFB6246}"/>
              </a:ext>
            </a:extLst>
          </p:cNvPr>
          <p:cNvSpPr txBox="1">
            <a:spLocks/>
          </p:cNvSpPr>
          <p:nvPr/>
        </p:nvSpPr>
        <p:spPr>
          <a:xfrm>
            <a:off x="1255712" y="22053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sz="3200" dirty="0"/>
              <a:t>OBJETIVO: el alumno aprenderá a crear Hipervínculos e incluir imágenes en una pagina Web</a:t>
            </a:r>
          </a:p>
        </p:txBody>
      </p:sp>
    </p:spTree>
    <p:extLst>
      <p:ext uri="{BB962C8B-B14F-4D97-AF65-F5344CB8AC3E}">
        <p14:creationId xmlns:p14="http://schemas.microsoft.com/office/powerpoint/2010/main" val="17590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38877" y="1209417"/>
            <a:ext cx="9404723" cy="1400530"/>
          </a:xfrm>
        </p:spPr>
        <p:txBody>
          <a:bodyPr/>
          <a:lstStyle/>
          <a:p>
            <a:r>
              <a:rPr lang="es-MX" dirty="0"/>
              <a:t>Creación de enlaces &lt;A&gt;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8877" y="2247254"/>
            <a:ext cx="10714246" cy="4179377"/>
          </a:xfrm>
        </p:spPr>
        <p:txBody>
          <a:bodyPr>
            <a:noAutofit/>
          </a:bodyPr>
          <a:lstStyle/>
          <a:p>
            <a:r>
              <a:rPr lang="es-ES" sz="2400" dirty="0"/>
              <a:t>La etiqueta </a:t>
            </a:r>
            <a:r>
              <a:rPr lang="es-ES" sz="2400" b="1" dirty="0">
                <a:solidFill>
                  <a:srgbClr val="FFFF00"/>
                </a:solidFill>
              </a:rPr>
              <a:t>&lt;a&gt;, </a:t>
            </a:r>
            <a:r>
              <a:rPr lang="es-ES" sz="2400" dirty="0"/>
              <a:t>sirve para definir y crear un hiperenlace, el cual permite realizar enlaces del documento web con otros documentos o recursos disponibles. </a:t>
            </a:r>
            <a:endParaRPr lang="es-MX" sz="2400" dirty="0"/>
          </a:p>
          <a:p>
            <a:r>
              <a:rPr lang="es-MX" sz="2400" dirty="0"/>
              <a:t>Generar vínculos de hipertexto para enlazar con ellos todos sus documentos en web:</a:t>
            </a:r>
          </a:p>
          <a:p>
            <a:endParaRPr lang="es-MX" sz="2400" dirty="0"/>
          </a:p>
          <a:p>
            <a:pPr marL="0" indent="0">
              <a:buNone/>
            </a:pPr>
            <a:r>
              <a:rPr lang="es-MX" sz="2400" dirty="0"/>
              <a:t>– &lt;A HREF="URL"&gt;.....&lt;/A&gt;: Sirve para saltar entre diferentes </a:t>
            </a:r>
            <a:r>
              <a:rPr lang="es-MX" sz="2400" dirty="0" err="1"/>
              <a:t>URLs</a:t>
            </a:r>
            <a:endParaRPr lang="es-MX" sz="2400" dirty="0"/>
          </a:p>
          <a:p>
            <a:r>
              <a:rPr lang="es-ES" sz="2400" dirty="0" err="1"/>
              <a:t>href</a:t>
            </a:r>
            <a:r>
              <a:rPr lang="es-ES" sz="2400" dirty="0"/>
              <a:t> </a:t>
            </a:r>
          </a:p>
          <a:p>
            <a:pPr marL="0" indent="0">
              <a:buNone/>
            </a:pPr>
            <a:r>
              <a:rPr lang="es-ES" sz="2400" dirty="0"/>
              <a:t>Este atributo permite establecer la URL en la que se encuentra el documento el cual se quiere enlazar, con el documento web</a:t>
            </a:r>
            <a:endParaRPr lang="es-MX" sz="24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98CC531-1EAC-4887-B718-2B5A1CFB7F25}"/>
              </a:ext>
            </a:extLst>
          </p:cNvPr>
          <p:cNvSpPr txBox="1">
            <a:spLocks/>
          </p:cNvSpPr>
          <p:nvPr/>
        </p:nvSpPr>
        <p:spPr>
          <a:xfrm>
            <a:off x="7388655" y="618517"/>
            <a:ext cx="3853080" cy="118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>
                <a:solidFill>
                  <a:srgbClr val="92D050"/>
                </a:solidFill>
              </a:rPr>
              <a:t>Practica 5</a:t>
            </a:r>
          </a:p>
        </p:txBody>
      </p:sp>
    </p:spTree>
    <p:extLst>
      <p:ext uri="{BB962C8B-B14F-4D97-AF65-F5344CB8AC3E}">
        <p14:creationId xmlns:p14="http://schemas.microsoft.com/office/powerpoint/2010/main" val="10929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7A419-769D-4DA4-B754-89561151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7575"/>
          </a:xfrm>
        </p:spPr>
        <p:txBody>
          <a:bodyPr/>
          <a:lstStyle/>
          <a:p>
            <a:r>
              <a:rPr lang="es-MX" b="1" dirty="0"/>
              <a:t>Creación de enlaces &lt;A&gt;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7CB6B3C-BB5B-4C18-ACF5-8CEC38C801CF}"/>
              </a:ext>
            </a:extLst>
          </p:cNvPr>
          <p:cNvSpPr txBox="1">
            <a:spLocks/>
          </p:cNvSpPr>
          <p:nvPr/>
        </p:nvSpPr>
        <p:spPr>
          <a:xfrm>
            <a:off x="7553739" y="605118"/>
            <a:ext cx="2649495" cy="623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b="1" dirty="0">
                <a:solidFill>
                  <a:srgbClr val="FFFF00"/>
                </a:solidFill>
              </a:rPr>
              <a:t>Practica 5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DB6058-B40E-4373-9D06-E80B77A7E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87" y="2231756"/>
            <a:ext cx="10741988" cy="394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5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AB047-685D-4EB9-BF6F-AD164EA0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36" y="200926"/>
            <a:ext cx="9905998" cy="808383"/>
          </a:xfrm>
        </p:spPr>
        <p:txBody>
          <a:bodyPr/>
          <a:lstStyle/>
          <a:p>
            <a:r>
              <a:rPr lang="x-none" b="1" dirty="0"/>
              <a:t>Insertar imágenes &lt;img&gt;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67CA42-9652-430A-AD9D-E5F942D22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238" y="1228299"/>
            <a:ext cx="9905998" cy="3648681"/>
          </a:xfrm>
        </p:spPr>
        <p:txBody>
          <a:bodyPr>
            <a:noAutofit/>
          </a:bodyPr>
          <a:lstStyle/>
          <a:p>
            <a:r>
              <a:rPr lang="es-ES" sz="2800" dirty="0"/>
              <a:t>La etiqueta </a:t>
            </a:r>
            <a:r>
              <a:rPr lang="es-ES" sz="2800" dirty="0">
                <a:solidFill>
                  <a:srgbClr val="FFFF00"/>
                </a:solidFill>
              </a:rPr>
              <a:t>&lt;</a:t>
            </a:r>
            <a:r>
              <a:rPr lang="es-ES" sz="2800" dirty="0" err="1">
                <a:solidFill>
                  <a:srgbClr val="FFFF00"/>
                </a:solidFill>
              </a:rPr>
              <a:t>img</a:t>
            </a:r>
            <a:r>
              <a:rPr lang="es-ES" sz="2800" dirty="0">
                <a:solidFill>
                  <a:srgbClr val="FFFF00"/>
                </a:solidFill>
              </a:rPr>
              <a:t>&gt;, </a:t>
            </a:r>
            <a:r>
              <a:rPr lang="es-ES" sz="2800" dirty="0"/>
              <a:t>permite definir una imagen en el documento web. Técnicamente la imagen no es insertada dentro del documento, ya que lo que se hace es realizar un enlace a la misma, encargándose el navegador de situarla en el documento.</a:t>
            </a:r>
          </a:p>
          <a:p>
            <a:r>
              <a:rPr lang="es-ES" sz="2800" dirty="0"/>
              <a:t>Entre los formatos más populares de imagen aceptados, sin duda se encuentran el formato JPEG, y el formato PNG. Aunque se pueden utilizar muchos más formatos.</a:t>
            </a:r>
            <a:endParaRPr lang="es-MX" sz="2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868FADA-458A-4D94-AE4B-4F295E93E6C7}"/>
              </a:ext>
            </a:extLst>
          </p:cNvPr>
          <p:cNvSpPr txBox="1">
            <a:spLocks/>
          </p:cNvSpPr>
          <p:nvPr/>
        </p:nvSpPr>
        <p:spPr>
          <a:xfrm>
            <a:off x="7553739" y="605118"/>
            <a:ext cx="2649495" cy="623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b="1" dirty="0">
                <a:solidFill>
                  <a:srgbClr val="FFFF00"/>
                </a:solidFill>
              </a:rPr>
              <a:t>Practica 5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E6A893-B697-433F-95C4-EADA1B247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36" y="5056722"/>
            <a:ext cx="11605462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1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Insertar imágenes &lt;</a:t>
            </a:r>
            <a:r>
              <a:rPr lang="x-none" dirty="0" err="1"/>
              <a:t>img</a:t>
            </a:r>
            <a:r>
              <a:rPr lang="x-none" dirty="0"/>
              <a:t>&gt;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2800" dirty="0"/>
              <a:t>Una de las primeras cosas que debemos aprender del HTML es la etiqueta </a:t>
            </a:r>
            <a:r>
              <a:rPr lang="es-MX" sz="2800" b="1" dirty="0">
                <a:solidFill>
                  <a:srgbClr val="FFFF00"/>
                </a:solidFill>
              </a:rPr>
              <a:t>&lt;</a:t>
            </a:r>
            <a:r>
              <a:rPr lang="es-MX" sz="2800" b="1" dirty="0" err="1">
                <a:solidFill>
                  <a:srgbClr val="FFFF00"/>
                </a:solidFill>
              </a:rPr>
              <a:t>img</a:t>
            </a:r>
            <a:r>
              <a:rPr lang="es-MX" sz="2800" b="1" dirty="0">
                <a:solidFill>
                  <a:srgbClr val="FFFF00"/>
                </a:solidFill>
              </a:rPr>
              <a:t>&gt; </a:t>
            </a:r>
            <a:r>
              <a:rPr lang="es-MX" sz="2800" dirty="0"/>
              <a:t>que funciona para colocar imágenes dentro de una página web.</a:t>
            </a:r>
          </a:p>
          <a:p>
            <a:r>
              <a:rPr lang="es-MX" sz="2800" dirty="0">
                <a:solidFill>
                  <a:srgbClr val="FFFF00"/>
                </a:solidFill>
              </a:rPr>
              <a:t>&lt;</a:t>
            </a:r>
            <a:r>
              <a:rPr lang="es-MX" sz="2800" dirty="0" err="1">
                <a:solidFill>
                  <a:srgbClr val="FFFF00"/>
                </a:solidFill>
              </a:rPr>
              <a:t>img</a:t>
            </a:r>
            <a:r>
              <a:rPr lang="es-MX" sz="2800" dirty="0">
                <a:solidFill>
                  <a:srgbClr val="FFFF00"/>
                </a:solidFill>
              </a:rPr>
              <a:t> </a:t>
            </a:r>
            <a:r>
              <a:rPr lang="es-MX" sz="2800" dirty="0" err="1">
                <a:solidFill>
                  <a:srgbClr val="FFFF00"/>
                </a:solidFill>
              </a:rPr>
              <a:t>src</a:t>
            </a:r>
            <a:r>
              <a:rPr lang="es-MX" sz="2800" dirty="0">
                <a:solidFill>
                  <a:srgbClr val="FFFF00"/>
                </a:solidFill>
              </a:rPr>
              <a:t>="imagenHTML.jpg"&gt;</a:t>
            </a:r>
          </a:p>
          <a:p>
            <a:r>
              <a:rPr lang="es-MX" sz="2800" dirty="0">
                <a:solidFill>
                  <a:srgbClr val="FFFF00"/>
                </a:solidFill>
              </a:rPr>
              <a:t>&lt;</a:t>
            </a:r>
            <a:r>
              <a:rPr lang="es-MX" sz="2800" dirty="0" err="1">
                <a:solidFill>
                  <a:srgbClr val="FFFF00"/>
                </a:solidFill>
              </a:rPr>
              <a:t>img</a:t>
            </a:r>
            <a:r>
              <a:rPr lang="es-MX" sz="2800" dirty="0">
                <a:solidFill>
                  <a:srgbClr val="FFFF00"/>
                </a:solidFill>
              </a:rPr>
              <a:t> </a:t>
            </a:r>
            <a:r>
              <a:rPr lang="es-MX" sz="2800" dirty="0" err="1">
                <a:solidFill>
                  <a:srgbClr val="FFFF00"/>
                </a:solidFill>
              </a:rPr>
              <a:t>src</a:t>
            </a:r>
            <a:r>
              <a:rPr lang="es-MX" sz="2800" dirty="0">
                <a:solidFill>
                  <a:srgbClr val="FFFF00"/>
                </a:solidFill>
              </a:rPr>
              <a:t>="folder/imagenHTML.jpg“</a:t>
            </a:r>
            <a:endParaRPr lang="es-MX" sz="2800" dirty="0"/>
          </a:p>
          <a:p>
            <a:r>
              <a:rPr lang="es-MX" sz="2800" dirty="0">
                <a:solidFill>
                  <a:srgbClr val="FFFF00"/>
                </a:solidFill>
              </a:rPr>
              <a:t>&lt;</a:t>
            </a:r>
            <a:r>
              <a:rPr lang="es-MX" sz="2800" dirty="0" err="1">
                <a:solidFill>
                  <a:srgbClr val="FFFF00"/>
                </a:solidFill>
              </a:rPr>
              <a:t>img</a:t>
            </a:r>
            <a:r>
              <a:rPr lang="es-MX" sz="2800" dirty="0">
                <a:solidFill>
                  <a:srgbClr val="FFFF00"/>
                </a:solidFill>
              </a:rPr>
              <a:t> </a:t>
            </a:r>
            <a:r>
              <a:rPr lang="es-MX" sz="2800" dirty="0" err="1">
                <a:solidFill>
                  <a:srgbClr val="FFFF00"/>
                </a:solidFill>
              </a:rPr>
              <a:t>src</a:t>
            </a:r>
            <a:r>
              <a:rPr lang="es-MX" sz="2800" dirty="0">
                <a:solidFill>
                  <a:srgbClr val="FFFF00"/>
                </a:solidFill>
              </a:rPr>
              <a:t>="imagenHTML.jpg" </a:t>
            </a:r>
            <a:r>
              <a:rPr lang="es-MX" sz="2800" dirty="0" err="1">
                <a:solidFill>
                  <a:srgbClr val="FFFF00"/>
                </a:solidFill>
              </a:rPr>
              <a:t>border</a:t>
            </a:r>
            <a:r>
              <a:rPr lang="es-MX" sz="2800" dirty="0">
                <a:solidFill>
                  <a:srgbClr val="FFFF00"/>
                </a:solidFill>
              </a:rPr>
              <a:t>="0" </a:t>
            </a:r>
            <a:r>
              <a:rPr lang="es-MX" sz="2800" dirty="0" err="1">
                <a:solidFill>
                  <a:srgbClr val="FFFF00"/>
                </a:solidFill>
              </a:rPr>
              <a:t>width</a:t>
            </a:r>
            <a:r>
              <a:rPr lang="es-MX" sz="2800" dirty="0">
                <a:solidFill>
                  <a:srgbClr val="FFFF00"/>
                </a:solidFill>
              </a:rPr>
              <a:t>="10" </a:t>
            </a:r>
            <a:r>
              <a:rPr lang="es-MX" sz="2800" dirty="0" err="1">
                <a:solidFill>
                  <a:srgbClr val="FFFF00"/>
                </a:solidFill>
              </a:rPr>
              <a:t>height</a:t>
            </a:r>
            <a:r>
              <a:rPr lang="es-MX" sz="2800" dirty="0">
                <a:solidFill>
                  <a:srgbClr val="FFFF00"/>
                </a:solidFill>
              </a:rPr>
              <a:t>="10"&gt;</a:t>
            </a:r>
            <a:br>
              <a:rPr lang="es-MX" sz="2800" dirty="0"/>
            </a:br>
            <a:endParaRPr lang="es-MX" sz="2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CBB50F9-CFEE-4380-BC61-C3AFF98DEE55}"/>
              </a:ext>
            </a:extLst>
          </p:cNvPr>
          <p:cNvSpPr txBox="1">
            <a:spLocks/>
          </p:cNvSpPr>
          <p:nvPr/>
        </p:nvSpPr>
        <p:spPr>
          <a:xfrm>
            <a:off x="7553739" y="605118"/>
            <a:ext cx="2649495" cy="623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b="1" dirty="0">
                <a:solidFill>
                  <a:srgbClr val="FFFF00"/>
                </a:solidFill>
              </a:rPr>
              <a:t>Practica 5</a:t>
            </a:r>
          </a:p>
        </p:txBody>
      </p:sp>
    </p:spTree>
    <p:extLst>
      <p:ext uri="{BB962C8B-B14F-4D97-AF65-F5344CB8AC3E}">
        <p14:creationId xmlns:p14="http://schemas.microsoft.com/office/powerpoint/2010/main" val="377791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EEFCB-B05E-4AD2-8CE9-943705F8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Dudas y comentarios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38624-5893-43C7-BF5C-A59BDAEF8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RIGOBERTO PEREZ OVANDO</a:t>
            </a:r>
          </a:p>
          <a:p>
            <a:pPr marL="0" indent="0">
              <a:buNone/>
            </a:pPr>
            <a:r>
              <a:rPr lang="es-MX" sz="2400" b="1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correo: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rigoberto.perez@unach.mx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1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Facebook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0" i="0" u="none" strike="noStrike" dirty="0">
                <a:solidFill>
                  <a:srgbClr val="FFFF00"/>
                </a:solidFill>
                <a:effectLst/>
                <a:latin typeface="Open Sans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https://www.facebook.com/RigobertoPO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1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Twitter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0" i="0" u="none" strike="noStrike" dirty="0">
                <a:solidFill>
                  <a:srgbClr val="FFFF00"/>
                </a:solidFill>
                <a:effectLst/>
                <a:latin typeface="Open Sans" panose="020B06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https://twitter.com/RigobertoPO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1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Github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0" i="0" u="none" strike="noStrike" dirty="0">
                <a:solidFill>
                  <a:srgbClr val="FFFF00"/>
                </a:solidFill>
                <a:effectLst/>
                <a:latin typeface="Open Sans" panose="020B06060305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https://github.com/RigobertoPO</a:t>
            </a:r>
            <a:endParaRPr lang="es-MX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709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2715</TotalTime>
  <Words>325</Words>
  <Application>Microsoft Office PowerPoint</Application>
  <PresentationFormat>Panorámica</PresentationFormat>
  <Paragraphs>28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Wingdings 3</vt:lpstr>
      <vt:lpstr>Celestial</vt:lpstr>
      <vt:lpstr>HTML</vt:lpstr>
      <vt:lpstr>Presentación de PowerPoint</vt:lpstr>
      <vt:lpstr>Creación de enlaces &lt;A&gt;</vt:lpstr>
      <vt:lpstr>Creación de enlaces &lt;A&gt;</vt:lpstr>
      <vt:lpstr>Insertar imágenes &lt;img&gt;</vt:lpstr>
      <vt:lpstr>Insertar imágenes &lt;img&gt;</vt:lpstr>
      <vt:lpstr>Dudas y comentarios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Rigoberto Pérez Ovando</dc:creator>
  <cp:lastModifiedBy>Rigoberto Pérez Ovando</cp:lastModifiedBy>
  <cp:revision>90</cp:revision>
  <dcterms:created xsi:type="dcterms:W3CDTF">2016-01-21T14:58:34Z</dcterms:created>
  <dcterms:modified xsi:type="dcterms:W3CDTF">2020-09-10T02:12:16Z</dcterms:modified>
</cp:coreProperties>
</file>