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8" r:id="rId2"/>
    <p:sldId id="297" r:id="rId3"/>
    <p:sldId id="328" r:id="rId4"/>
    <p:sldId id="329" r:id="rId5"/>
    <p:sldId id="330" r:id="rId6"/>
    <p:sldId id="331" r:id="rId7"/>
    <p:sldId id="338" r:id="rId8"/>
    <p:sldId id="334" r:id="rId9"/>
    <p:sldId id="335" r:id="rId10"/>
    <p:sldId id="336" r:id="rId11"/>
    <p:sldId id="325" r:id="rId12"/>
    <p:sldId id="326" r:id="rId13"/>
    <p:sldId id="323" r:id="rId14"/>
    <p:sldId id="262" r:id="rId15"/>
    <p:sldId id="378" r:id="rId16"/>
    <p:sldId id="342" r:id="rId17"/>
    <p:sldId id="364" r:id="rId18"/>
    <p:sldId id="365" r:id="rId19"/>
    <p:sldId id="363" r:id="rId20"/>
    <p:sldId id="362" r:id="rId21"/>
    <p:sldId id="351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24" r:id="rId34"/>
    <p:sldId id="366" r:id="rId35"/>
    <p:sldId id="27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Bianchi Barata Ribeiro" initials="MBB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121" autoAdjust="0"/>
  </p:normalViewPr>
  <p:slideViewPr>
    <p:cSldViewPr snapToGrid="0">
      <p:cViewPr varScale="1">
        <p:scale>
          <a:sx n="67" d="100"/>
          <a:sy n="67" d="100"/>
        </p:scale>
        <p:origin x="115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94B5-C063-4EA8-B7F8-E2F66115C32C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4313E-1F25-4044-B6BC-15070B8047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417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2C77-73FE-4EBC-B761-107037722079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EBC57-AE79-4352-9123-2BDB3DD34D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799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yllabus.cs.manchester.ac.uk/ugt/2018/COMP26120/lab/knapsack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4 steps:</a:t>
            </a:r>
            <a:r>
              <a:rPr lang="pt-BR" baseline="0" dirty="0" smtClean="0"/>
              <a:t> </a:t>
            </a:r>
            <a:r>
              <a:rPr lang="en-US" dirty="0" smtClean="0">
                <a:hlinkClick r:id="rId3"/>
              </a:rPr>
              <a:t>http://syllabus.cs.manchester.ac.uk/ugt/2018/COMP26120/lab/knapsack.pdf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EBC57-AE79-4352-9123-2BDB3DD34D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08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6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2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9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0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3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70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9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2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3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37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0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1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7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893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8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de mergesort e</a:t>
            </a:r>
            <a:r>
              <a:rPr lang="pt-BR" baseline="0" dirty="0" smtClean="0"/>
              <a:t> Fibonacci.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9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4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6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41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0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 w="76200" cmpd="sng">
            <a:noFill/>
          </a:ln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Bitter" panose="02000000000000000000" pitchFamily="2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 w="76200" cmpd="sng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E48-E1C7-4B3C-9061-D6BF2537B2DB}" type="datetime1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15EB-FF13-42ED-AAE4-5A3F71CDEF74}" type="datetime1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4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187A-9015-4F9D-850A-7174A83F63FD}" type="datetime1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76200" cap="flat" cmpd="sng">
            <a:noFill/>
            <a:round/>
          </a:ln>
        </p:spPr>
        <p:txBody>
          <a:bodyPr>
            <a:noAutofit/>
          </a:bodyPr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 w="76200" cmpd="sng">
            <a:noFill/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CD8E-2022-495E-8721-47E68D017B45}" type="datetime1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207151" y="640810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aseline="0" dirty="0" smtClean="0">
                <a:solidFill>
                  <a:schemeClr val="bg1">
                    <a:lumMod val="50000"/>
                  </a:schemeClr>
                </a:solidFill>
              </a:rPr>
              <a:t>/ 22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7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itter" panose="02000000000000000000" pitchFamily="2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089-CE05-4BE6-88F6-886CC9564002}" type="datetime1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25-8172-48D4-91B8-B3E1E781489B}" type="datetime1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0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3ABF-FF12-4F5F-84DE-179D330B417B}" type="datetime1">
              <a:rPr lang="pt-BR" smtClean="0"/>
              <a:t>26/08/2019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9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2F85-BCAA-4B03-BD37-6F550D1F87BC}" type="datetime1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D35-9F7B-46E3-B2F8-39924B7E3F52}" type="datetime1">
              <a:rPr lang="pt-BR" smtClean="0"/>
              <a:t>26/08/2019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0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BC42-E3E1-4BAC-8BF1-D0D92B4102B7}" type="datetime1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66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A37-A6DF-4013-935E-F4F4E790ACFA}" type="datetime1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7A8F-94D9-42D4-B090-E0BEC9EE9ED3}" type="datetime1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7E56-845D-4A7A-953E-A42BF8583D65}" type="slidenum">
              <a:rPr lang="pt-BR" smtClean="0"/>
              <a:pPr/>
              <a:t>‹#›</a:t>
            </a:fld>
            <a:r>
              <a:rPr lang="pt-BR" dirty="0" smtClean="0"/>
              <a:t> de 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03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932" y="1372201"/>
            <a:ext cx="9144000" cy="985406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dirty="0" smtClean="0"/>
              <a:t>Dynamic Programming II</a:t>
            </a:r>
            <a:endParaRPr lang="pt-BR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8683" y="3238068"/>
            <a:ext cx="8384498" cy="2766492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3600" dirty="0" smtClean="0">
                <a:latin typeface="+mj-lt"/>
              </a:rPr>
              <a:t>__</a:t>
            </a:r>
            <a:endParaRPr lang="pt-BR" sz="3600" dirty="0" smtClean="0">
              <a:latin typeface="+mj-lt"/>
            </a:endParaRPr>
          </a:p>
          <a:p>
            <a:endParaRPr lang="pt-BR" sz="3600" dirty="0" smtClean="0">
              <a:latin typeface="+mj-lt"/>
            </a:endParaRPr>
          </a:p>
          <a:p>
            <a:r>
              <a:rPr lang="en-US" dirty="0" smtClean="0"/>
              <a:t>Marcelo </a:t>
            </a:r>
            <a:r>
              <a:rPr lang="en-US" dirty="0"/>
              <a:t>B. </a:t>
            </a:r>
            <a:r>
              <a:rPr lang="en-US" dirty="0" err="1"/>
              <a:t>Barata</a:t>
            </a:r>
            <a:r>
              <a:rPr lang="en-US" dirty="0"/>
              <a:t> </a:t>
            </a:r>
            <a:r>
              <a:rPr lang="en-US" dirty="0" smtClean="0"/>
              <a:t>Ribeiro</a:t>
            </a:r>
          </a:p>
          <a:p>
            <a:r>
              <a:rPr lang="en-US" dirty="0"/>
              <a:t>William </a:t>
            </a:r>
            <a:r>
              <a:rPr lang="en-US" dirty="0" err="1"/>
              <a:t>Sena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70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Step 4: Construction of optimal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Construct </a:t>
            </a:r>
            <a:r>
              <a:rPr lang="en-US" dirty="0"/>
              <a:t>an optimal solution from computed information</a:t>
            </a:r>
            <a:r>
              <a:rPr lang="en-US" dirty="0" smtClean="0"/>
              <a:t>.</a:t>
            </a:r>
          </a:p>
          <a:p>
            <a:pPr lvl="1"/>
            <a:r>
              <a:rPr lang="pt-BR" dirty="0" smtClean="0"/>
              <a:t>Note that i</a:t>
            </a:r>
            <a:r>
              <a:rPr lang="en-US" dirty="0" smtClean="0"/>
              <a:t>f we need </a:t>
            </a:r>
            <a:r>
              <a:rPr lang="en-US" dirty="0"/>
              <a:t>only the value of an optimal solution, and not the solution itself, then </a:t>
            </a:r>
            <a:r>
              <a:rPr lang="en-US" dirty="0" smtClean="0"/>
              <a:t>we can </a:t>
            </a:r>
            <a:r>
              <a:rPr lang="en-US" dirty="0"/>
              <a:t>omit step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1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932" y="2554761"/>
            <a:ext cx="9144000" cy="985406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dirty="0" smtClean="0"/>
              <a:t>Longest subsequence</a:t>
            </a:r>
            <a:endParaRPr lang="pt-BR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51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Longest </a:t>
            </a:r>
            <a:r>
              <a:rPr lang="pt-BR" dirty="0" smtClean="0"/>
              <a:t>Common Subsequence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38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932" y="2554761"/>
            <a:ext cx="9144000" cy="985406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dirty="0" smtClean="0"/>
              <a:t>Knapsack</a:t>
            </a:r>
            <a:endParaRPr lang="pt-BR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9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Knapsack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3"/>
          </a:xfrm>
        </p:spPr>
        <p:txBody>
          <a:bodyPr>
            <a:normAutofit/>
          </a:bodyPr>
          <a:lstStyle/>
          <a:p>
            <a:r>
              <a:rPr lang="en-US" dirty="0"/>
              <a:t>Step 1: Decompose the problem into smaller problems. We construct an array 1 2  345  36 . For " / / , and  /  / , the entry 1 278(6 will store the maximum (combined) computing time of any subset of files !#" %$&amp;(9) of (combined) size at most . If we can compute all the entries of this array, then the array entry 1 275 6 will contain the maximum computing time of files that can fit into the storage, that is, the solution to our problem.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Knapsack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3"/>
          </a:xfrm>
        </p:spPr>
        <p:txBody>
          <a:bodyPr>
            <a:normAutofit/>
          </a:bodyPr>
          <a:lstStyle/>
          <a:p>
            <a:r>
              <a:rPr lang="en-US" dirty="0"/>
              <a:t>Let’s run our algorithm on </a:t>
            </a:r>
            <a:r>
              <a:rPr lang="en-US" dirty="0" smtClean="0"/>
              <a:t>the following </a:t>
            </a:r>
            <a:r>
              <a:rPr lang="en-US" dirty="0"/>
              <a:t>data:</a:t>
            </a:r>
          </a:p>
          <a:p>
            <a:r>
              <a:rPr lang="en-US" dirty="0"/>
              <a:t>n = 4 (# of elements)</a:t>
            </a:r>
          </a:p>
          <a:p>
            <a:r>
              <a:rPr lang="en-US" dirty="0"/>
              <a:t>W = 5 (max weight)</a:t>
            </a:r>
          </a:p>
          <a:p>
            <a:r>
              <a:rPr lang="en-US" dirty="0"/>
              <a:t>Elements (weight, </a:t>
            </a:r>
            <a:r>
              <a:rPr lang="en-US" dirty="0" smtClean="0"/>
              <a:t>value): (</a:t>
            </a:r>
            <a:r>
              <a:rPr lang="en-US" dirty="0"/>
              <a:t>2,3), (3,4), (4,5), (5,6)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0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16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33" y="1737360"/>
            <a:ext cx="4996298" cy="35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17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425" y="1690688"/>
            <a:ext cx="5033175" cy="3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18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27" y="1295215"/>
            <a:ext cx="5364945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19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55" y="1268543"/>
            <a:ext cx="5418290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Summary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  </a:t>
            </a:r>
            <a:r>
              <a:rPr lang="pt-BR" dirty="0" smtClean="0"/>
              <a:t>Longest Subsequence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  </a:t>
            </a:r>
            <a:r>
              <a:rPr lang="en-US" dirty="0" smtClean="0"/>
              <a:t>Knapsack</a:t>
            </a:r>
            <a:endParaRPr lang="en-US" dirty="0"/>
          </a:p>
          <a:p>
            <a:pPr lvl="1"/>
            <a:r>
              <a:rPr lang="en-US" dirty="0" smtClean="0"/>
              <a:t>Unbounded Knapsack</a:t>
            </a:r>
            <a:endParaRPr lang="en-US" dirty="0" smtClean="0"/>
          </a:p>
          <a:p>
            <a:pPr lvl="1"/>
            <a:r>
              <a:rPr lang="en-US" dirty="0" smtClean="0"/>
              <a:t>0/1 Knapsack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  Independent Sets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20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55" y="1279974"/>
            <a:ext cx="5418290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21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48" y="1302836"/>
            <a:ext cx="5349704" cy="4252328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22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17" y="1291405"/>
            <a:ext cx="537256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23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69" y="1276163"/>
            <a:ext cx="5334462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24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38" y="1287594"/>
            <a:ext cx="5357324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25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69" y="1291405"/>
            <a:ext cx="5334462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26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48" y="1306646"/>
            <a:ext cx="5349704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27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79" y="1302836"/>
            <a:ext cx="5326842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28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200" y="1264732"/>
            <a:ext cx="531160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29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200" y="1283784"/>
            <a:ext cx="5311600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6062" y="3194841"/>
            <a:ext cx="9144000" cy="985406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dirty="0" smtClean="0"/>
              <a:t>When does Divide &amp; Conquer work?</a:t>
            </a:r>
            <a:endParaRPr lang="pt-BR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30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58" y="1295215"/>
            <a:ext cx="5342083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31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89" y="1279974"/>
            <a:ext cx="5319221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t>32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0/1 Knapsack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58" y="1279974"/>
            <a:ext cx="5342083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932" y="2554761"/>
            <a:ext cx="9144000" cy="98540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/>
              <a:t>Independent Set</a:t>
            </a:r>
            <a:endParaRPr lang="pt-B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0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Independent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6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932" y="1206021"/>
            <a:ext cx="9144000" cy="985406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Thanks</a:t>
            </a:r>
            <a:endParaRPr lang="pt-BR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8683" y="2512136"/>
            <a:ext cx="8384498" cy="3823350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dirty="0" smtClean="0"/>
              <a:t>Marcelo </a:t>
            </a:r>
            <a:r>
              <a:rPr lang="pt-BR" dirty="0"/>
              <a:t>Barata Ribeiro </a:t>
            </a:r>
            <a:r>
              <a:rPr lang="pt-BR" dirty="0" smtClean="0"/>
              <a:t>marcelobbribeiro@gmail.com</a:t>
            </a:r>
          </a:p>
          <a:p>
            <a:r>
              <a:rPr lang="pt-BR" dirty="0"/>
              <a:t>•</a:t>
            </a:r>
            <a:endParaRPr lang="pt-BR" dirty="0" smtClean="0"/>
          </a:p>
          <a:p>
            <a:r>
              <a:rPr lang="pt-BR" dirty="0"/>
              <a:t>William Sena</a:t>
            </a:r>
          </a:p>
          <a:p>
            <a:r>
              <a:rPr lang="en-US" dirty="0" smtClean="0"/>
              <a:t>will182neves@gmail.com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2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Divide &amp; Conquer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divide-and-conquer</a:t>
            </a:r>
            <a:r>
              <a:rPr lang="en-US" dirty="0"/>
              <a:t>, a problem is expressed in terms of </a:t>
            </a:r>
            <a:r>
              <a:rPr lang="en-US" dirty="0" err="1"/>
              <a:t>subproblems</a:t>
            </a:r>
            <a:r>
              <a:rPr lang="en-US" dirty="0"/>
              <a:t> that are </a:t>
            </a:r>
            <a:r>
              <a:rPr lang="en-US" i="1" dirty="0" smtClean="0"/>
              <a:t>substantially smaller</a:t>
            </a:r>
            <a:r>
              <a:rPr lang="en-US" dirty="0"/>
              <a:t>, say half the size. </a:t>
            </a:r>
            <a:endParaRPr lang="en-US" dirty="0" smtClean="0"/>
          </a:p>
          <a:p>
            <a:r>
              <a:rPr lang="en-US" dirty="0"/>
              <a:t>In contrast, in a typical dynamic programming formulation, a problem is reduced </a:t>
            </a:r>
            <a:r>
              <a:rPr lang="en-US" dirty="0" smtClean="0"/>
              <a:t>to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that are only slightly smaller</a:t>
            </a:r>
            <a:r>
              <a:rPr lang="en-US" dirty="0" smtClean="0"/>
              <a:t>. For </a:t>
            </a:r>
            <a:r>
              <a:rPr lang="en-US" dirty="0"/>
              <a:t>instance, L(j) relies on </a:t>
            </a:r>
            <a:r>
              <a:rPr lang="en-US" dirty="0" smtClean="0"/>
              <a:t>L(j-1). </a:t>
            </a:r>
            <a:r>
              <a:rPr lang="en-US" dirty="0"/>
              <a:t>Thus </a:t>
            </a:r>
            <a:r>
              <a:rPr lang="en-US" dirty="0" smtClean="0"/>
              <a:t>the full </a:t>
            </a:r>
            <a:r>
              <a:rPr lang="en-US" dirty="0"/>
              <a:t>recursion tree generally has polynomial depth and an exponential number of nodes.</a:t>
            </a:r>
          </a:p>
          <a:p>
            <a:pPr lvl="1"/>
            <a:r>
              <a:rPr lang="en-US" dirty="0"/>
              <a:t>However, it turns out that most of these nodes are repeats, that there are not too </a:t>
            </a:r>
            <a:r>
              <a:rPr lang="en-US" dirty="0" smtClean="0"/>
              <a:t>many </a:t>
            </a:r>
            <a:r>
              <a:rPr lang="en-US" i="1" dirty="0" smtClean="0"/>
              <a:t>distinct </a:t>
            </a:r>
            <a:r>
              <a:rPr lang="en-US" dirty="0" err="1"/>
              <a:t>subproblems</a:t>
            </a:r>
            <a:r>
              <a:rPr lang="en-US" dirty="0"/>
              <a:t> among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3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idea: 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solutions to the </a:t>
            </a:r>
            <a:r>
              <a:rPr lang="en-US" dirty="0" smtClean="0"/>
              <a:t>sub-problems </a:t>
            </a:r>
            <a:r>
              <a:rPr lang="en-US" dirty="0"/>
              <a:t>once and store the solutions in a table, so that they can be reused (repeatedly) later.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trade space for </a:t>
            </a:r>
            <a:r>
              <a:rPr lang="en-US" dirty="0" smtClean="0"/>
              <a:t>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When developing a dynamic-programming algorithm, we follow a sequence </a:t>
            </a:r>
            <a:r>
              <a:rPr lang="en-US" dirty="0" smtClean="0"/>
              <a:t>of four steps: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Characterize the structure of an optimal solution.</a:t>
            </a:r>
          </a:p>
          <a:p>
            <a:pPr lvl="1"/>
            <a:r>
              <a:rPr lang="en-US" dirty="0"/>
              <a:t>2. </a:t>
            </a:r>
            <a:r>
              <a:rPr lang="en-US" dirty="0" smtClean="0"/>
              <a:t>Recursively </a:t>
            </a:r>
            <a:r>
              <a:rPr lang="en-US" dirty="0"/>
              <a:t>define the value of an optimal solution.</a:t>
            </a:r>
          </a:p>
          <a:p>
            <a:pPr lvl="1"/>
            <a:r>
              <a:rPr lang="en-US" dirty="0"/>
              <a:t>3. Compute the value of an optimal solution, typically in a </a:t>
            </a:r>
            <a:r>
              <a:rPr lang="en-US" dirty="0" smtClean="0"/>
              <a:t>bottom-up </a:t>
            </a:r>
            <a:r>
              <a:rPr lang="en-US" dirty="0"/>
              <a:t>fashion.</a:t>
            </a:r>
          </a:p>
          <a:p>
            <a:pPr lvl="1"/>
            <a:r>
              <a:rPr lang="en-US" dirty="0"/>
              <a:t>4. Construct an optimal solution from computed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4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Step1</a:t>
            </a:r>
            <a:r>
              <a:rPr lang="en-US" dirty="0"/>
              <a:t>: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Characterize </a:t>
            </a:r>
            <a:r>
              <a:rPr lang="en-US" dirty="0"/>
              <a:t>the structure of an optimal solution. </a:t>
            </a:r>
          </a:p>
          <a:p>
            <a:pPr lvl="1"/>
            <a:r>
              <a:rPr lang="en-US" dirty="0" smtClean="0"/>
              <a:t>Decompose </a:t>
            </a:r>
            <a:r>
              <a:rPr lang="en-US" dirty="0"/>
              <a:t>the problem into smaller problems, and find a relation between the structure of the optimal solution of the original problem and the solutions of the smaller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Step2: Principle of </a:t>
            </a:r>
            <a:r>
              <a:rPr lang="en-US" dirty="0" smtClean="0"/>
              <a:t>Optimality</a:t>
            </a:r>
          </a:p>
          <a:p>
            <a:pPr lvl="1"/>
            <a:r>
              <a:rPr lang="en-US" dirty="0" smtClean="0"/>
              <a:t>Recursively </a:t>
            </a:r>
            <a:r>
              <a:rPr lang="en-US" dirty="0"/>
              <a:t>define the value of an optimal solution. </a:t>
            </a:r>
          </a:p>
          <a:p>
            <a:pPr lvl="1"/>
            <a:r>
              <a:rPr lang="en-US" dirty="0" smtClean="0"/>
              <a:t>Express </a:t>
            </a:r>
            <a:r>
              <a:rPr lang="en-US" dirty="0"/>
              <a:t>the solution of the original problem in terms of optimal solutions for smaller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Step 3: Bottom-up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value of an optimal solution in a bottom-up fashion by using a table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56-845D-4A7A-953E-A42BF8583D65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3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9340</TotalTime>
  <Words>545</Words>
  <Application>Microsoft Office PowerPoint</Application>
  <PresentationFormat>Widescreen</PresentationFormat>
  <Paragraphs>107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Bitter</vt:lpstr>
      <vt:lpstr>Calibri</vt:lpstr>
      <vt:lpstr>Calibri Light</vt:lpstr>
      <vt:lpstr>Century Gothic</vt:lpstr>
      <vt:lpstr>Tema do Office</vt:lpstr>
      <vt:lpstr>Dynamic Programming II</vt:lpstr>
      <vt:lpstr>Summary</vt:lpstr>
      <vt:lpstr>When does Divide &amp; Conquer work?</vt:lpstr>
      <vt:lpstr>Divide &amp; Conquer recap</vt:lpstr>
      <vt:lpstr>Dynamic Programming </vt:lpstr>
      <vt:lpstr>4 steps of dynamic programming</vt:lpstr>
      <vt:lpstr>4 steps of dynamic programming</vt:lpstr>
      <vt:lpstr>4 steps of dynamic programming</vt:lpstr>
      <vt:lpstr>4 steps of dynamic programming</vt:lpstr>
      <vt:lpstr>4 steps of dynamic programming</vt:lpstr>
      <vt:lpstr>Longest subsequence</vt:lpstr>
      <vt:lpstr>Longest Common Subsequence</vt:lpstr>
      <vt:lpstr>Knapsack</vt:lpstr>
      <vt:lpstr>Knapsack</vt:lpstr>
      <vt:lpstr>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0/1 Knapsack</vt:lpstr>
      <vt:lpstr>Independent Set</vt:lpstr>
      <vt:lpstr>Independent Set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CPDOC + History-Lab</dc:title>
  <dc:creator>Marcelo Bianchi Barata Ribeiro</dc:creator>
  <cp:lastModifiedBy>MARCELO BIANCHI BARATA RIBEIRO</cp:lastModifiedBy>
  <cp:revision>259</cp:revision>
  <dcterms:created xsi:type="dcterms:W3CDTF">2016-09-21T18:19:40Z</dcterms:created>
  <dcterms:modified xsi:type="dcterms:W3CDTF">2019-08-27T01:26:48Z</dcterms:modified>
</cp:coreProperties>
</file>