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1" d="100"/>
          <a:sy n="91"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DECB0D5B-61B6-4C41-AF9B-950AA4FC2B92}" type="datetimeFigureOut">
              <a:rPr lang="pt-BR" smtClean="0"/>
              <a:t>13/04/2024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127696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ECB0D5B-61B6-4C41-AF9B-950AA4FC2B92}" type="datetimeFigureOut">
              <a:rPr lang="pt-BR" smtClean="0"/>
              <a:t>13/04/2024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71227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ECB0D5B-61B6-4C41-AF9B-950AA4FC2B92}" type="datetimeFigureOut">
              <a:rPr lang="pt-BR" smtClean="0"/>
              <a:t>13/04/2024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135894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ECB0D5B-61B6-4C41-AF9B-950AA4FC2B92}" type="datetimeFigureOut">
              <a:rPr lang="pt-BR" smtClean="0"/>
              <a:t>13/04/2024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220030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DECB0D5B-61B6-4C41-AF9B-950AA4FC2B92}" type="datetimeFigureOut">
              <a:rPr lang="pt-BR" smtClean="0"/>
              <a:t>13/04/2024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62335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DECB0D5B-61B6-4C41-AF9B-950AA4FC2B92}" type="datetimeFigureOut">
              <a:rPr lang="pt-BR" smtClean="0"/>
              <a:t>13/04/2024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253866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DECB0D5B-61B6-4C41-AF9B-950AA4FC2B92}" type="datetimeFigureOut">
              <a:rPr lang="pt-BR" smtClean="0"/>
              <a:t>13/04/2024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314726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DECB0D5B-61B6-4C41-AF9B-950AA4FC2B92}" type="datetimeFigureOut">
              <a:rPr lang="pt-BR" smtClean="0"/>
              <a:t>13/04/2024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38630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ECB0D5B-61B6-4C41-AF9B-950AA4FC2B92}" type="datetimeFigureOut">
              <a:rPr lang="pt-BR" smtClean="0"/>
              <a:t>13/04/2024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349594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DECB0D5B-61B6-4C41-AF9B-950AA4FC2B92}" type="datetimeFigureOut">
              <a:rPr lang="pt-BR" smtClean="0"/>
              <a:t>13/04/2024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23445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DECB0D5B-61B6-4C41-AF9B-950AA4FC2B92}" type="datetimeFigureOut">
              <a:rPr lang="pt-BR" smtClean="0"/>
              <a:t>13/04/2024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B1193D3-0D79-4B63-8355-AC36BBF7799A}" type="slidenum">
              <a:rPr lang="pt-BR" smtClean="0"/>
              <a:t>‹nº›</a:t>
            </a:fld>
            <a:endParaRPr lang="pt-BR"/>
          </a:p>
        </p:txBody>
      </p:sp>
    </p:spTree>
    <p:extLst>
      <p:ext uri="{BB962C8B-B14F-4D97-AF65-F5344CB8AC3E}">
        <p14:creationId xmlns:p14="http://schemas.microsoft.com/office/powerpoint/2010/main" val="34314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B0D5B-61B6-4C41-AF9B-950AA4FC2B92}" type="datetimeFigureOut">
              <a:rPr lang="pt-BR" smtClean="0"/>
              <a:t>13/04/2024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193D3-0D79-4B63-8355-AC36BBF7799A}" type="slidenum">
              <a:rPr lang="pt-BR" smtClean="0"/>
              <a:t>‹nº›</a:t>
            </a:fld>
            <a:endParaRPr lang="pt-BR"/>
          </a:p>
        </p:txBody>
      </p:sp>
    </p:spTree>
    <p:extLst>
      <p:ext uri="{BB962C8B-B14F-4D97-AF65-F5344CB8AC3E}">
        <p14:creationId xmlns:p14="http://schemas.microsoft.com/office/powerpoint/2010/main" val="283362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41126" y="1122363"/>
            <a:ext cx="5047014" cy="2387600"/>
          </a:xfrm>
        </p:spPr>
        <p:txBody>
          <a:bodyPr/>
          <a:lstStyle/>
          <a:p>
            <a:r>
              <a:rPr lang="pt-BR" dirty="0"/>
              <a:t>Estrutura básica</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6" name="Título 1"/>
          <p:cNvSpPr txBox="1">
            <a:spLocks/>
          </p:cNvSpPr>
          <p:nvPr/>
        </p:nvSpPr>
        <p:spPr>
          <a:xfrm>
            <a:off x="7075713" y="3906981"/>
            <a:ext cx="5047014" cy="669781"/>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dirty="0"/>
              <a:t>Uma abordagem sobre variáveis, desvio de fluxo, estrutura de repetição e adição de elementos complementares</a:t>
            </a:r>
          </a:p>
        </p:txBody>
      </p:sp>
    </p:spTree>
    <p:extLst>
      <p:ext uri="{BB962C8B-B14F-4D97-AF65-F5344CB8AC3E}">
        <p14:creationId xmlns:p14="http://schemas.microsoft.com/office/powerpoint/2010/main" val="301566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41126" y="1122363"/>
            <a:ext cx="5047014" cy="2387600"/>
          </a:xfrm>
        </p:spPr>
        <p:txBody>
          <a:bodyPr/>
          <a:lstStyle/>
          <a:p>
            <a:r>
              <a:rPr lang="pt-BR" dirty="0"/>
              <a:t>Operadores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6" name="Título 1"/>
          <p:cNvSpPr txBox="1">
            <a:spLocks/>
          </p:cNvSpPr>
          <p:nvPr/>
        </p:nvSpPr>
        <p:spPr>
          <a:xfrm>
            <a:off x="7075713" y="3906981"/>
            <a:ext cx="5047014" cy="66978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JavaScript if else e else if</a:t>
            </a:r>
          </a:p>
        </p:txBody>
      </p:sp>
    </p:spTree>
    <p:extLst>
      <p:ext uri="{BB962C8B-B14F-4D97-AF65-F5344CB8AC3E}">
        <p14:creationId xmlns:p14="http://schemas.microsoft.com/office/powerpoint/2010/main" val="349649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511449" y="1369727"/>
            <a:ext cx="10289159" cy="3258590"/>
          </a:xfrm>
          <a:prstGeom prst="rect">
            <a:avLst/>
          </a:prstGeom>
          <a:noFill/>
          <a:ln>
            <a:noFill/>
          </a:ln>
          <a:effectLst/>
        </p:spPr>
        <p:txBody>
          <a:bodyPr vert="horz" wrap="square" lIns="0" tIns="-9522" rIns="0" bIns="-952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pt-PT" altLang="pt-BR" dirty="0">
                <a:latin typeface="Century Gothic" panose="020B0502020202020204" pitchFamily="34" charset="0"/>
              </a:rPr>
              <a:t>Declarações condicionais</a:t>
            </a:r>
          </a:p>
          <a:p>
            <a:pPr marL="0" marR="0" lvl="0" indent="0" algn="l" defTabSz="914400" rtl="0" eaLnBrk="0" fontAlgn="base" latinLnBrk="0" hangingPunct="0">
              <a:lnSpc>
                <a:spcPct val="150000"/>
              </a:lnSpc>
              <a:spcBef>
                <a:spcPct val="0"/>
              </a:spcBef>
              <a:spcAft>
                <a:spcPct val="0"/>
              </a:spcAft>
              <a:buClrTx/>
              <a:buSzTx/>
              <a:buFontTx/>
              <a:buNone/>
              <a:tabLst/>
            </a:pPr>
            <a:r>
              <a:rPr lang="pt-PT" altLang="pt-BR" dirty="0">
                <a:latin typeface="Century Gothic" panose="020B0502020202020204" pitchFamily="34" charset="0"/>
              </a:rPr>
              <a:t>Muitas vezes, ao escrever código, você deseja executar ações diferentes para decisões diferentes. Você pode usar instruções condicionais no seu código para fazer isso. Em JavaScript, temos as seguintes instruções condicionais: </a:t>
            </a:r>
          </a:p>
          <a:p>
            <a:pPr lvl="1" eaLnBrk="0" fontAlgn="base" hangingPunct="0">
              <a:lnSpc>
                <a:spcPct val="150000"/>
              </a:lnSpc>
              <a:spcBef>
                <a:spcPct val="0"/>
              </a:spcBef>
              <a:spcAft>
                <a:spcPct val="0"/>
              </a:spcAft>
            </a:pPr>
            <a:endParaRPr lang="pt-PT" altLang="pt-BR" sz="1400" dirty="0">
              <a:latin typeface="Century Gothic" panose="020B0502020202020204" pitchFamily="34" charset="0"/>
            </a:endParaRPr>
          </a:p>
          <a:p>
            <a:pPr lvl="1" eaLnBrk="0" fontAlgn="base" hangingPunct="0">
              <a:lnSpc>
                <a:spcPct val="150000"/>
              </a:lnSpc>
              <a:spcBef>
                <a:spcPct val="0"/>
              </a:spcBef>
              <a:spcAft>
                <a:spcPct val="0"/>
              </a:spcAft>
            </a:pPr>
            <a:r>
              <a:rPr lang="pt-PT" altLang="pt-BR" sz="1400" dirty="0">
                <a:latin typeface="Century Gothic" panose="020B0502020202020204" pitchFamily="34" charset="0"/>
              </a:rPr>
              <a:t>Use if para especificar um bloco de código a ser executado, se uma condição especificada for verdadeira </a:t>
            </a:r>
          </a:p>
          <a:p>
            <a:pPr lvl="1" eaLnBrk="0" fontAlgn="base" hangingPunct="0">
              <a:lnSpc>
                <a:spcPct val="150000"/>
              </a:lnSpc>
              <a:spcBef>
                <a:spcPct val="0"/>
              </a:spcBef>
              <a:spcAft>
                <a:spcPct val="0"/>
              </a:spcAft>
            </a:pPr>
            <a:r>
              <a:rPr lang="pt-PT" altLang="pt-BR" sz="1400" dirty="0">
                <a:latin typeface="Century Gothic" panose="020B0502020202020204" pitchFamily="34" charset="0"/>
              </a:rPr>
              <a:t>Use else para especificar um bloco de código a ser executado, se a mesma condição for falsa </a:t>
            </a:r>
          </a:p>
          <a:p>
            <a:pPr lvl="1" eaLnBrk="0" fontAlgn="base" hangingPunct="0">
              <a:lnSpc>
                <a:spcPct val="150000"/>
              </a:lnSpc>
              <a:spcBef>
                <a:spcPct val="0"/>
              </a:spcBef>
              <a:spcAft>
                <a:spcPct val="0"/>
              </a:spcAft>
            </a:pPr>
            <a:r>
              <a:rPr lang="pt-PT" altLang="pt-BR" sz="1400" dirty="0">
                <a:latin typeface="Century Gothic" panose="020B0502020202020204" pitchFamily="34" charset="0"/>
              </a:rPr>
              <a:t>Use else if para especificar uma nova condição para testar, se a primeira condição for falsa Use switch para especificar muitos blocos alternativos de código a serem executados </a:t>
            </a:r>
          </a:p>
        </p:txBody>
      </p:sp>
    </p:spTree>
    <p:extLst>
      <p:ext uri="{BB962C8B-B14F-4D97-AF65-F5344CB8AC3E}">
        <p14:creationId xmlns:p14="http://schemas.microsoft.com/office/powerpoint/2010/main" val="367869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517387" y="1244402"/>
            <a:ext cx="10289159" cy="4720529"/>
          </a:xfrm>
          <a:prstGeom prst="rect">
            <a:avLst/>
          </a:prstGeom>
          <a:noFill/>
          <a:ln>
            <a:noFill/>
          </a:ln>
          <a:effectLst/>
        </p:spPr>
        <p:txBody>
          <a:bodyPr vert="horz" wrap="square" lIns="0" tIns="-9522" rIns="0" bIns="-9522" numCol="1" anchor="ctr" anchorCtr="0" compatLnSpc="1">
            <a:prstTxWarp prst="textNoShape">
              <a:avLst/>
            </a:prstTxWarp>
            <a:spAutoFit/>
          </a:bodyPr>
          <a:lstStyle/>
          <a:p>
            <a:r>
              <a:rPr lang="pt-BR" sz="1400" dirty="0" err="1"/>
              <a:t>Syntax</a:t>
            </a:r>
            <a:r>
              <a:rPr lang="pt-BR" sz="1400" dirty="0"/>
              <a:t>:</a:t>
            </a:r>
          </a:p>
          <a:p>
            <a:endParaRPr lang="pt-BR" sz="1400" dirty="0"/>
          </a:p>
          <a:p>
            <a:r>
              <a:rPr lang="pt-BR" sz="1400" dirty="0"/>
              <a:t>	</a:t>
            </a:r>
            <a:r>
              <a:rPr lang="en-US" sz="1400" dirty="0"/>
              <a:t>if (</a:t>
            </a:r>
            <a:r>
              <a:rPr lang="en-US" sz="1400" i="1" dirty="0"/>
              <a:t>condition</a:t>
            </a:r>
            <a:r>
              <a:rPr lang="en-US" sz="1400" dirty="0"/>
              <a:t>) {</a:t>
            </a:r>
            <a:br>
              <a:rPr lang="en-US" sz="1400" dirty="0"/>
            </a:br>
            <a:r>
              <a:rPr lang="en-US" sz="1400" dirty="0"/>
              <a:t>  //</a:t>
            </a:r>
            <a:r>
              <a:rPr lang="en-US" sz="1400" i="1" dirty="0"/>
              <a:t>  block of code to be executed if the condition is true</a:t>
            </a:r>
            <a:br>
              <a:rPr lang="en-US" sz="1400" i="1" dirty="0"/>
            </a:br>
            <a:r>
              <a:rPr lang="en-US" sz="1400" dirty="0"/>
              <a:t>}</a:t>
            </a:r>
          </a:p>
          <a:p>
            <a:endParaRPr lang="en-US" sz="1400" dirty="0"/>
          </a:p>
          <a:p>
            <a:r>
              <a:rPr lang="en-US" sz="1400" dirty="0"/>
              <a:t>___________________________________________________________________________________</a:t>
            </a:r>
          </a:p>
          <a:p>
            <a:endParaRPr lang="en-US" sz="1400" dirty="0"/>
          </a:p>
          <a:p>
            <a:r>
              <a:rPr lang="en-US" sz="1400" dirty="0"/>
              <a:t>if (</a:t>
            </a:r>
            <a:r>
              <a:rPr lang="en-US" sz="1400" i="1" dirty="0"/>
              <a:t>condition</a:t>
            </a:r>
            <a:r>
              <a:rPr lang="en-US" sz="1400" dirty="0"/>
              <a:t>) {</a:t>
            </a:r>
            <a:br>
              <a:rPr lang="en-US" sz="1400" dirty="0"/>
            </a:br>
            <a:r>
              <a:rPr lang="en-US" sz="1400" dirty="0"/>
              <a:t>  //</a:t>
            </a:r>
            <a:r>
              <a:rPr lang="en-US" sz="1400" i="1" dirty="0"/>
              <a:t>  block of code to be executed if the condition is true</a:t>
            </a:r>
            <a:br>
              <a:rPr lang="en-US" sz="1400" i="1" dirty="0"/>
            </a:br>
            <a:r>
              <a:rPr lang="en-US" sz="1400" dirty="0"/>
              <a:t>} else {</a:t>
            </a:r>
            <a:br>
              <a:rPr lang="en-US" sz="1400" dirty="0"/>
            </a:br>
            <a:r>
              <a:rPr lang="en-US" sz="1400" dirty="0"/>
              <a:t>  //</a:t>
            </a:r>
            <a:r>
              <a:rPr lang="en-US" sz="1400" i="1" dirty="0"/>
              <a:t>  block of code to be executed if the condition is false</a:t>
            </a:r>
            <a:br>
              <a:rPr lang="en-US" sz="1400" i="1" dirty="0"/>
            </a:br>
            <a:r>
              <a:rPr lang="en-US" sz="1400" dirty="0"/>
              <a:t>}</a:t>
            </a:r>
          </a:p>
          <a:p>
            <a:endParaRPr lang="en-US" sz="1400" dirty="0"/>
          </a:p>
          <a:p>
            <a:r>
              <a:rPr lang="en-US" sz="1400" dirty="0"/>
              <a:t>____________________________________________________________________________________</a:t>
            </a:r>
          </a:p>
          <a:p>
            <a:r>
              <a:rPr lang="en-US" sz="1400" dirty="0"/>
              <a:t>if (</a:t>
            </a:r>
            <a:r>
              <a:rPr lang="en-US" sz="1400" i="1" dirty="0"/>
              <a:t>condition1</a:t>
            </a:r>
            <a:r>
              <a:rPr lang="en-US" sz="1400" dirty="0"/>
              <a:t>) {</a:t>
            </a:r>
            <a:br>
              <a:rPr lang="en-US" sz="1400" dirty="0"/>
            </a:br>
            <a:r>
              <a:rPr lang="en-US" sz="1400" dirty="0"/>
              <a:t>  //</a:t>
            </a:r>
            <a:r>
              <a:rPr lang="en-US" sz="1400" i="1" dirty="0"/>
              <a:t>  block of code to be executed if condition1 is true</a:t>
            </a:r>
            <a:br>
              <a:rPr lang="en-US" sz="1400" i="1" dirty="0"/>
            </a:br>
            <a:r>
              <a:rPr lang="en-US" sz="1400" dirty="0"/>
              <a:t>} else if (</a:t>
            </a:r>
            <a:r>
              <a:rPr lang="en-US" sz="1400" i="1" dirty="0"/>
              <a:t>condition2</a:t>
            </a:r>
            <a:r>
              <a:rPr lang="en-US" sz="1400" dirty="0"/>
              <a:t>) {</a:t>
            </a:r>
            <a:br>
              <a:rPr lang="en-US" sz="1400" dirty="0"/>
            </a:br>
            <a:r>
              <a:rPr lang="en-US" sz="1400" dirty="0"/>
              <a:t>  //</a:t>
            </a:r>
            <a:r>
              <a:rPr lang="en-US" sz="1400" i="1" dirty="0"/>
              <a:t>  block of code to be executed if the condition1 is false and condition2 is true</a:t>
            </a:r>
            <a:br>
              <a:rPr lang="en-US" sz="1400" dirty="0"/>
            </a:br>
            <a:r>
              <a:rPr lang="en-US" sz="1400" dirty="0"/>
              <a:t>} else {</a:t>
            </a:r>
            <a:br>
              <a:rPr lang="en-US" sz="1400" dirty="0"/>
            </a:br>
            <a:r>
              <a:rPr lang="en-US" sz="1400" dirty="0"/>
              <a:t>  //</a:t>
            </a:r>
            <a:r>
              <a:rPr lang="en-US" sz="1400" i="1" dirty="0"/>
              <a:t>  block of code to be executed if the condition1 is false and condition2 is false</a:t>
            </a:r>
            <a:br>
              <a:rPr lang="en-US" sz="1400" i="1" dirty="0"/>
            </a:br>
            <a:r>
              <a:rPr lang="en-US" sz="1400" dirty="0"/>
              <a:t>}</a:t>
            </a:r>
            <a:endParaRPr lang="pt-BR" sz="1400" dirty="0"/>
          </a:p>
        </p:txBody>
      </p:sp>
    </p:spTree>
    <p:extLst>
      <p:ext uri="{BB962C8B-B14F-4D97-AF65-F5344CB8AC3E}">
        <p14:creationId xmlns:p14="http://schemas.microsoft.com/office/powerpoint/2010/main" val="427658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41126" y="1122363"/>
            <a:ext cx="5047014" cy="2387600"/>
          </a:xfrm>
        </p:spPr>
        <p:txBody>
          <a:bodyPr/>
          <a:lstStyle/>
          <a:p>
            <a:r>
              <a:rPr lang="pt-BR" dirty="0"/>
              <a:t>Operadores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6" name="Título 1"/>
          <p:cNvSpPr txBox="1">
            <a:spLocks/>
          </p:cNvSpPr>
          <p:nvPr/>
        </p:nvSpPr>
        <p:spPr>
          <a:xfrm>
            <a:off x="7075713" y="3906981"/>
            <a:ext cx="5047014" cy="66978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dirty="0" err="1"/>
              <a:t>JavaScript</a:t>
            </a:r>
            <a:r>
              <a:rPr lang="pt-BR" dirty="0"/>
              <a:t> For Loop</a:t>
            </a:r>
          </a:p>
        </p:txBody>
      </p:sp>
    </p:spTree>
    <p:extLst>
      <p:ext uri="{BB962C8B-B14F-4D97-AF65-F5344CB8AC3E}">
        <p14:creationId xmlns:p14="http://schemas.microsoft.com/office/powerpoint/2010/main" val="23054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736270" y="890962"/>
            <a:ext cx="9612670" cy="534768"/>
          </a:xfrm>
          <a:prstGeom prst="rect">
            <a:avLst/>
          </a:prstGeom>
          <a:noFill/>
          <a:ln>
            <a:noFill/>
          </a:ln>
          <a:effectLst/>
        </p:spPr>
        <p:txBody>
          <a:bodyPr vert="horz" wrap="square" lIns="0" tIns="-9522" rIns="0" bIns="-9522" numCol="1" anchor="ctr" anchorCtr="0" compatLnSpc="1">
            <a:prstTxWarp prst="textNoShape">
              <a:avLst/>
            </a:prstTxWarp>
            <a:spAutoFit/>
          </a:bodyPr>
          <a:lstStyle/>
          <a:p>
            <a:pPr lvl="0" eaLnBrk="0" fontAlgn="base" hangingPunct="0">
              <a:spcBef>
                <a:spcPct val="0"/>
              </a:spcBef>
              <a:spcAft>
                <a:spcPct val="0"/>
              </a:spcAft>
            </a:pPr>
            <a:r>
              <a:rPr lang="pt-PT" altLang="pt-BR" dirty="0">
                <a:solidFill>
                  <a:srgbClr val="222222"/>
                </a:solidFill>
                <a:latin typeface="inherit"/>
              </a:rPr>
              <a:t>Os loops são úteis, se você deseja executar o mesmo código repetidamente, sempre com um valor diferente.</a:t>
            </a:r>
            <a:r>
              <a:rPr kumimoji="0" lang="pt-PT" altLang="pt-BR" sz="400" b="0" i="0" u="none" strike="noStrike" cap="none" normalizeH="0" baseline="0" dirty="0">
                <a:ln>
                  <a:noFill/>
                </a:ln>
                <a:solidFill>
                  <a:schemeClr val="tx1"/>
                </a:solidFill>
                <a:effectLst/>
              </a:rPr>
              <a:t> </a:t>
            </a:r>
            <a:endParaRPr kumimoji="0" lang="pt-PT" altLang="pt-BR" sz="14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pic>
        <p:nvPicPr>
          <p:cNvPr id="7" name="Imagem 6"/>
          <p:cNvPicPr>
            <a:picLocks noChangeAspect="1"/>
          </p:cNvPicPr>
          <p:nvPr/>
        </p:nvPicPr>
        <p:blipFill>
          <a:blip r:embed="rId3"/>
          <a:stretch>
            <a:fillRect/>
          </a:stretch>
        </p:blipFill>
        <p:spPr>
          <a:xfrm>
            <a:off x="3352171" y="1425730"/>
            <a:ext cx="6955205" cy="4988721"/>
          </a:xfrm>
          <a:prstGeom prst="rect">
            <a:avLst/>
          </a:prstGeom>
        </p:spPr>
      </p:pic>
    </p:spTree>
    <p:extLst>
      <p:ext uri="{BB962C8B-B14F-4D97-AF65-F5344CB8AC3E}">
        <p14:creationId xmlns:p14="http://schemas.microsoft.com/office/powerpoint/2010/main" val="2792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784581" y="1118272"/>
            <a:ext cx="10289159" cy="2704593"/>
          </a:xfrm>
          <a:prstGeom prst="rect">
            <a:avLst/>
          </a:prstGeom>
          <a:noFill/>
          <a:ln>
            <a:noFill/>
          </a:ln>
          <a:effectLst/>
        </p:spPr>
        <p:txBody>
          <a:bodyPr vert="horz" wrap="square" lIns="0" tIns="-9522" rIns="0" bIns="-9522" numCol="1" anchor="ctr" anchorCtr="0" compatLnSpc="1">
            <a:prstTxWarp prst="textNoShape">
              <a:avLst/>
            </a:prstTxWarp>
            <a:spAutoFit/>
          </a:bodyPr>
          <a:lstStyle/>
          <a:p>
            <a:pPr lvl="0" eaLnBrk="0" fontAlgn="base" hangingPunct="0">
              <a:lnSpc>
                <a:spcPct val="150000"/>
              </a:lnSpc>
              <a:spcBef>
                <a:spcPct val="0"/>
              </a:spcBef>
              <a:spcAft>
                <a:spcPct val="0"/>
              </a:spcAft>
            </a:pPr>
            <a:r>
              <a:rPr lang="pt-PT" altLang="pt-BR" dirty="0">
                <a:latin typeface="Century Gothic" panose="020B0502020202020204" pitchFamily="34" charset="0"/>
              </a:rPr>
              <a:t>Diferentes tipos de loops JavaScript suporta diferentes tipos de loops: </a:t>
            </a:r>
          </a:p>
          <a:p>
            <a:pPr lvl="1" eaLnBrk="0" fontAlgn="base" hangingPunct="0">
              <a:lnSpc>
                <a:spcPct val="150000"/>
              </a:lnSpc>
              <a:spcBef>
                <a:spcPct val="0"/>
              </a:spcBef>
              <a:spcAft>
                <a:spcPct val="0"/>
              </a:spcAft>
            </a:pPr>
            <a:r>
              <a:rPr lang="pt-PT" altLang="pt-BR" sz="1600" dirty="0">
                <a:latin typeface="Century Gothic" panose="020B0502020202020204" pitchFamily="34" charset="0"/>
              </a:rPr>
              <a:t>for - percorre um bloco de código várias vezes </a:t>
            </a:r>
          </a:p>
          <a:p>
            <a:pPr lvl="1" eaLnBrk="0" fontAlgn="base" hangingPunct="0">
              <a:lnSpc>
                <a:spcPct val="150000"/>
              </a:lnSpc>
              <a:spcBef>
                <a:spcPct val="0"/>
              </a:spcBef>
              <a:spcAft>
                <a:spcPct val="0"/>
              </a:spcAft>
            </a:pPr>
            <a:r>
              <a:rPr lang="pt-PT" altLang="pt-BR" sz="1600" dirty="0">
                <a:latin typeface="Century Gothic" panose="020B0502020202020204" pitchFamily="34" charset="0"/>
              </a:rPr>
              <a:t>for / in - circula pelas propriedades de um objeto loop </a:t>
            </a:r>
          </a:p>
          <a:p>
            <a:pPr lvl="1" eaLnBrk="0" fontAlgn="base" hangingPunct="0">
              <a:lnSpc>
                <a:spcPct val="150000"/>
              </a:lnSpc>
              <a:spcBef>
                <a:spcPct val="0"/>
              </a:spcBef>
              <a:spcAft>
                <a:spcPct val="0"/>
              </a:spcAft>
            </a:pPr>
            <a:r>
              <a:rPr lang="pt-PT" altLang="pt-BR" sz="1600" dirty="0">
                <a:latin typeface="Century Gothic" panose="020B0502020202020204" pitchFamily="34" charset="0"/>
              </a:rPr>
              <a:t>for / of - através dos valores de um objeto iterável </a:t>
            </a:r>
          </a:p>
          <a:p>
            <a:pPr lvl="1" eaLnBrk="0" fontAlgn="base" hangingPunct="0">
              <a:lnSpc>
                <a:spcPct val="150000"/>
              </a:lnSpc>
              <a:spcBef>
                <a:spcPct val="0"/>
              </a:spcBef>
              <a:spcAft>
                <a:spcPct val="0"/>
              </a:spcAft>
            </a:pPr>
            <a:r>
              <a:rPr lang="pt-PT" altLang="pt-BR" sz="1600" dirty="0">
                <a:latin typeface="Century Gothic" panose="020B0502020202020204" pitchFamily="34" charset="0"/>
              </a:rPr>
              <a:t>while - percorre um bloco de código enquanto uma condição especificada é verdadeira</a:t>
            </a:r>
          </a:p>
          <a:p>
            <a:pPr lvl="1" eaLnBrk="0" fontAlgn="base" hangingPunct="0">
              <a:lnSpc>
                <a:spcPct val="150000"/>
              </a:lnSpc>
              <a:spcBef>
                <a:spcPct val="0"/>
              </a:spcBef>
              <a:spcAft>
                <a:spcPct val="0"/>
              </a:spcAft>
            </a:pPr>
            <a:r>
              <a:rPr lang="pt-PT" altLang="pt-BR" sz="1600" dirty="0">
                <a:latin typeface="Century Gothic" panose="020B0502020202020204" pitchFamily="34" charset="0"/>
              </a:rPr>
              <a:t>do / while - também percorre um bloco de código enquanto uma condição especificada é verdadeira </a:t>
            </a:r>
          </a:p>
        </p:txBody>
      </p:sp>
      <p:sp>
        <p:nvSpPr>
          <p:cNvPr id="6" name="Rectangle 1"/>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3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784581" y="1249849"/>
            <a:ext cx="10289159" cy="4412753"/>
          </a:xfrm>
          <a:prstGeom prst="rect">
            <a:avLst/>
          </a:prstGeom>
          <a:noFill/>
          <a:ln>
            <a:noFill/>
          </a:ln>
          <a:effectLst/>
        </p:spPr>
        <p:txBody>
          <a:bodyPr vert="horz" wrap="square" lIns="0" tIns="-9522" rIns="0" bIns="-9522" numCol="1" anchor="ctr" anchorCtr="0" compatLnSpc="1">
            <a:prstTxWarp prst="textNoShape">
              <a:avLst/>
            </a:prstTxWarp>
            <a:spAutoFit/>
          </a:bodyPr>
          <a:lstStyle/>
          <a:p>
            <a:r>
              <a:rPr lang="en-US" dirty="0">
                <a:latin typeface="Century Gothic" panose="020B0502020202020204" pitchFamily="34" charset="0"/>
              </a:rPr>
              <a:t>As </a:t>
            </a:r>
            <a:r>
              <a:rPr lang="en-US" dirty="0" err="1">
                <a:latin typeface="Century Gothic" panose="020B0502020202020204" pitchFamily="34" charset="0"/>
              </a:rPr>
              <a:t>estruturas</a:t>
            </a:r>
            <a:r>
              <a:rPr lang="en-US" dirty="0">
                <a:latin typeface="Century Gothic" panose="020B0502020202020204" pitchFamily="34" charset="0"/>
              </a:rPr>
              <a:t> de </a:t>
            </a:r>
            <a:r>
              <a:rPr lang="en-US" dirty="0" err="1">
                <a:latin typeface="Century Gothic" panose="020B0502020202020204" pitchFamily="34" charset="0"/>
              </a:rPr>
              <a:t>repetição</a:t>
            </a:r>
            <a:r>
              <a:rPr lang="en-US" dirty="0">
                <a:latin typeface="Century Gothic" panose="020B0502020202020204" pitchFamily="34" charset="0"/>
              </a:rPr>
              <a:t> </a:t>
            </a:r>
            <a:r>
              <a:rPr lang="en-US" dirty="0" err="1">
                <a:latin typeface="Century Gothic" panose="020B0502020202020204" pitchFamily="34" charset="0"/>
              </a:rPr>
              <a:t>são</a:t>
            </a:r>
            <a:r>
              <a:rPr lang="en-US" dirty="0">
                <a:latin typeface="Century Gothic" panose="020B0502020202020204" pitchFamily="34" charset="0"/>
              </a:rPr>
              <a:t> </a:t>
            </a:r>
            <a:r>
              <a:rPr lang="en-US" dirty="0" err="1">
                <a:latin typeface="Century Gothic" panose="020B0502020202020204" pitchFamily="34" charset="0"/>
              </a:rPr>
              <a:t>divididas</a:t>
            </a:r>
            <a:r>
              <a:rPr lang="en-US" dirty="0">
                <a:latin typeface="Century Gothic" panose="020B0502020202020204" pitchFamily="34" charset="0"/>
              </a:rPr>
              <a:t> </a:t>
            </a:r>
            <a:r>
              <a:rPr lang="en-US" dirty="0" err="1">
                <a:latin typeface="Century Gothic" panose="020B0502020202020204" pitchFamily="34" charset="0"/>
              </a:rPr>
              <a:t>em</a:t>
            </a:r>
            <a:r>
              <a:rPr lang="en-US" dirty="0">
                <a:latin typeface="Century Gothic" panose="020B0502020202020204" pitchFamily="34" charset="0"/>
              </a:rPr>
              <a:t> 4 </a:t>
            </a:r>
            <a:r>
              <a:rPr lang="en-US" dirty="0" err="1">
                <a:latin typeface="Century Gothic" panose="020B0502020202020204" pitchFamily="34" charset="0"/>
              </a:rPr>
              <a:t>partes</a:t>
            </a:r>
            <a:r>
              <a:rPr lang="en-US" dirty="0">
                <a:latin typeface="Century Gothic" panose="020B0502020202020204" pitchFamily="34" charset="0"/>
              </a:rPr>
              <a:t>:</a:t>
            </a:r>
          </a:p>
          <a:p>
            <a:r>
              <a:rPr lang="en-US" dirty="0">
                <a:latin typeface="Century Gothic" panose="020B0502020202020204" pitchFamily="34" charset="0"/>
              </a:rPr>
              <a:t>	1 – </a:t>
            </a:r>
            <a:r>
              <a:rPr lang="en-US" dirty="0" err="1">
                <a:latin typeface="Century Gothic" panose="020B0502020202020204" pitchFamily="34" charset="0"/>
              </a:rPr>
              <a:t>Inicio</a:t>
            </a:r>
            <a:r>
              <a:rPr lang="en-US" dirty="0">
                <a:latin typeface="Century Gothic" panose="020B0502020202020204" pitchFamily="34" charset="0"/>
              </a:rPr>
              <a:t> da </a:t>
            </a:r>
            <a:r>
              <a:rPr lang="en-US" dirty="0" err="1">
                <a:latin typeface="Century Gothic" panose="020B0502020202020204" pitchFamily="34" charset="0"/>
              </a:rPr>
              <a:t>variável</a:t>
            </a:r>
            <a:endParaRPr lang="en-US" dirty="0">
              <a:latin typeface="Century Gothic" panose="020B0502020202020204" pitchFamily="34" charset="0"/>
            </a:endParaRPr>
          </a:p>
          <a:p>
            <a:r>
              <a:rPr lang="en-US" dirty="0">
                <a:latin typeface="Century Gothic" panose="020B0502020202020204" pitchFamily="34" charset="0"/>
              </a:rPr>
              <a:t>	2 – </a:t>
            </a:r>
            <a:r>
              <a:rPr lang="en-US" dirty="0" err="1">
                <a:latin typeface="Century Gothic" panose="020B0502020202020204" pitchFamily="34" charset="0"/>
              </a:rPr>
              <a:t>Condição</a:t>
            </a:r>
            <a:r>
              <a:rPr lang="en-US" dirty="0">
                <a:latin typeface="Century Gothic" panose="020B0502020202020204" pitchFamily="34" charset="0"/>
              </a:rPr>
              <a:t> para </a:t>
            </a:r>
            <a:r>
              <a:rPr lang="en-US" dirty="0" err="1">
                <a:latin typeface="Century Gothic" panose="020B0502020202020204" pitchFamily="34" charset="0"/>
              </a:rPr>
              <a:t>repetição</a:t>
            </a:r>
            <a:endParaRPr lang="en-US" dirty="0">
              <a:latin typeface="Century Gothic" panose="020B0502020202020204" pitchFamily="34" charset="0"/>
            </a:endParaRPr>
          </a:p>
          <a:p>
            <a:r>
              <a:rPr lang="en-US" dirty="0">
                <a:latin typeface="Century Gothic" panose="020B0502020202020204" pitchFamily="34" charset="0"/>
              </a:rPr>
              <a:t>	3 – </a:t>
            </a:r>
            <a:r>
              <a:rPr lang="en-US" dirty="0" err="1">
                <a:latin typeface="Century Gothic" panose="020B0502020202020204" pitchFamily="34" charset="0"/>
              </a:rPr>
              <a:t>Corpo</a:t>
            </a:r>
            <a:endParaRPr lang="en-US" dirty="0">
              <a:latin typeface="Century Gothic" panose="020B0502020202020204" pitchFamily="34" charset="0"/>
            </a:endParaRPr>
          </a:p>
          <a:p>
            <a:r>
              <a:rPr lang="en-US" dirty="0">
                <a:latin typeface="Century Gothic" panose="020B0502020202020204" pitchFamily="34" charset="0"/>
              </a:rPr>
              <a:t>	4 – </a:t>
            </a:r>
            <a:r>
              <a:rPr lang="en-US" dirty="0" err="1">
                <a:latin typeface="Century Gothic" panose="020B0502020202020204" pitchFamily="34" charset="0"/>
              </a:rPr>
              <a:t>Incrementação</a:t>
            </a:r>
            <a:r>
              <a:rPr lang="en-US" dirty="0">
                <a:latin typeface="Century Gothic" panose="020B0502020202020204" pitchFamily="34" charset="0"/>
              </a:rPr>
              <a:t> </a:t>
            </a:r>
            <a:r>
              <a:rPr lang="en-US" dirty="0" err="1">
                <a:latin typeface="Century Gothic" panose="020B0502020202020204" pitchFamily="34" charset="0"/>
              </a:rPr>
              <a:t>ou</a:t>
            </a:r>
            <a:r>
              <a:rPr lang="en-US" dirty="0">
                <a:latin typeface="Century Gothic" panose="020B0502020202020204" pitchFamily="34" charset="0"/>
              </a:rPr>
              <a:t> </a:t>
            </a:r>
            <a:r>
              <a:rPr lang="en-US" dirty="0" err="1">
                <a:latin typeface="Century Gothic" panose="020B0502020202020204" pitchFamily="34" charset="0"/>
              </a:rPr>
              <a:t>decrementação</a:t>
            </a:r>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Century Gothic" panose="020B0502020202020204" pitchFamily="34" charset="0"/>
            </a:endParaRPr>
          </a:p>
          <a:p>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var</a:t>
            </a:r>
            <a:r>
              <a:rPr lang="en-US" b="0" i="1" dirty="0">
                <a:solidFill>
                  <a:srgbClr val="000000"/>
                </a:solidFill>
                <a:effectLst/>
                <a:latin typeface="Consolas" panose="020B0609020204030204" pitchFamily="49" charset="0"/>
              </a:rPr>
              <a:t> x=1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x &lt; 10</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x++</a:t>
            </a:r>
            <a:r>
              <a:rPr lang="en-US" b="0" i="0" dirty="0">
                <a:solidFill>
                  <a:srgbClr val="000000"/>
                </a:solidFill>
                <a:effectLst/>
                <a:latin typeface="Consolas" panose="020B0609020204030204" pitchFamily="49" charset="0"/>
              </a:rPr>
              <a:t>) {</a:t>
            </a:r>
            <a:br>
              <a:rPr lang="en-US" dirty="0"/>
            </a:br>
            <a:r>
              <a:rPr lang="en-US" dirty="0"/>
              <a:t>	console.log(x)</a:t>
            </a:r>
          </a:p>
          <a:p>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x = 1;</a:t>
            </a:r>
          </a:p>
          <a:p>
            <a:r>
              <a:rPr lang="en-US" dirty="0">
                <a:solidFill>
                  <a:srgbClr val="000000"/>
                </a:solidFill>
                <a:latin typeface="Consolas" panose="020B0609020204030204" pitchFamily="49" charset="0"/>
              </a:rPr>
              <a:t>	while(x &lt; 10){</a:t>
            </a:r>
          </a:p>
          <a:p>
            <a:r>
              <a:rPr lang="en-US" dirty="0">
                <a:solidFill>
                  <a:srgbClr val="000000"/>
                </a:solidFill>
                <a:latin typeface="Consolas" panose="020B0609020204030204" pitchFamily="49" charset="0"/>
              </a:rPr>
              <a:t>		console.log(x);</a:t>
            </a:r>
          </a:p>
          <a:p>
            <a:r>
              <a:rPr lang="en-US" dirty="0">
                <a:solidFill>
                  <a:srgbClr val="000000"/>
                </a:solidFill>
                <a:latin typeface="Consolas" panose="020B0609020204030204" pitchFamily="49" charset="0"/>
              </a:rPr>
              <a:t>		x++;</a:t>
            </a:r>
          </a:p>
          <a:p>
            <a:r>
              <a:rPr lang="en-US" dirty="0">
                <a:solidFill>
                  <a:srgbClr val="000000"/>
                </a:solidFill>
                <a:latin typeface="Consolas" panose="020B0609020204030204" pitchFamily="49" charset="0"/>
              </a:rPr>
              <a:t>	}</a:t>
            </a:r>
            <a:endParaRPr lang="pt-BR" dirty="0"/>
          </a:p>
        </p:txBody>
      </p:sp>
      <p:sp>
        <p:nvSpPr>
          <p:cNvPr id="6" name="Rectangle 1"/>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81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908463" y="1164371"/>
            <a:ext cx="8359419" cy="3831818"/>
          </a:xfrm>
          <a:prstGeom prst="rect">
            <a:avLst/>
          </a:prstGeom>
        </p:spPr>
        <p:txBody>
          <a:bodyPr wrap="square">
            <a:spAutoFit/>
          </a:bodyPr>
          <a:lstStyle/>
          <a:p>
            <a:pPr algn="just" fontAlgn="base">
              <a:lnSpc>
                <a:spcPct val="150000"/>
              </a:lnSpc>
              <a:buFont typeface="Arial" panose="020B0604020202020204" pitchFamily="34" charset="0"/>
              <a:buChar char="•"/>
            </a:pPr>
            <a:r>
              <a:rPr lang="pt-BR" dirty="0">
                <a:latin typeface="Century Gothic" panose="020B0502020202020204" pitchFamily="34" charset="0"/>
              </a:rPr>
              <a:t>Variáveis e constantes são os elementos básicos que um programa manipula. Uma variável é um espaço reservado na memória do computador para armazenar um tipo de dado determinado. Variáveis devem receber nomes para poderem ser referenciadas e modificadas quando necessário. Muitas linguagens de programação exigem que os programas contenham declarações que especifiquem de que tipo são as variáveis que ele utilizará e as vezes um valor inicial. Tipos podem ser por exemplo: inteiros, reais, caracteres, etc. As expressões combinam variáveis e constantes para calcular novos valores.</a:t>
            </a:r>
            <a:endParaRPr lang="pt-BR" dirty="0">
              <a:latin typeface="Noto Sans Symbols"/>
            </a:endParaRPr>
          </a:p>
        </p:txBody>
      </p:sp>
    </p:spTree>
    <p:extLst>
      <p:ext uri="{BB962C8B-B14F-4D97-AF65-F5344CB8AC3E}">
        <p14:creationId xmlns:p14="http://schemas.microsoft.com/office/powerpoint/2010/main" val="17491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2303813" y="1941616"/>
            <a:ext cx="3910970" cy="369332"/>
          </a:xfrm>
          <a:prstGeom prst="rect">
            <a:avLst/>
          </a:prstGeom>
        </p:spPr>
        <p:txBody>
          <a:bodyPr wrap="square">
            <a:spAutoFit/>
          </a:bodyPr>
          <a:lstStyle/>
          <a:p>
            <a:r>
              <a:rPr lang="pt-BR" b="0" dirty="0">
                <a:effectLst/>
              </a:rPr>
              <a:t> </a:t>
            </a:r>
            <a:endParaRPr lang="pt-BR" dirty="0"/>
          </a:p>
        </p:txBody>
      </p:sp>
      <p:sp>
        <p:nvSpPr>
          <p:cNvPr id="8" name="Retângulo 7"/>
          <p:cNvSpPr/>
          <p:nvPr/>
        </p:nvSpPr>
        <p:spPr>
          <a:xfrm>
            <a:off x="5977217" y="3244334"/>
            <a:ext cx="237566" cy="369332"/>
          </a:xfrm>
          <a:prstGeom prst="rect">
            <a:avLst/>
          </a:prstGeom>
        </p:spPr>
        <p:txBody>
          <a:bodyPr wrap="none">
            <a:spAutoFit/>
          </a:bodyPr>
          <a:lstStyle/>
          <a:p>
            <a:r>
              <a:rPr lang="pt-BR" b="0" dirty="0">
                <a:effectLst/>
              </a:rPr>
              <a:t> </a:t>
            </a:r>
            <a:endParaRPr lang="pt-BR" dirty="0"/>
          </a:p>
        </p:txBody>
      </p:sp>
      <p:pic>
        <p:nvPicPr>
          <p:cNvPr id="9" name="Google Shape;146;p21"/>
          <p:cNvPicPr preferRelativeResize="0">
            <a:picLocks/>
          </p:cNvPicPr>
          <p:nvPr/>
        </p:nvPicPr>
        <p:blipFill rotWithShape="1">
          <a:blip r:embed="rId3">
            <a:alphaModFix/>
          </a:blip>
          <a:srcRect/>
          <a:stretch/>
        </p:blipFill>
        <p:spPr>
          <a:xfrm>
            <a:off x="3130486" y="1590925"/>
            <a:ext cx="4229368" cy="4045482"/>
          </a:xfrm>
          <a:prstGeom prst="rect">
            <a:avLst/>
          </a:prstGeom>
          <a:noFill/>
          <a:ln>
            <a:noFill/>
          </a:ln>
          <a:effectLst>
            <a:outerShdw blurRad="50800">
              <a:srgbClr val="000000">
                <a:alpha val="40000"/>
              </a:srgbClr>
            </a:outerShdw>
          </a:effectLst>
        </p:spPr>
      </p:pic>
    </p:spTree>
    <p:extLst>
      <p:ext uri="{BB962C8B-B14F-4D97-AF65-F5344CB8AC3E}">
        <p14:creationId xmlns:p14="http://schemas.microsoft.com/office/powerpoint/2010/main" val="136458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908463" y="1164371"/>
            <a:ext cx="8359419" cy="3375283"/>
          </a:xfrm>
          <a:prstGeom prst="rect">
            <a:avLst/>
          </a:prstGeom>
        </p:spPr>
        <p:txBody>
          <a:bodyPr wrap="square">
            <a:spAutoFit/>
          </a:bodyPr>
          <a:lstStyle/>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char: </a:t>
            </a:r>
            <a:r>
              <a:rPr lang="pt-BR" dirty="0" err="1">
                <a:latin typeface="Century Gothic"/>
                <a:ea typeface="Century Gothic"/>
                <a:cs typeface="Century Gothic"/>
                <a:sym typeface="Century Gothic"/>
              </a:rPr>
              <a:t>Caracter</a:t>
            </a:r>
            <a:r>
              <a:rPr lang="pt-BR" dirty="0">
                <a:latin typeface="Century Gothic"/>
                <a:ea typeface="Century Gothic"/>
                <a:cs typeface="Century Gothic"/>
                <a:sym typeface="Century Gothic"/>
              </a:rPr>
              <a:t>: O valor armazenado é um caractere. </a:t>
            </a:r>
            <a:r>
              <a:rPr lang="pt-BR" dirty="0" err="1">
                <a:latin typeface="Century Gothic"/>
                <a:ea typeface="Century Gothic"/>
                <a:cs typeface="Century Gothic"/>
                <a:sym typeface="Century Gothic"/>
              </a:rPr>
              <a:t>Caracateres</a:t>
            </a:r>
            <a:r>
              <a:rPr lang="pt-BR" dirty="0">
                <a:latin typeface="Century Gothic"/>
                <a:ea typeface="Century Gothic"/>
                <a:cs typeface="Century Gothic"/>
                <a:sym typeface="Century Gothic"/>
              </a:rPr>
              <a:t> geralmente são armazenados em códigos (usualmente o código ASCII).</a:t>
            </a:r>
            <a:endParaRPr lang="pt-BR" dirty="0"/>
          </a:p>
          <a:p>
            <a:pPr marL="342900" lvl="0" indent="-342900">
              <a:spcBef>
                <a:spcPts val="960"/>
              </a:spcBef>
              <a:buClr>
                <a:schemeClr val="accent1"/>
              </a:buClr>
              <a:buSzPts val="1800"/>
              <a:buFont typeface="Noto Sans Symbols"/>
              <a:buChar char="○"/>
            </a:pPr>
            <a:r>
              <a:rPr lang="pt-BR" dirty="0" err="1">
                <a:latin typeface="Century Gothic"/>
                <a:ea typeface="Century Gothic"/>
                <a:cs typeface="Century Gothic"/>
                <a:sym typeface="Century Gothic"/>
              </a:rPr>
              <a:t>int</a:t>
            </a:r>
            <a:r>
              <a:rPr lang="pt-BR" dirty="0">
                <a:latin typeface="Century Gothic"/>
                <a:ea typeface="Century Gothic"/>
                <a:cs typeface="Century Gothic"/>
                <a:sym typeface="Century Gothic"/>
              </a:rPr>
              <a:t>: Número inteiro é o tipo padrão e o tamanho do conjunto que pode ser representado normalmente depende da máquina em que o programa está rodando.</a:t>
            </a:r>
            <a:endParaRPr lang="pt-BR" dirty="0"/>
          </a:p>
          <a:p>
            <a:pPr marL="342900" lvl="0" indent="-342900">
              <a:spcBef>
                <a:spcPts val="960"/>
              </a:spcBef>
              <a:buClr>
                <a:schemeClr val="accent1"/>
              </a:buClr>
              <a:buSzPts val="1800"/>
              <a:buFont typeface="Noto Sans Symbols"/>
              <a:buChar char="○"/>
            </a:pPr>
            <a:r>
              <a:rPr lang="pt-BR" dirty="0" err="1">
                <a:latin typeface="Century Gothic"/>
                <a:ea typeface="Century Gothic"/>
                <a:cs typeface="Century Gothic"/>
                <a:sym typeface="Century Gothic"/>
              </a:rPr>
              <a:t>float</a:t>
            </a:r>
            <a:r>
              <a:rPr lang="pt-BR" dirty="0">
                <a:latin typeface="Century Gothic"/>
                <a:ea typeface="Century Gothic"/>
                <a:cs typeface="Century Gothic"/>
                <a:sym typeface="Century Gothic"/>
              </a:rPr>
              <a:t>: Número em ponto flutuante de precisão simples. São conhecidos normalmente como números reais.</a:t>
            </a:r>
            <a:endParaRPr lang="pt-BR" dirty="0"/>
          </a:p>
          <a:p>
            <a:pPr marL="342900" lvl="0" indent="-342900">
              <a:spcBef>
                <a:spcPts val="960"/>
              </a:spcBef>
              <a:buClr>
                <a:schemeClr val="accent1"/>
              </a:buClr>
              <a:buSzPts val="1800"/>
              <a:buFont typeface="Noto Sans Symbols"/>
              <a:buChar char="○"/>
            </a:pPr>
            <a:r>
              <a:rPr lang="pt-BR" dirty="0" err="1">
                <a:latin typeface="Century Gothic"/>
                <a:ea typeface="Century Gothic"/>
                <a:cs typeface="Century Gothic"/>
                <a:sym typeface="Century Gothic"/>
              </a:rPr>
              <a:t>String</a:t>
            </a:r>
            <a:r>
              <a:rPr lang="pt-BR" dirty="0">
                <a:latin typeface="Century Gothic"/>
                <a:ea typeface="Century Gothic"/>
                <a:cs typeface="Century Gothic"/>
                <a:sym typeface="Century Gothic"/>
              </a:rPr>
              <a:t>: Cadeia de caracteres</a:t>
            </a:r>
            <a:endParaRPr lang="pt-BR" dirty="0"/>
          </a:p>
          <a:p>
            <a:pPr marL="342900" lvl="0" indent="-342900">
              <a:spcBef>
                <a:spcPts val="960"/>
              </a:spcBef>
              <a:buClr>
                <a:schemeClr val="accent1"/>
              </a:buClr>
              <a:buSzPts val="1800"/>
              <a:buFont typeface="Noto Sans Symbols"/>
              <a:buChar char="○"/>
            </a:pPr>
            <a:r>
              <a:rPr lang="pt-BR" dirty="0" err="1">
                <a:latin typeface="Century Gothic"/>
                <a:ea typeface="Century Gothic"/>
                <a:cs typeface="Century Gothic"/>
                <a:sym typeface="Century Gothic"/>
              </a:rPr>
              <a:t>Bolean</a:t>
            </a:r>
            <a:r>
              <a:rPr lang="pt-BR" dirty="0">
                <a:latin typeface="Century Gothic"/>
                <a:ea typeface="Century Gothic"/>
                <a:cs typeface="Century Gothic"/>
                <a:sym typeface="Century Gothic"/>
              </a:rPr>
              <a:t>: </a:t>
            </a:r>
            <a:r>
              <a:rPr lang="pt-BR" dirty="0" err="1">
                <a:latin typeface="Century Gothic"/>
                <a:ea typeface="Century Gothic"/>
                <a:cs typeface="Century Gothic"/>
                <a:sym typeface="Century Gothic"/>
              </a:rPr>
              <a:t>True|False</a:t>
            </a:r>
            <a:r>
              <a:rPr lang="pt-BR" dirty="0">
                <a:latin typeface="Century Gothic"/>
                <a:ea typeface="Century Gothic"/>
                <a:cs typeface="Century Gothic"/>
                <a:sym typeface="Century Gothic"/>
              </a:rPr>
              <a:t> =&gt; Verdadeiro Falso</a:t>
            </a:r>
            <a:endParaRPr lang="pt-BR" dirty="0"/>
          </a:p>
        </p:txBody>
      </p:sp>
    </p:spTree>
    <p:extLst>
      <p:ext uri="{BB962C8B-B14F-4D97-AF65-F5344CB8AC3E}">
        <p14:creationId xmlns:p14="http://schemas.microsoft.com/office/powerpoint/2010/main" val="171090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784581" y="1293638"/>
            <a:ext cx="10496977" cy="3642023"/>
          </a:xfrm>
          <a:prstGeom prst="rect">
            <a:avLst/>
          </a:prstGeom>
        </p:spPr>
        <p:txBody>
          <a:bodyPr wrap="square">
            <a:spAutoFit/>
          </a:bodyPr>
          <a:lstStyle/>
          <a:p>
            <a:pPr marL="342900" lvl="0" indent="-342900">
              <a:lnSpc>
                <a:spcPct val="150000"/>
              </a:lnSpc>
              <a:buClr>
                <a:schemeClr val="accent1"/>
              </a:buClr>
              <a:buSzPts val="1800"/>
              <a:buFont typeface="Noto Sans Symbols"/>
              <a:buChar char="○"/>
            </a:pPr>
            <a:r>
              <a:rPr lang="pt-BR" dirty="0">
                <a:latin typeface="Century Gothic"/>
                <a:ea typeface="Century Gothic"/>
                <a:cs typeface="Century Gothic"/>
                <a:sym typeface="Century Gothic"/>
              </a:rPr>
              <a:t>Todo nome deve iniciar com letras e pode conter números;</a:t>
            </a:r>
            <a:endParaRPr lang="pt-BR" dirty="0"/>
          </a:p>
          <a:p>
            <a:pPr marL="342900" lvl="0" indent="-342900">
              <a:lnSpc>
                <a:spcPct val="150000"/>
              </a:lnSpc>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O caractere "_" é contado como uma letra;</a:t>
            </a:r>
            <a:endParaRPr lang="pt-BR" dirty="0"/>
          </a:p>
          <a:p>
            <a:pPr marL="342900" lvl="0" indent="-342900">
              <a:lnSpc>
                <a:spcPct val="150000"/>
              </a:lnSpc>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Todo primeiro caractere deve ser sempre uma letra;</a:t>
            </a:r>
            <a:endParaRPr lang="pt-BR" dirty="0"/>
          </a:p>
          <a:p>
            <a:pPr marL="342900" lvl="0" indent="-342900">
              <a:lnSpc>
                <a:spcPct val="150000"/>
              </a:lnSpc>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Letras maiúsculas e minúsculas são consideradas caracteres diferentes;</a:t>
            </a:r>
            <a:endParaRPr lang="pt-BR" dirty="0"/>
          </a:p>
          <a:p>
            <a:pPr marL="342900" lvl="0" indent="-342900">
              <a:lnSpc>
                <a:spcPct val="150000"/>
              </a:lnSpc>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Palavras reservadas não podem ser usadas como nome de variáveis.</a:t>
            </a:r>
            <a:endParaRPr lang="pt-BR" dirty="0"/>
          </a:p>
          <a:p>
            <a:pPr marL="342900" lvl="0" indent="-342900">
              <a:lnSpc>
                <a:spcPct val="150000"/>
              </a:lnSpc>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É boa política escolher nomes que significam alguma coisa e indiquem a função da variável. Por exemplo: valor, soma, total, nome, raio.</a:t>
            </a:r>
            <a:endParaRPr lang="pt-BR" dirty="0"/>
          </a:p>
        </p:txBody>
      </p:sp>
    </p:spTree>
    <p:extLst>
      <p:ext uri="{BB962C8B-B14F-4D97-AF65-F5344CB8AC3E}">
        <p14:creationId xmlns:p14="http://schemas.microsoft.com/office/powerpoint/2010/main" val="296407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41126" y="1122363"/>
            <a:ext cx="5047014" cy="2387600"/>
          </a:xfrm>
        </p:spPr>
        <p:txBody>
          <a:bodyPr/>
          <a:lstStyle/>
          <a:p>
            <a:r>
              <a:rPr lang="pt-BR" dirty="0"/>
              <a:t>Operadores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6" name="Título 1"/>
          <p:cNvSpPr txBox="1">
            <a:spLocks/>
          </p:cNvSpPr>
          <p:nvPr/>
        </p:nvSpPr>
        <p:spPr>
          <a:xfrm>
            <a:off x="7075713" y="3906981"/>
            <a:ext cx="5047014" cy="669781"/>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dirty="0"/>
              <a:t>Aritmética, Comparação, Atribuição</a:t>
            </a:r>
          </a:p>
        </p:txBody>
      </p:sp>
    </p:spTree>
    <p:extLst>
      <p:ext uri="{BB962C8B-B14F-4D97-AF65-F5344CB8AC3E}">
        <p14:creationId xmlns:p14="http://schemas.microsoft.com/office/powerpoint/2010/main" val="207307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975757" y="1827476"/>
            <a:ext cx="6096000" cy="2395528"/>
          </a:xfrm>
          <a:prstGeom prst="rect">
            <a:avLst/>
          </a:prstGeom>
        </p:spPr>
        <p:txBody>
          <a:bodyPr>
            <a:spAutoFit/>
          </a:bodyPr>
          <a:lstStyle/>
          <a:p>
            <a:pPr marL="342900" lvl="0" indent="-342900">
              <a:buClr>
                <a:schemeClr val="accent1"/>
              </a:buClr>
              <a:buSzPts val="1800"/>
              <a:buFont typeface="Noto Sans Symbols"/>
              <a:buChar char="○"/>
            </a:pPr>
            <a:r>
              <a:rPr lang="pt-BR" dirty="0">
                <a:latin typeface="Century Gothic"/>
                <a:ea typeface="Century Gothic"/>
                <a:cs typeface="Century Gothic"/>
                <a:sym typeface="Century Gothic"/>
              </a:rPr>
              <a:t>Soma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Subtração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Divisão → / ou </a:t>
            </a:r>
            <a:r>
              <a:rPr lang="pt-BR" dirty="0" err="1">
                <a:latin typeface="Century Gothic"/>
                <a:ea typeface="Century Gothic"/>
                <a:cs typeface="Century Gothic"/>
                <a:sym typeface="Century Gothic"/>
              </a:rPr>
              <a:t>div</a:t>
            </a:r>
            <a:endParaRPr lang="pt-BR" dirty="0">
              <a:latin typeface="Century Gothic"/>
              <a:ea typeface="Century Gothic"/>
              <a:cs typeface="Century Gothic"/>
              <a:sym typeface="Century Gothic"/>
            </a:endParaRPr>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Multiplicação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Resto da Divisão → % ou </a:t>
            </a:r>
            <a:r>
              <a:rPr lang="pt-BR" dirty="0" err="1">
                <a:latin typeface="Century Gothic"/>
                <a:ea typeface="Century Gothic"/>
                <a:cs typeface="Century Gothic"/>
                <a:sym typeface="Century Gothic"/>
              </a:rPr>
              <a:t>mod</a:t>
            </a:r>
            <a:endParaRPr lang="pt-BR" dirty="0">
              <a:latin typeface="Century Gothic"/>
              <a:ea typeface="Century Gothic"/>
              <a:cs typeface="Century Gothic"/>
              <a:sym typeface="Century Gothic"/>
            </a:endParaRPr>
          </a:p>
          <a:p>
            <a:pPr marL="342900" lvl="0" indent="-228600">
              <a:spcBef>
                <a:spcPts val="960"/>
              </a:spcBef>
              <a:buClr>
                <a:schemeClr val="accent1"/>
              </a:buClr>
              <a:buSzPts val="1800"/>
            </a:pPr>
            <a:endParaRPr lang="pt-BR" dirty="0">
              <a:latin typeface="Century Gothic"/>
              <a:ea typeface="Century Gothic"/>
              <a:cs typeface="Century Gothic"/>
              <a:sym typeface="Century Gothic"/>
            </a:endParaRPr>
          </a:p>
        </p:txBody>
      </p:sp>
    </p:spTree>
    <p:extLst>
      <p:ext uri="{BB962C8B-B14F-4D97-AF65-F5344CB8AC3E}">
        <p14:creationId xmlns:p14="http://schemas.microsoft.com/office/powerpoint/2010/main" val="359573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975757" y="1827476"/>
            <a:ext cx="6096000" cy="2395528"/>
          </a:xfrm>
          <a:prstGeom prst="rect">
            <a:avLst/>
          </a:prstGeom>
        </p:spPr>
        <p:txBody>
          <a:bodyPr>
            <a:spAutoFit/>
          </a:bodyPr>
          <a:lstStyle/>
          <a:p>
            <a:pPr marL="342900" lvl="0" indent="-342900">
              <a:buClr>
                <a:schemeClr val="accent1"/>
              </a:buClr>
              <a:buSzPts val="1800"/>
              <a:buFont typeface="Noto Sans Symbols"/>
              <a:buChar char="○"/>
            </a:pPr>
            <a:r>
              <a:rPr lang="pt-BR" dirty="0">
                <a:latin typeface="Century Gothic"/>
                <a:ea typeface="Century Gothic"/>
                <a:cs typeface="Century Gothic"/>
                <a:sym typeface="Century Gothic"/>
              </a:rPr>
              <a:t>Igual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Incremento de um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Decremento de um →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Incremento de valor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Decremento de valor → -=</a:t>
            </a:r>
          </a:p>
          <a:p>
            <a:pPr marL="342900" lvl="0" indent="-228600">
              <a:spcBef>
                <a:spcPts val="960"/>
              </a:spcBef>
              <a:buClr>
                <a:schemeClr val="accent1"/>
              </a:buClr>
              <a:buSzPts val="1800"/>
            </a:pPr>
            <a:endParaRPr lang="pt-BR" dirty="0">
              <a:latin typeface="Century Gothic"/>
              <a:ea typeface="Century Gothic"/>
              <a:cs typeface="Century Gothic"/>
              <a:sym typeface="Century Gothic"/>
            </a:endParaRPr>
          </a:p>
        </p:txBody>
      </p:sp>
    </p:spTree>
    <p:extLst>
      <p:ext uri="{BB962C8B-B14F-4D97-AF65-F5344CB8AC3E}">
        <p14:creationId xmlns:p14="http://schemas.microsoft.com/office/powerpoint/2010/main" val="39261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08463" y="195943"/>
            <a:ext cx="5830784" cy="492826"/>
          </a:xfrm>
        </p:spPr>
        <p:txBody>
          <a:bodyPr>
            <a:normAutofit fontScale="90000"/>
          </a:bodyPr>
          <a:lstStyle/>
          <a:p>
            <a:pPr algn="l"/>
            <a:r>
              <a:rPr lang="pt-BR" sz="4000" b="1" dirty="0"/>
              <a:t>Estrutura básica</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6270" cy="736270"/>
          </a:xfrm>
          <a:prstGeom prst="rect">
            <a:avLst/>
          </a:prstGeom>
        </p:spPr>
      </p:pic>
      <p:cxnSp>
        <p:nvCxnSpPr>
          <p:cNvPr id="5" name="Conector reto 4"/>
          <p:cNvCxnSpPr>
            <a:stCxn id="4" idx="2"/>
          </p:cNvCxnSpPr>
          <p:nvPr/>
        </p:nvCxnSpPr>
        <p:spPr>
          <a:xfrm>
            <a:off x="784581" y="736270"/>
            <a:ext cx="8328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975757" y="1827476"/>
            <a:ext cx="6096000" cy="2800767"/>
          </a:xfrm>
          <a:prstGeom prst="rect">
            <a:avLst/>
          </a:prstGeom>
        </p:spPr>
        <p:txBody>
          <a:bodyPr>
            <a:spAutoFit/>
          </a:bodyPr>
          <a:lstStyle/>
          <a:p>
            <a:pPr marL="342900" lvl="0" indent="-342900">
              <a:buClr>
                <a:schemeClr val="accent1"/>
              </a:buClr>
              <a:buSzPts val="1800"/>
              <a:buFont typeface="Noto Sans Symbols"/>
              <a:buChar char="○"/>
            </a:pPr>
            <a:r>
              <a:rPr lang="pt-BR" dirty="0">
                <a:latin typeface="Century Gothic"/>
                <a:ea typeface="Century Gothic"/>
                <a:cs typeface="Century Gothic"/>
                <a:sym typeface="Century Gothic"/>
              </a:rPr>
              <a:t>Igualdade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Diferença → !=</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Maior que → &gt;</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Menor que → &lt;</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Maior ou Igual → &gt;=</a:t>
            </a:r>
            <a:endParaRPr lang="pt-BR" dirty="0"/>
          </a:p>
          <a:p>
            <a:pPr marL="342900" lvl="0" indent="-342900">
              <a:spcBef>
                <a:spcPts val="960"/>
              </a:spcBef>
              <a:buClr>
                <a:schemeClr val="accent1"/>
              </a:buClr>
              <a:buSzPts val="1800"/>
              <a:buFont typeface="Noto Sans Symbols"/>
              <a:buChar char="○"/>
            </a:pPr>
            <a:r>
              <a:rPr lang="pt-BR" dirty="0">
                <a:latin typeface="Century Gothic"/>
                <a:ea typeface="Century Gothic"/>
                <a:cs typeface="Century Gothic"/>
                <a:sym typeface="Century Gothic"/>
              </a:rPr>
              <a:t>Menor ou Igual → &lt;=</a:t>
            </a:r>
          </a:p>
          <a:p>
            <a:pPr marL="342900" lvl="0" indent="-228600">
              <a:spcBef>
                <a:spcPts val="960"/>
              </a:spcBef>
              <a:buClr>
                <a:schemeClr val="accent1"/>
              </a:buClr>
              <a:buSzPts val="1800"/>
            </a:pPr>
            <a:endParaRPr lang="pt-BR" dirty="0">
              <a:latin typeface="Century Gothic"/>
              <a:ea typeface="Century Gothic"/>
              <a:cs typeface="Century Gothic"/>
              <a:sym typeface="Century Gothic"/>
            </a:endParaRPr>
          </a:p>
        </p:txBody>
      </p:sp>
    </p:spTree>
    <p:extLst>
      <p:ext uri="{BB962C8B-B14F-4D97-AF65-F5344CB8AC3E}">
        <p14:creationId xmlns:p14="http://schemas.microsoft.com/office/powerpoint/2010/main" val="34753786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795</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Arial</vt:lpstr>
      <vt:lpstr>Calibri</vt:lpstr>
      <vt:lpstr>Calibri Light</vt:lpstr>
      <vt:lpstr>Century Gothic</vt:lpstr>
      <vt:lpstr>Consolas</vt:lpstr>
      <vt:lpstr>inherit</vt:lpstr>
      <vt:lpstr>Noto Sans Symbols</vt:lpstr>
      <vt:lpstr>Tema do Office</vt:lpstr>
      <vt:lpstr>Estrutura básica</vt:lpstr>
      <vt:lpstr>Estrutura básica</vt:lpstr>
      <vt:lpstr>Estrutura básica</vt:lpstr>
      <vt:lpstr>Estrutura básica</vt:lpstr>
      <vt:lpstr>Estrutura básica</vt:lpstr>
      <vt:lpstr>Operadores</vt:lpstr>
      <vt:lpstr>Estrutura básica</vt:lpstr>
      <vt:lpstr>Estrutura básica</vt:lpstr>
      <vt:lpstr>Estrutura básica</vt:lpstr>
      <vt:lpstr>Operadores</vt:lpstr>
      <vt:lpstr>Estrutura básica</vt:lpstr>
      <vt:lpstr>Estrutura básica</vt:lpstr>
      <vt:lpstr>Operadores</vt:lpstr>
      <vt:lpstr>Estrutura básica</vt:lpstr>
      <vt:lpstr>Estrutura básica</vt:lpstr>
      <vt:lpstr>Estrutura básica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 básica</dc:title>
  <dc:creator>EDILSON JESUS CARRILHO DA SILVA</dc:creator>
  <cp:lastModifiedBy>EDILSON JESUS DA SILVA</cp:lastModifiedBy>
  <cp:revision>6</cp:revision>
  <dcterms:created xsi:type="dcterms:W3CDTF">2020-03-07T14:16:18Z</dcterms:created>
  <dcterms:modified xsi:type="dcterms:W3CDTF">2024-04-13T13:46:03Z</dcterms:modified>
</cp:coreProperties>
</file>