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4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3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2" r:id="rId12"/>
    <p:sldId id="270" r:id="rId13"/>
    <p:sldId id="263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59" r:id="rId3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87C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004716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21" name="Nível de Corpo U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58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AB4745A-3913-4DB4-9F6A-25E4361BCDE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E87C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3" name="Title 1"/>
          <p:cNvSpPr txBox="1">
            <a:spLocks noGrp="1"/>
          </p:cNvSpPr>
          <p:nvPr>
            <p:ph type="ctrTitle"/>
          </p:nvPr>
        </p:nvSpPr>
        <p:spPr>
          <a:xfrm>
            <a:off x="495300" y="4400550"/>
            <a:ext cx="7772400" cy="147002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defTabSz="365760">
              <a:defRPr sz="3120">
                <a:solidFill>
                  <a:srgbClr val="FFFFFF"/>
                </a:solidFill>
              </a:defRPr>
            </a:pPr>
            <a:r>
              <a:rPr lang="pt-BR" sz="5300" dirty="0" smtClean="0"/>
              <a:t>INTELIGÊNCIA ARTIFICIAL</a:t>
            </a:r>
            <a:br>
              <a:rPr lang="pt-BR" sz="5300" dirty="0" smtClean="0"/>
            </a:br>
            <a:r>
              <a:rPr lang="pt-BR" sz="5300" dirty="0" smtClean="0"/>
              <a:t>Aula 1</a:t>
            </a:r>
            <a:r>
              <a:rPr lang="pt-BR" sz="5300" dirty="0"/>
              <a:t/>
            </a:r>
            <a:br>
              <a:rPr lang="pt-BR" sz="5300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prof</a:t>
            </a:r>
            <a:r>
              <a:rPr lang="pt-BR" dirty="0" smtClean="0"/>
              <a:t> Dr. Eduardo Nunes</a:t>
            </a:r>
            <a:br>
              <a:rPr lang="pt-BR" dirty="0" smtClean="0"/>
            </a:br>
            <a:r>
              <a:rPr lang="pt-BR" dirty="0" smtClean="0"/>
              <a:t>eduardo.nunes@unimetrocamp.edu.br</a:t>
            </a:r>
            <a:endParaRPr dirty="0"/>
          </a:p>
        </p:txBody>
      </p:sp>
      <p:pic>
        <p:nvPicPr>
          <p:cNvPr id="115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98" y="0"/>
            <a:ext cx="4391983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33A01AA-4140-4A10-80FE-C9EEAEC7FA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122" y="-85473"/>
            <a:ext cx="2145796" cy="214579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749" y="6629400"/>
            <a:ext cx="2494252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4032944-E505-4E5C-9552-550A018E1A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0516" y="5155163"/>
            <a:ext cx="1756978" cy="175697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55" y="620147"/>
            <a:ext cx="8180593" cy="453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88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749" y="6629400"/>
            <a:ext cx="2494252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4032944-E505-4E5C-9552-550A018E1A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0516" y="5155163"/>
            <a:ext cx="1756978" cy="175697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07" y="923512"/>
            <a:ext cx="7748750" cy="417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150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749" y="6629400"/>
            <a:ext cx="2494252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4032944-E505-4E5C-9552-550A018E1A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0516" y="5155163"/>
            <a:ext cx="1756978" cy="175697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85" y="404194"/>
            <a:ext cx="8739515" cy="475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571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749" y="6629400"/>
            <a:ext cx="2494252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4032944-E505-4E5C-9552-550A018E1A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0516" y="5155163"/>
            <a:ext cx="1756978" cy="175697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63" y="1335325"/>
            <a:ext cx="8401016" cy="348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443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749" y="6629400"/>
            <a:ext cx="2494252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4032944-E505-4E5C-9552-550A018E1A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0516" y="5155163"/>
            <a:ext cx="1756978" cy="175697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03" y="1587046"/>
            <a:ext cx="8180593" cy="368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04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749" y="6629400"/>
            <a:ext cx="2494252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4032944-E505-4E5C-9552-550A018E1A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0516" y="5155163"/>
            <a:ext cx="1756978" cy="175697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60" y="554377"/>
            <a:ext cx="8231404" cy="435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35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749" y="6629400"/>
            <a:ext cx="2494252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4032944-E505-4E5C-9552-550A018E1A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0516" y="5155163"/>
            <a:ext cx="1756978" cy="175697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060" y="0"/>
            <a:ext cx="8231404" cy="581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480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749" y="6629400"/>
            <a:ext cx="2494252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4032944-E505-4E5C-9552-550A018E1A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0516" y="5155163"/>
            <a:ext cx="1756978" cy="175697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68" y="643624"/>
            <a:ext cx="8333026" cy="308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518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749" y="6629400"/>
            <a:ext cx="2494252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4032944-E505-4E5C-9552-550A018E1A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0516" y="5155163"/>
            <a:ext cx="1756978" cy="175697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98" y="1580695"/>
            <a:ext cx="8231404" cy="369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265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749" y="6629400"/>
            <a:ext cx="2494252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4032944-E505-4E5C-9552-550A018E1A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0516" y="5155163"/>
            <a:ext cx="1756978" cy="175697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48" y="1136085"/>
            <a:ext cx="8688704" cy="458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706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749" y="6629400"/>
            <a:ext cx="2494252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D09C986-9BCE-44BE-94B6-6648502712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0516" y="5155163"/>
            <a:ext cx="1756978" cy="1756978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05825" y="353849"/>
            <a:ext cx="883817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Objetivos da disciplina</a:t>
            </a:r>
          </a:p>
          <a:p>
            <a:endParaRPr lang="pt-BR" dirty="0" smtClean="0"/>
          </a:p>
          <a:p>
            <a:r>
              <a:rPr lang="pt-BR" dirty="0" smtClean="0"/>
              <a:t>Resolver problemas pela representação do conhecimento, incertezas, dos raciocínios e inferências, empregando métodos e técnicas de resoluções, visando o emprego do computador</a:t>
            </a:r>
          </a:p>
          <a:p>
            <a:endParaRPr lang="pt-BR" dirty="0" smtClean="0"/>
          </a:p>
          <a:p>
            <a:r>
              <a:rPr lang="pt-BR" dirty="0" smtClean="0"/>
              <a:t>Identificar aplicações com programação lógica com e sem aprendizagem de máquina nas suas diversas modalidades de supervisão para uso em sistemas baseados em conhecimento.</a:t>
            </a:r>
          </a:p>
          <a:p>
            <a:endParaRPr lang="pt-BR" dirty="0" smtClean="0"/>
          </a:p>
          <a:p>
            <a:r>
              <a:rPr lang="pt-BR" dirty="0" smtClean="0"/>
              <a:t>Criar soluções computadorizadas com agentes inteligentes, reconhecendo o potencial de aplicação de uso produtivo.</a:t>
            </a:r>
          </a:p>
          <a:p>
            <a:endParaRPr lang="pt-BR" dirty="0" smtClean="0"/>
          </a:p>
          <a:p>
            <a:r>
              <a:rPr lang="pt-BR" dirty="0" smtClean="0"/>
              <a:t>Esclarecer e diferenciar a aplicação de redes neuronais artificiais e algoritmos genéticos como ferramentas para construção de sistemas inteligentes nos diversos contextos.</a:t>
            </a:r>
          </a:p>
          <a:p>
            <a:endParaRPr lang="pt-BR" dirty="0" smtClean="0"/>
          </a:p>
          <a:p>
            <a:r>
              <a:rPr lang="pt-BR" dirty="0" smtClean="0"/>
              <a:t>Analisar situações empregando computação natural (inteligência computacional e simulação da natureza), como alternativa factível aos sistemas convencionais.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784746" y="543348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	</a:t>
            </a:r>
          </a:p>
          <a:p>
            <a:r>
              <a:rPr lang="en-US" dirty="0"/>
              <a:t>RUSSEL, S., NORVIG, P. Artificial Intelligence: A Modern Approach. 2nd ed. New Jersey: Prentice-Hall, 2003</a:t>
            </a:r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749" y="6629400"/>
            <a:ext cx="2494252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4032944-E505-4E5C-9552-550A018E1A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0516" y="5155163"/>
            <a:ext cx="1756978" cy="175697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53" y="1155140"/>
            <a:ext cx="8637893" cy="454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53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749" y="6629400"/>
            <a:ext cx="2494252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4032944-E505-4E5C-9552-550A018E1A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0516" y="5155163"/>
            <a:ext cx="1756978" cy="175697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70" y="780398"/>
            <a:ext cx="8485459" cy="529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550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749" y="6629400"/>
            <a:ext cx="2494252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4032944-E505-4E5C-9552-550A018E1A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0516" y="5155163"/>
            <a:ext cx="1756978" cy="175697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48" y="424350"/>
            <a:ext cx="8282215" cy="508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209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749" y="6629400"/>
            <a:ext cx="2494252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4032944-E505-4E5C-9552-550A018E1A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0516" y="5155163"/>
            <a:ext cx="1756978" cy="175697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53" y="495942"/>
            <a:ext cx="8637893" cy="553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816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749" y="6629400"/>
            <a:ext cx="2494252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4032944-E505-4E5C-9552-550A018E1A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0516" y="5155163"/>
            <a:ext cx="1756978" cy="175697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82" y="0"/>
            <a:ext cx="8688704" cy="546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491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749" y="6629400"/>
            <a:ext cx="2494252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4032944-E505-4E5C-9552-550A018E1A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0516" y="5155163"/>
            <a:ext cx="1756978" cy="175697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35" y="215433"/>
            <a:ext cx="8485459" cy="533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11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749" y="6629400"/>
            <a:ext cx="2494252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4032944-E505-4E5C-9552-550A018E1A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0516" y="5155163"/>
            <a:ext cx="1756978" cy="175697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87" y="1745835"/>
            <a:ext cx="8333026" cy="336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206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749" y="6629400"/>
            <a:ext cx="2494252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4032944-E505-4E5C-9552-550A018E1A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0516" y="5155163"/>
            <a:ext cx="1756978" cy="175697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24" y="470962"/>
            <a:ext cx="7215181" cy="523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221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749" y="6629400"/>
            <a:ext cx="2494252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4032944-E505-4E5C-9552-550A018E1A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0516" y="5155163"/>
            <a:ext cx="1756978" cy="175697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654" y="932835"/>
            <a:ext cx="6808692" cy="499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38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749" y="6629400"/>
            <a:ext cx="2494252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4032944-E505-4E5C-9552-550A018E1A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0516" y="5155163"/>
            <a:ext cx="1756978" cy="175697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43" y="426923"/>
            <a:ext cx="6808692" cy="496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435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749" y="6629400"/>
            <a:ext cx="2494252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4032944-E505-4E5C-9552-550A018E1A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0516" y="5155163"/>
            <a:ext cx="1756978" cy="175697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64" y="270654"/>
            <a:ext cx="8753530" cy="551403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749" y="6629400"/>
            <a:ext cx="2494252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4032944-E505-4E5C-9552-550A018E1A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0516" y="5155163"/>
            <a:ext cx="1756978" cy="175697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654" y="818507"/>
            <a:ext cx="6808692" cy="522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999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749" y="6629400"/>
            <a:ext cx="2494252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4032944-E505-4E5C-9552-550A018E1A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0516" y="5155163"/>
            <a:ext cx="1756978" cy="175697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114" y="708543"/>
            <a:ext cx="7215181" cy="464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271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749" y="6629400"/>
            <a:ext cx="2494252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4032944-E505-4E5C-9552-550A018E1A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0516" y="5155163"/>
            <a:ext cx="1756978" cy="175697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635" y="591804"/>
            <a:ext cx="7164370" cy="444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098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749" y="6629400"/>
            <a:ext cx="2494252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4032944-E505-4E5C-9552-550A018E1A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0516" y="5155163"/>
            <a:ext cx="1756978" cy="175697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004" y="1218656"/>
            <a:ext cx="7265992" cy="4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282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749" y="6629400"/>
            <a:ext cx="2494252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4032944-E505-4E5C-9552-550A018E1A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0516" y="5155163"/>
            <a:ext cx="1756978" cy="1756978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97570" y="1009934"/>
            <a:ext cx="8345930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Exercício 1: valendo</a:t>
            </a:r>
            <a:r>
              <a:rPr kumimoji="0" lang="pt-B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0,5 ponto na AV1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baseline="0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Propor um algoritmo para resolução deste problema do quebra cabeça com dimensão 8 x 8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baseline="0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Não se preocupar com formalismos, a ideia é desencadear as possibilidades de resolução e discutirmos isso no início da próxima aula.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pt-BR" baseline="0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Postar o trabalho no SIA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25981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A4DA1E6-64FC-4C59-99CB-BACCFA6A9B5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E87C6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8A5284E-38BF-4FE0-BF0F-8E7E4A4171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5505" y="2182505"/>
            <a:ext cx="2492989" cy="249298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749" y="6629400"/>
            <a:ext cx="2494252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4032944-E505-4E5C-9552-550A018E1A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0516" y="5155163"/>
            <a:ext cx="1756978" cy="175697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5" y="955343"/>
            <a:ext cx="9135326" cy="457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986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749" y="6629400"/>
            <a:ext cx="2494252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4032944-E505-4E5C-9552-550A018E1A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0516" y="5155163"/>
            <a:ext cx="1756978" cy="175697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66" y="436728"/>
            <a:ext cx="8384528" cy="527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892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749" y="6629400"/>
            <a:ext cx="2494252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4032944-E505-4E5C-9552-550A018E1A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0516" y="5155163"/>
            <a:ext cx="1756978" cy="175697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27" y="723331"/>
            <a:ext cx="8654074" cy="504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919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749" y="6629400"/>
            <a:ext cx="2494252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4032944-E505-4E5C-9552-550A018E1A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0516" y="5155163"/>
            <a:ext cx="1756978" cy="175697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70" y="1053515"/>
            <a:ext cx="8485459" cy="475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705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749" y="6629400"/>
            <a:ext cx="2494252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4032944-E505-4E5C-9552-550A018E1A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0516" y="5155163"/>
            <a:ext cx="1756978" cy="175697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676" y="316735"/>
            <a:ext cx="8079639" cy="527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67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749" y="6629400"/>
            <a:ext cx="2494252" cy="228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4032944-E505-4E5C-9552-550A018E1A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0516" y="5155163"/>
            <a:ext cx="1756978" cy="175697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6181"/>
            <a:ext cx="8942760" cy="389986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672" y="4174978"/>
            <a:ext cx="5640036" cy="237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530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30EDEC17EEA5040B2E2966DEE3C8090" ma:contentTypeVersion="4" ma:contentTypeDescription="Crie um novo documento." ma:contentTypeScope="" ma:versionID="08cca8ffd2e906a59540981cb148143d">
  <xsd:schema xmlns:xsd="http://www.w3.org/2001/XMLSchema" xmlns:xs="http://www.w3.org/2001/XMLSchema" xmlns:p="http://schemas.microsoft.com/office/2006/metadata/properties" xmlns:ns2="776f5c13-ea0d-4c09-8c90-eaa132f11d6d" targetNamespace="http://schemas.microsoft.com/office/2006/metadata/properties" ma:root="true" ma:fieldsID="f6735493eea9a2d8e158b69ba2648b90" ns2:_="">
    <xsd:import namespace="776f5c13-ea0d-4c09-8c90-eaa132f11d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6f5c13-ea0d-4c09-8c90-eaa132f11d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97BB8C-B9BE-4564-85DB-A3363C8061D3}"/>
</file>

<file path=customXml/itemProps2.xml><?xml version="1.0" encoding="utf-8"?>
<ds:datastoreItem xmlns:ds="http://schemas.openxmlformats.org/officeDocument/2006/customXml" ds:itemID="{081DEFFE-7264-41BB-958C-4C070C711A8F}"/>
</file>

<file path=customXml/itemProps3.xml><?xml version="1.0" encoding="utf-8"?>
<ds:datastoreItem xmlns:ds="http://schemas.openxmlformats.org/officeDocument/2006/customXml" ds:itemID="{AE121AD0-529A-4CA6-BCF3-955EEC2C0891}"/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166</Words>
  <Application>Microsoft Office PowerPoint</Application>
  <PresentationFormat>Apresentação na tela (4:3)</PresentationFormat>
  <Paragraphs>21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INTELIGÊNCIA ARTIFICIAL Aula 1  prof Dr. Eduardo Nunes eduardo.nunes@unimetrocamp.edu.br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User</dc:creator>
  <cp:lastModifiedBy>User</cp:lastModifiedBy>
  <cp:revision>35</cp:revision>
  <dcterms:modified xsi:type="dcterms:W3CDTF">2021-03-02T00:54:34Z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0x010100430EDEC17EEA5040B2E2966DEE3C8090</vt:lpwstr>
  </property>
</Properties>
</file>