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Override PartName="/ppt/charts/colors8.xml" ContentType="application/vnd.ms-office.chartcolorstyle+xml"/>
  <Override PartName="/ppt/charts/style8.xml" ContentType="application/vnd.ms-office.chartstyle+xml"/>
  <Override PartName="/ppt/charts/colors9.xml" ContentType="application/vnd.ms-office.chartcolorstyle+xml"/>
  <Override PartName="/ppt/charts/style9.xml" ContentType="application/vnd.ms-office.chartstyle+xml"/>
  <Override PartName="/ppt/charts/colors10.xml" ContentType="application/vnd.ms-office.chartcolorstyle+xml"/>
  <Override PartName="/ppt/charts/style10.xml" ContentType="application/vnd.ms-office.chartstyle+xml"/>
  <Override PartName="/ppt/charts/colors11.xml" ContentType="application/vnd.ms-office.chartcolorstyle+xml"/>
  <Override PartName="/ppt/charts/style11.xml" ContentType="application/vnd.ms-office.chartstyle+xml"/>
  <Override PartName="/ppt/charts/colors12.xml" ContentType="application/vnd.ms-office.chartcolorstyle+xml"/>
  <Override PartName="/ppt/charts/style12.xml" ContentType="application/vnd.ms-office.chartstyle+xml"/>
  <Override PartName="/ppt/charts/colors13.xml" ContentType="application/vnd.ms-office.chartcolorstyle+xml"/>
  <Override PartName="/ppt/charts/style13.xml" ContentType="application/vnd.ms-office.chartstyle+xml"/>
  <Override PartName="/ppt/charts/colors14.xml" ContentType="application/vnd.ms-office.chartcolorstyle+xml"/>
  <Override PartName="/ppt/charts/style14.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5"/>
  </p:notesMasterIdLst>
  <p:sldIdLst>
    <p:sldId id="286" r:id="rId2"/>
    <p:sldId id="257" r:id="rId3"/>
    <p:sldId id="287" r:id="rId4"/>
    <p:sldId id="258" r:id="rId5"/>
    <p:sldId id="288" r:id="rId6"/>
    <p:sldId id="326" r:id="rId7"/>
    <p:sldId id="300" r:id="rId8"/>
    <p:sldId id="301" r:id="rId9"/>
    <p:sldId id="302" r:id="rId10"/>
    <p:sldId id="306" r:id="rId11"/>
    <p:sldId id="307" r:id="rId12"/>
    <p:sldId id="308" r:id="rId13"/>
    <p:sldId id="309" r:id="rId14"/>
    <p:sldId id="327" r:id="rId15"/>
    <p:sldId id="328" r:id="rId16"/>
    <p:sldId id="329" r:id="rId17"/>
    <p:sldId id="303" r:id="rId18"/>
    <p:sldId id="311" r:id="rId19"/>
    <p:sldId id="312" r:id="rId20"/>
    <p:sldId id="317" r:id="rId21"/>
    <p:sldId id="318" r:id="rId22"/>
    <p:sldId id="313" r:id="rId23"/>
    <p:sldId id="314" r:id="rId24"/>
    <p:sldId id="315" r:id="rId25"/>
    <p:sldId id="319" r:id="rId26"/>
    <p:sldId id="320" r:id="rId27"/>
    <p:sldId id="331" r:id="rId28"/>
    <p:sldId id="321" r:id="rId29"/>
    <p:sldId id="322" r:id="rId30"/>
    <p:sldId id="323" r:id="rId31"/>
    <p:sldId id="324" r:id="rId32"/>
    <p:sldId id="325" r:id="rId33"/>
    <p:sldId id="330" r:id="rId34"/>
  </p:sldIdLst>
  <p:sldSz cx="9144000" cy="5143500" type="screen16x9"/>
  <p:notesSz cx="6858000" cy="9144000"/>
  <p:embeddedFontLst>
    <p:embeddedFont>
      <p:font typeface="Nixie One" panose="020B0604020202020204" charset="0"/>
      <p:regular r:id="rId36"/>
    </p:embeddedFont>
    <p:embeddedFont>
      <p:font typeface="Muli" panose="020B0604020202020204" charset="0"/>
      <p:regular r:id="rId37"/>
      <p:bold r:id="rId38"/>
      <p:italic r:id="rId39"/>
      <p:boldItalic r:id="rId40"/>
    </p:embeddedFont>
    <p:embeddedFont>
      <p:font typeface="Helvetica Neue"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93C"/>
    <a:srgbClr val="17DB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F567BE4-F2CD-4EB0-A1C7-8BD2696AAF71}">
  <a:tblStyle styleId="{1F567BE4-F2CD-4EB0-A1C7-8BD2696AAF7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7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amir\Documents\Universita\MAGISTRALE\TSC\statistiche\Statistiche.xlsx" TargetMode="External"/></Relationships>
</file>

<file path=ppt/charts/_rels/chart10.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oleObject" Target="file:///C:\Users\Samir\Documents\Universita\MAGISTRALE\TSC\statistiche\Statistiche.xlsx" TargetMode="External"/></Relationships>
</file>

<file path=ppt/charts/_rels/chart11.xml.rels><?xml version="1.0" encoding="UTF-8" standalone="yes"?>
<Relationships xmlns="http://schemas.openxmlformats.org/package/2006/relationships"><Relationship Id="rId3" Type="http://schemas.microsoft.com/office/2011/relationships/chartStyle" Target="style11.xml"/><Relationship Id="rId2" Type="http://schemas.microsoft.com/office/2011/relationships/chartColorStyle" Target="colors11.xml"/><Relationship Id="rId1" Type="http://schemas.openxmlformats.org/officeDocument/2006/relationships/oleObject" Target="file:///C:\Users\Samir\Documents\Universita\MAGISTRALE\TSC\statistiche\Statistiche.xlsx" TargetMode="External"/></Relationships>
</file>

<file path=ppt/charts/_rels/chart12.xml.rels><?xml version="1.0" encoding="UTF-8" standalone="yes"?>
<Relationships xmlns="http://schemas.openxmlformats.org/package/2006/relationships"><Relationship Id="rId3" Type="http://schemas.microsoft.com/office/2011/relationships/chartStyle" Target="style12.xml"/><Relationship Id="rId2" Type="http://schemas.microsoft.com/office/2011/relationships/chartColorStyle" Target="colors12.xml"/><Relationship Id="rId1" Type="http://schemas.openxmlformats.org/officeDocument/2006/relationships/oleObject" Target="file:///C:\Users\Samir\Documents\Universita\MAGISTRALE\TSC\statistiche\Statistiche.xlsx" TargetMode="External"/></Relationships>
</file>

<file path=ppt/charts/_rels/chart13.xml.rels><?xml version="1.0" encoding="UTF-8" standalone="yes"?>
<Relationships xmlns="http://schemas.openxmlformats.org/package/2006/relationships"><Relationship Id="rId3" Type="http://schemas.microsoft.com/office/2011/relationships/chartStyle" Target="style13.xml"/><Relationship Id="rId2" Type="http://schemas.microsoft.com/office/2011/relationships/chartColorStyle" Target="colors13.xml"/><Relationship Id="rId1" Type="http://schemas.openxmlformats.org/officeDocument/2006/relationships/oleObject" Target="file:///C:\Users\Samir\Documents\Universita\MAGISTRALE\TSC\statistiche\Statistiche.xlsx" TargetMode="External"/></Relationships>
</file>

<file path=ppt/charts/_rels/chart14.xml.rels><?xml version="1.0" encoding="UTF-8" standalone="yes"?>
<Relationships xmlns="http://schemas.openxmlformats.org/package/2006/relationships"><Relationship Id="rId3" Type="http://schemas.microsoft.com/office/2011/relationships/chartStyle" Target="style14.xml"/><Relationship Id="rId2" Type="http://schemas.microsoft.com/office/2011/relationships/chartColorStyle" Target="colors14.xml"/><Relationship Id="rId1" Type="http://schemas.openxmlformats.org/officeDocument/2006/relationships/oleObject" Target="file:///C:\Users\Samir\Documents\Universita\MAGISTRALE\TSC\statistiche\Statistiche.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silvestri\Desktop\new%2011.csv"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Samir\Documents\Universita\MAGISTRALE\TSC\statistiche\Statistiche.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Users\Samir\Documents\Universita\MAGISTRALE\TSC\statistiche\Statistiche.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C:\Users\Samir\Documents\Universita\MAGISTRALE\TSC\statistiche\Statistiche.xlsx"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Excel_Worksheet1.xlsx"/></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C:\Users\Samir\Documents\Universita\MAGISTRALE\TSC\statistiche\Statistiche.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oleObject" Target="file:///C:\Users\Samir\Documents\Universita\MAGISTRALE\TSC\statistiche\Statistiche.xlsx" TargetMode="External"/></Relationships>
</file>

<file path=ppt/charts/_rels/chart8.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oleObject" Target="file:///C:\Users\Samir\Documents\Universita\MAGISTRALE\TSC\statistiche\Statistiche.xlsx" TargetMode="External"/></Relationships>
</file>

<file path=ppt/charts/_rels/chart9.xml.rels><?xml version="1.0" encoding="UTF-8" standalone="yes"?>
<Relationships xmlns="http://schemas.openxmlformats.org/package/2006/relationships"><Relationship Id="rId3" Type="http://schemas.microsoft.com/office/2011/relationships/chartStyle" Target="style9.xml"/><Relationship Id="rId2" Type="http://schemas.microsoft.com/office/2011/relationships/chartColorStyle" Target="colors9.xml"/><Relationship Id="rId1" Type="http://schemas.openxmlformats.org/officeDocument/2006/relationships/oleObject" Target="file:///C:\Users\Samir\Documents\Universita\MAGISTRALE\TSC\statistiche\Statistich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v>AES</c:v>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ln>
                      <a:noFill/>
                    </a:ln>
                    <a:solidFill>
                      <a:srgbClr val="17DBD3"/>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BLOWFISH!$G$3:$I$3</c:f>
              <c:numCache>
                <c:formatCode>General</c:formatCode>
                <c:ptCount val="3"/>
                <c:pt idx="0">
                  <c:v>100</c:v>
                </c:pt>
                <c:pt idx="1">
                  <c:v>1000</c:v>
                </c:pt>
                <c:pt idx="2">
                  <c:v>10000</c:v>
                </c:pt>
              </c:numCache>
            </c:numRef>
          </c:cat>
          <c:val>
            <c:numRef>
              <c:f>BLOWFISH!$G$7:$I$7</c:f>
              <c:numCache>
                <c:formatCode>General</c:formatCode>
                <c:ptCount val="3"/>
                <c:pt idx="0">
                  <c:v>0.98630399999999996</c:v>
                </c:pt>
                <c:pt idx="1">
                  <c:v>0.99868999999999997</c:v>
                </c:pt>
                <c:pt idx="2">
                  <c:v>0.9998764</c:v>
                </c:pt>
              </c:numCache>
            </c:numRef>
          </c:val>
          <c:extLst xmlns:c16r2="http://schemas.microsoft.com/office/drawing/2015/06/chart">
            <c:ext xmlns:c16="http://schemas.microsoft.com/office/drawing/2014/chart" uri="{C3380CC4-5D6E-409C-BE32-E72D297353CC}">
              <c16:uniqueId val="{00000000-5936-4BF4-980C-48154B49861A}"/>
            </c:ext>
          </c:extLst>
        </c:ser>
        <c:ser>
          <c:idx val="1"/>
          <c:order val="1"/>
          <c:tx>
            <c:v>BLOWFISH</c:v>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ln>
                      <a:noFill/>
                    </a:ln>
                    <a:solidFill>
                      <a:srgbClr val="17DBD3"/>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BLOWFISH!$G$3:$I$3</c:f>
              <c:numCache>
                <c:formatCode>General</c:formatCode>
                <c:ptCount val="3"/>
                <c:pt idx="0">
                  <c:v>100</c:v>
                </c:pt>
                <c:pt idx="1">
                  <c:v>1000</c:v>
                </c:pt>
                <c:pt idx="2">
                  <c:v>10000</c:v>
                </c:pt>
              </c:numCache>
            </c:numRef>
          </c:cat>
          <c:val>
            <c:numRef>
              <c:f>BLOWFISH!$B$7:$D$7</c:f>
              <c:numCache>
                <c:formatCode>General</c:formatCode>
                <c:ptCount val="3"/>
                <c:pt idx="0">
                  <c:v>0.98358385750373101</c:v>
                </c:pt>
                <c:pt idx="1">
                  <c:v>0.99850115923564697</c:v>
                </c:pt>
                <c:pt idx="2">
                  <c:v>0.99987745108662496</c:v>
                </c:pt>
              </c:numCache>
            </c:numRef>
          </c:val>
          <c:extLst xmlns:c16r2="http://schemas.microsoft.com/office/drawing/2015/06/chart">
            <c:ext xmlns:c16="http://schemas.microsoft.com/office/drawing/2014/chart" uri="{C3380CC4-5D6E-409C-BE32-E72D297353CC}">
              <c16:uniqueId val="{00000001-5936-4BF4-980C-48154B49861A}"/>
            </c:ext>
          </c:extLst>
        </c:ser>
        <c:dLbls>
          <c:showLegendKey val="0"/>
          <c:showVal val="1"/>
          <c:showCatName val="0"/>
          <c:showSerName val="0"/>
          <c:showPercent val="0"/>
          <c:showBubbleSize val="0"/>
        </c:dLbls>
        <c:gapWidth val="84"/>
        <c:gapDepth val="53"/>
        <c:shape val="box"/>
        <c:axId val="39986304"/>
        <c:axId val="39987840"/>
        <c:axId val="32377920"/>
      </c:bar3DChart>
      <c:catAx>
        <c:axId val="39986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rgbClr val="17DBD3"/>
                </a:solidFill>
                <a:latin typeface="+mn-lt"/>
                <a:ea typeface="+mn-ea"/>
                <a:cs typeface="+mn-cs"/>
              </a:defRPr>
            </a:pPr>
            <a:endParaRPr lang="it-IT"/>
          </a:p>
        </c:txPr>
        <c:crossAx val="39987840"/>
        <c:crosses val="autoZero"/>
        <c:auto val="1"/>
        <c:lblAlgn val="ctr"/>
        <c:lblOffset val="100"/>
        <c:noMultiLvlLbl val="0"/>
      </c:catAx>
      <c:valAx>
        <c:axId val="39987840"/>
        <c:scaling>
          <c:orientation val="minMax"/>
        </c:scaling>
        <c:delete val="1"/>
        <c:axPos val="l"/>
        <c:numFmt formatCode="General" sourceLinked="1"/>
        <c:majorTickMark val="out"/>
        <c:minorTickMark val="none"/>
        <c:tickLblPos val="nextTo"/>
        <c:crossAx val="39986304"/>
        <c:crosses val="autoZero"/>
        <c:crossBetween val="between"/>
      </c:valAx>
      <c:serAx>
        <c:axId val="3237792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rgbClr val="17DBD3"/>
                </a:solidFill>
                <a:latin typeface="+mn-lt"/>
                <a:ea typeface="+mn-ea"/>
                <a:cs typeface="+mn-cs"/>
              </a:defRPr>
            </a:pPr>
            <a:endParaRPr lang="it-IT"/>
          </a:p>
        </c:txPr>
        <c:crossAx val="39987840"/>
        <c:crosses val="autoZero"/>
      </c:ser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round/>
    </a:ln>
    <a:effectLst/>
  </c:spPr>
  <c:txPr>
    <a:bodyPr/>
    <a:lstStyle/>
    <a:p>
      <a:pPr>
        <a:defRPr>
          <a:ln>
            <a:noFill/>
          </a:ln>
          <a:solidFill>
            <a:srgbClr val="17DBD3"/>
          </a:solidFill>
        </a:defRPr>
      </a:pPr>
      <a:endParaRPr lang="it-IT"/>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B0F0"/>
                </a:solidFill>
                <a:latin typeface="+mn-lt"/>
                <a:ea typeface="+mn-ea"/>
                <a:cs typeface="+mn-cs"/>
              </a:defRPr>
            </a:pPr>
            <a:r>
              <a:rPr lang="it-IT"/>
              <a:t>10MB ENTROPY</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1"/>
            <c:invertIfNegative val="0"/>
            <c:bubble3D val="0"/>
            <c:spPr>
              <a:solidFill>
                <a:srgbClr val="92D050"/>
              </a:solidFill>
              <a:ln>
                <a:noFill/>
              </a:ln>
              <a:effectLst/>
              <a:sp3d/>
            </c:spPr>
            <c:extLst xmlns:c16r2="http://schemas.microsoft.com/office/drawing/2015/06/chart">
              <c:ext xmlns:c16="http://schemas.microsoft.com/office/drawing/2014/chart" uri="{C3380CC4-5D6E-409C-BE32-E72D297353CC}">
                <c16:uniqueId val="{00000001-0C0B-4D16-9CBD-F84F884B7BFC}"/>
              </c:ext>
            </c:extLst>
          </c:dPt>
          <c:dPt>
            <c:idx val="2"/>
            <c:invertIfNegative val="0"/>
            <c:bubble3D val="0"/>
            <c:spPr>
              <a:solidFill>
                <a:schemeClr val="accent4">
                  <a:lumMod val="75000"/>
                </a:schemeClr>
              </a:solidFill>
              <a:ln>
                <a:noFill/>
              </a:ln>
              <a:effectLst/>
              <a:sp3d/>
            </c:spPr>
            <c:extLst xmlns:c16r2="http://schemas.microsoft.com/office/drawing/2015/06/chart">
              <c:ext xmlns:c16="http://schemas.microsoft.com/office/drawing/2014/chart" uri="{C3380CC4-5D6E-409C-BE32-E72D297353CC}">
                <c16:uniqueId val="{00000003-0C0B-4D16-9CBD-F84F884B7BFC}"/>
              </c:ext>
            </c:extLst>
          </c:dPt>
          <c:dLbls>
            <c:dLbl>
              <c:idx val="0"/>
              <c:layout>
                <c:manualLayout>
                  <c:x val="-2.1411301491861936E-3"/>
                  <c:y val="-2.385858434682742E-2"/>
                </c:manualLayout>
              </c:layout>
              <c:showLegendKey val="0"/>
              <c:showVal val="1"/>
              <c:showCatName val="0"/>
              <c:showSerName val="0"/>
              <c:showPercent val="0"/>
              <c:showBubbleSize val="0"/>
            </c:dLbl>
            <c:dLbl>
              <c:idx val="1"/>
              <c:layout>
                <c:manualLayout>
                  <c:x val="0"/>
                  <c:y val="-2.7835015071298656E-2"/>
                </c:manualLayout>
              </c:layout>
              <c:showLegendKey val="0"/>
              <c:showVal val="1"/>
              <c:showCatName val="0"/>
              <c:showSerName val="0"/>
              <c:showPercent val="0"/>
              <c:showBubbleSize val="0"/>
            </c:dLbl>
            <c:dLbl>
              <c:idx val="2"/>
              <c:layout>
                <c:manualLayout>
                  <c:x val="0"/>
                  <c:y val="-5.5670030142597311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(Foglio1!$A$15,Foglio1!$A$18:$A$19)</c:f>
              <c:strCache>
                <c:ptCount val="3"/>
                <c:pt idx="0">
                  <c:v>ENTROPY 10MB</c:v>
                </c:pt>
                <c:pt idx="1">
                  <c:v>ENTROPY RSA ENC</c:v>
                </c:pt>
                <c:pt idx="2">
                  <c:v>ENTROPY ECC ENC</c:v>
                </c:pt>
              </c:strCache>
            </c:strRef>
          </c:cat>
          <c:val>
            <c:numRef>
              <c:f>(Foglio1!$B$15,Foglio1!$B$18:$B$19)</c:f>
              <c:numCache>
                <c:formatCode>0.000000000000000</c:formatCode>
                <c:ptCount val="3"/>
                <c:pt idx="0">
                  <c:v>0.99999167332740402</c:v>
                </c:pt>
                <c:pt idx="1">
                  <c:v>0.99999991544899902</c:v>
                </c:pt>
                <c:pt idx="2">
                  <c:v>0.99999751999520103</c:v>
                </c:pt>
              </c:numCache>
            </c:numRef>
          </c:val>
          <c:extLst xmlns:c16r2="http://schemas.microsoft.com/office/drawing/2015/06/chart">
            <c:ext xmlns:c16="http://schemas.microsoft.com/office/drawing/2014/chart" uri="{C3380CC4-5D6E-409C-BE32-E72D297353CC}">
              <c16:uniqueId val="{00000004-0C0B-4D16-9CBD-F84F884B7BFC}"/>
            </c:ext>
          </c:extLst>
        </c:ser>
        <c:dLbls>
          <c:showLegendKey val="0"/>
          <c:showVal val="1"/>
          <c:showCatName val="0"/>
          <c:showSerName val="0"/>
          <c:showPercent val="0"/>
          <c:showBubbleSize val="0"/>
        </c:dLbls>
        <c:gapWidth val="150"/>
        <c:shape val="box"/>
        <c:axId val="79622144"/>
        <c:axId val="79623680"/>
        <c:axId val="0"/>
      </c:bar3DChart>
      <c:catAx>
        <c:axId val="796221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79623680"/>
        <c:crosses val="autoZero"/>
        <c:auto val="1"/>
        <c:lblAlgn val="ctr"/>
        <c:lblOffset val="100"/>
        <c:noMultiLvlLbl val="0"/>
      </c:catAx>
      <c:valAx>
        <c:axId val="79623680"/>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7962214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rgbClr val="00B0F0"/>
          </a:solidFill>
        </a:defRPr>
      </a:pPr>
      <a:endParaRPr lang="it-IT"/>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B0F0"/>
                </a:solidFill>
                <a:latin typeface="+mn-lt"/>
                <a:ea typeface="+mn-ea"/>
                <a:cs typeface="+mn-cs"/>
              </a:defRPr>
            </a:pPr>
            <a:r>
              <a:rPr lang="it-IT"/>
              <a:t>50MB ENTROPY</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1"/>
            <c:invertIfNegative val="0"/>
            <c:bubble3D val="0"/>
            <c:spPr>
              <a:solidFill>
                <a:srgbClr val="92D050"/>
              </a:solidFill>
              <a:ln>
                <a:noFill/>
              </a:ln>
              <a:effectLst/>
              <a:sp3d/>
            </c:spPr>
            <c:extLst xmlns:c16r2="http://schemas.microsoft.com/office/drawing/2015/06/chart">
              <c:ext xmlns:c16="http://schemas.microsoft.com/office/drawing/2014/chart" uri="{C3380CC4-5D6E-409C-BE32-E72D297353CC}">
                <c16:uniqueId val="{00000001-B91F-4DB8-B603-901C7746D1DD}"/>
              </c:ext>
            </c:extLst>
          </c:dPt>
          <c:dPt>
            <c:idx val="2"/>
            <c:invertIfNegative val="0"/>
            <c:bubble3D val="0"/>
            <c:spPr>
              <a:solidFill>
                <a:schemeClr val="accent4">
                  <a:lumMod val="75000"/>
                </a:schemeClr>
              </a:solidFill>
              <a:ln>
                <a:noFill/>
              </a:ln>
              <a:effectLst/>
              <a:sp3d/>
            </c:spPr>
            <c:extLst xmlns:c16r2="http://schemas.microsoft.com/office/drawing/2015/06/chart">
              <c:ext xmlns:c16="http://schemas.microsoft.com/office/drawing/2014/chart" uri="{C3380CC4-5D6E-409C-BE32-E72D297353CC}">
                <c16:uniqueId val="{00000003-B91F-4DB8-B603-901C7746D1DD}"/>
              </c:ext>
            </c:extLst>
          </c:dPt>
          <c:cat>
            <c:strRef>
              <c:f>(Foglio1!$A$25,Foglio1!$A$28,Foglio1!$A$29)</c:f>
              <c:strCache>
                <c:ptCount val="3"/>
                <c:pt idx="0">
                  <c:v>ENTROPY 50MB</c:v>
                </c:pt>
                <c:pt idx="1">
                  <c:v>ENTROPY RSA ENC</c:v>
                </c:pt>
                <c:pt idx="2">
                  <c:v>ENTROPY ECC ENC</c:v>
                </c:pt>
              </c:strCache>
            </c:strRef>
          </c:cat>
          <c:val>
            <c:numRef>
              <c:f>(Foglio1!$B$25,Foglio1!$B$28,Foglio1!$B$29)</c:f>
              <c:numCache>
                <c:formatCode>0.000000000000000</c:formatCode>
                <c:ptCount val="3"/>
                <c:pt idx="0">
                  <c:v>0.99999719389087005</c:v>
                </c:pt>
                <c:pt idx="1">
                  <c:v>0.99999987544899904</c:v>
                </c:pt>
                <c:pt idx="2" formatCode="0.00000000000000">
                  <c:v>0.99999945770911702</c:v>
                </c:pt>
              </c:numCache>
            </c:numRef>
          </c:val>
          <c:extLst xmlns:c16r2="http://schemas.microsoft.com/office/drawing/2015/06/chart">
            <c:ext xmlns:c16="http://schemas.microsoft.com/office/drawing/2014/chart" uri="{C3380CC4-5D6E-409C-BE32-E72D297353CC}">
              <c16:uniqueId val="{00000004-B91F-4DB8-B603-901C7746D1DD}"/>
            </c:ext>
          </c:extLst>
        </c:ser>
        <c:dLbls>
          <c:showLegendKey val="0"/>
          <c:showVal val="1"/>
          <c:showCatName val="0"/>
          <c:showSerName val="0"/>
          <c:showPercent val="0"/>
          <c:showBubbleSize val="0"/>
        </c:dLbls>
        <c:gapWidth val="150"/>
        <c:shape val="box"/>
        <c:axId val="79681024"/>
        <c:axId val="79682560"/>
        <c:axId val="0"/>
      </c:bar3DChart>
      <c:catAx>
        <c:axId val="79681024"/>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79682560"/>
        <c:crosses val="autoZero"/>
        <c:auto val="1"/>
        <c:lblAlgn val="ctr"/>
        <c:lblOffset val="100"/>
        <c:noMultiLvlLbl val="0"/>
      </c:catAx>
      <c:valAx>
        <c:axId val="79682560"/>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000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7968102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rgbClr val="00B0F0"/>
          </a:solidFill>
        </a:defRPr>
      </a:pPr>
      <a:endParaRPr lang="it-IT"/>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B0F0"/>
                </a:solidFill>
                <a:latin typeface="+mn-lt"/>
                <a:ea typeface="+mn-ea"/>
                <a:cs typeface="+mn-cs"/>
              </a:defRPr>
            </a:pPr>
            <a:r>
              <a:rPr lang="it-IT"/>
              <a:t>100MB ENTROPY</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1"/>
            <c:invertIfNegative val="0"/>
            <c:bubble3D val="0"/>
            <c:spPr>
              <a:solidFill>
                <a:srgbClr val="92D050"/>
              </a:solidFill>
              <a:ln>
                <a:noFill/>
              </a:ln>
              <a:effectLst/>
              <a:sp3d/>
            </c:spPr>
            <c:extLst xmlns:c16r2="http://schemas.microsoft.com/office/drawing/2015/06/chart">
              <c:ext xmlns:c16="http://schemas.microsoft.com/office/drawing/2014/chart" uri="{C3380CC4-5D6E-409C-BE32-E72D297353CC}">
                <c16:uniqueId val="{00000001-E280-4B0E-A96B-6C32A2C18977}"/>
              </c:ext>
            </c:extLst>
          </c:dPt>
          <c:dPt>
            <c:idx val="2"/>
            <c:invertIfNegative val="0"/>
            <c:bubble3D val="0"/>
            <c:spPr>
              <a:solidFill>
                <a:schemeClr val="accent4">
                  <a:lumMod val="75000"/>
                </a:schemeClr>
              </a:solidFill>
              <a:ln>
                <a:noFill/>
              </a:ln>
              <a:effectLst/>
              <a:sp3d/>
            </c:spPr>
            <c:extLst xmlns:c16r2="http://schemas.microsoft.com/office/drawing/2015/06/chart">
              <c:ext xmlns:c16="http://schemas.microsoft.com/office/drawing/2014/chart" uri="{C3380CC4-5D6E-409C-BE32-E72D297353CC}">
                <c16:uniqueId val="{00000003-E280-4B0E-A96B-6C32A2C18977}"/>
              </c:ext>
            </c:extLst>
          </c:dPt>
          <c:cat>
            <c:strRef>
              <c:f>(Foglio1!$A$4,Foglio1!$A$7,Foglio1!$A$8)</c:f>
              <c:strCache>
                <c:ptCount val="3"/>
                <c:pt idx="0">
                  <c:v>ENTROPY 100MB</c:v>
                </c:pt>
                <c:pt idx="1">
                  <c:v>ENTROPY RSA ENC</c:v>
                </c:pt>
                <c:pt idx="2">
                  <c:v>ENTROPY ECC ENC</c:v>
                </c:pt>
              </c:strCache>
            </c:strRef>
          </c:cat>
          <c:val>
            <c:numRef>
              <c:f>(Foglio1!$B$4,Foglio1!$B$7,Foglio1!$B$8)</c:f>
              <c:numCache>
                <c:formatCode>0.000000000000000</c:formatCode>
                <c:ptCount val="3"/>
                <c:pt idx="0">
                  <c:v>0.99999826389049096</c:v>
                </c:pt>
                <c:pt idx="1">
                  <c:v>0.99999991589213999</c:v>
                </c:pt>
                <c:pt idx="2" formatCode="0.00000000000000">
                  <c:v>0.99999979864926702</c:v>
                </c:pt>
              </c:numCache>
            </c:numRef>
          </c:val>
          <c:extLst xmlns:c16r2="http://schemas.microsoft.com/office/drawing/2015/06/chart">
            <c:ext xmlns:c16="http://schemas.microsoft.com/office/drawing/2014/chart" uri="{C3380CC4-5D6E-409C-BE32-E72D297353CC}">
              <c16:uniqueId val="{00000004-E280-4B0E-A96B-6C32A2C18977}"/>
            </c:ext>
          </c:extLst>
        </c:ser>
        <c:dLbls>
          <c:showLegendKey val="0"/>
          <c:showVal val="1"/>
          <c:showCatName val="0"/>
          <c:showSerName val="0"/>
          <c:showPercent val="0"/>
          <c:showBubbleSize val="0"/>
        </c:dLbls>
        <c:gapWidth val="150"/>
        <c:shape val="box"/>
        <c:axId val="69633536"/>
        <c:axId val="69635072"/>
        <c:axId val="0"/>
      </c:bar3DChart>
      <c:catAx>
        <c:axId val="69633536"/>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69635072"/>
        <c:crosses val="autoZero"/>
        <c:auto val="1"/>
        <c:lblAlgn val="ctr"/>
        <c:lblOffset val="100"/>
        <c:noMultiLvlLbl val="0"/>
      </c:catAx>
      <c:valAx>
        <c:axId val="69635072"/>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000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6963353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rgbClr val="00B0F0"/>
          </a:solidFill>
        </a:defRPr>
      </a:pPr>
      <a:endParaRPr lang="it-IT"/>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rgbClr val="00B0F0"/>
                </a:solidFill>
                <a:latin typeface="+mn-lt"/>
                <a:ea typeface="+mn-ea"/>
                <a:cs typeface="+mn-cs"/>
              </a:defRPr>
            </a:pPr>
            <a:r>
              <a:rPr lang="it-IT"/>
              <a:t>STUDIO TEMPI SU FILE DI 245byte</a:t>
            </a:r>
          </a:p>
        </c:rich>
      </c:tx>
      <c:layout/>
      <c:overlay val="0"/>
      <c:spPr>
        <a:noFill/>
        <a:ln>
          <a:noFill/>
        </a:ln>
        <a:effectLst/>
      </c:sp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Foglio1!$A$45</c:f>
              <c:strCache>
                <c:ptCount val="1"/>
                <c:pt idx="0">
                  <c:v>RSA</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Foglio1!$C$43:$D$43</c:f>
              <c:strCache>
                <c:ptCount val="2"/>
                <c:pt idx="0">
                  <c:v>TIME TO ENC</c:v>
                </c:pt>
                <c:pt idx="1">
                  <c:v>TIME TO DEC</c:v>
                </c:pt>
              </c:strCache>
            </c:strRef>
          </c:cat>
          <c:val>
            <c:numRef>
              <c:f>Foglio1!$C$45:$D$45</c:f>
              <c:numCache>
                <c:formatCode>General</c:formatCode>
                <c:ptCount val="2"/>
                <c:pt idx="0">
                  <c:v>1.8102E-2</c:v>
                </c:pt>
                <c:pt idx="1">
                  <c:v>6.2140000000000001E-2</c:v>
                </c:pt>
              </c:numCache>
            </c:numRef>
          </c:val>
          <c:extLst xmlns:c16r2="http://schemas.microsoft.com/office/drawing/2015/06/chart">
            <c:ext xmlns:c16="http://schemas.microsoft.com/office/drawing/2014/chart" uri="{C3380CC4-5D6E-409C-BE32-E72D297353CC}">
              <c16:uniqueId val="{00000000-C73D-4467-9CD1-1DDC666293BC}"/>
            </c:ext>
          </c:extLst>
        </c:ser>
        <c:ser>
          <c:idx val="1"/>
          <c:order val="1"/>
          <c:tx>
            <c:strRef>
              <c:f>Foglio1!$A$46</c:f>
              <c:strCache>
                <c:ptCount val="1"/>
                <c:pt idx="0">
                  <c:v>ECC</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Foglio1!$C$43:$D$43</c:f>
              <c:strCache>
                <c:ptCount val="2"/>
                <c:pt idx="0">
                  <c:v>TIME TO ENC</c:v>
                </c:pt>
                <c:pt idx="1">
                  <c:v>TIME TO DEC</c:v>
                </c:pt>
              </c:strCache>
            </c:strRef>
          </c:cat>
          <c:val>
            <c:numRef>
              <c:f>Foglio1!$C$46:$D$46</c:f>
              <c:numCache>
                <c:formatCode>General</c:formatCode>
                <c:ptCount val="2"/>
                <c:pt idx="0">
                  <c:v>5.9839999999999997E-2</c:v>
                </c:pt>
                <c:pt idx="1">
                  <c:v>6.7793000000000006E-2</c:v>
                </c:pt>
              </c:numCache>
            </c:numRef>
          </c:val>
          <c:extLst xmlns:c16r2="http://schemas.microsoft.com/office/drawing/2015/06/chart">
            <c:ext xmlns:c16="http://schemas.microsoft.com/office/drawing/2014/chart" uri="{C3380CC4-5D6E-409C-BE32-E72D297353CC}">
              <c16:uniqueId val="{00000001-C73D-4467-9CD1-1DDC666293BC}"/>
            </c:ext>
          </c:extLst>
        </c:ser>
        <c:dLbls>
          <c:showLegendKey val="0"/>
          <c:showVal val="1"/>
          <c:showCatName val="0"/>
          <c:showSerName val="0"/>
          <c:showPercent val="0"/>
          <c:showBubbleSize val="0"/>
        </c:dLbls>
        <c:gapWidth val="84"/>
        <c:gapDepth val="53"/>
        <c:shape val="box"/>
        <c:axId val="69706496"/>
        <c:axId val="69708032"/>
        <c:axId val="69638336"/>
      </c:bar3DChart>
      <c:catAx>
        <c:axId val="697064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69708032"/>
        <c:crosses val="autoZero"/>
        <c:auto val="1"/>
        <c:lblAlgn val="ctr"/>
        <c:lblOffset val="100"/>
        <c:noMultiLvlLbl val="0"/>
      </c:catAx>
      <c:valAx>
        <c:axId val="69708032"/>
        <c:scaling>
          <c:orientation val="minMax"/>
        </c:scaling>
        <c:delete val="1"/>
        <c:axPos val="l"/>
        <c:numFmt formatCode="General" sourceLinked="1"/>
        <c:majorTickMark val="out"/>
        <c:minorTickMark val="none"/>
        <c:tickLblPos val="nextTo"/>
        <c:crossAx val="69706496"/>
        <c:crosses val="autoZero"/>
        <c:crossBetween val="between"/>
      </c:valAx>
      <c:serAx>
        <c:axId val="6963833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69708032"/>
        <c:crosses val="autoZero"/>
      </c:ser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round/>
    </a:ln>
    <a:effectLst/>
  </c:spPr>
  <c:txPr>
    <a:bodyPr/>
    <a:lstStyle/>
    <a:p>
      <a:pPr>
        <a:defRPr>
          <a:solidFill>
            <a:srgbClr val="00B0F0"/>
          </a:solidFill>
        </a:defRPr>
      </a:pPr>
      <a:endParaRPr lang="it-IT"/>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rgbClr val="00B0F0"/>
                </a:solidFill>
                <a:latin typeface="+mn-lt"/>
                <a:ea typeface="+mn-ea"/>
                <a:cs typeface="+mn-cs"/>
              </a:defRPr>
            </a:pPr>
            <a:r>
              <a:rPr lang="it-IT"/>
              <a:t>ENTROPIA FILE UNIFORME</a:t>
            </a:r>
          </a:p>
        </c:rich>
      </c:tx>
      <c:layout/>
      <c:overlay val="0"/>
      <c:spPr>
        <a:noFill/>
        <a:ln>
          <a:noFill/>
        </a:ln>
        <a:effectLst/>
      </c:sp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Pt>
            <c:idx val="1"/>
            <c:invertIfNegative val="0"/>
            <c:bubble3D val="0"/>
            <c:spPr>
              <a:solidFill>
                <a:srgbClr val="FFC000">
                  <a:alpha val="88000"/>
                </a:srgb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extLst xmlns:c16r2="http://schemas.microsoft.com/office/drawing/2015/06/chart">
              <c:ext xmlns:c16="http://schemas.microsoft.com/office/drawing/2014/chart" uri="{C3380CC4-5D6E-409C-BE32-E72D297353CC}">
                <c16:uniqueId val="{00000001-4E11-4D5E-AFF3-11A39C69BBAB}"/>
              </c:ext>
            </c:extLst>
          </c:dPt>
          <c:dPt>
            <c:idx val="2"/>
            <c:invertIfNegative val="0"/>
            <c:bubble3D val="0"/>
            <c:spPr>
              <a:solidFill>
                <a:schemeClr val="accent6">
                  <a:lumMod val="60000"/>
                  <a:lumOff val="40000"/>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extLst xmlns:c16r2="http://schemas.microsoft.com/office/drawing/2015/06/chart">
              <c:ext xmlns:c16="http://schemas.microsoft.com/office/drawing/2014/chart" uri="{C3380CC4-5D6E-409C-BE32-E72D297353CC}">
                <c16:uniqueId val="{00000003-4E11-4D5E-AFF3-11A39C69BBAB}"/>
              </c:ext>
            </c:extLst>
          </c:dPt>
          <c:dPt>
            <c:idx val="3"/>
            <c:invertIfNegative val="0"/>
            <c:bubble3D val="0"/>
            <c:spPr>
              <a:solidFill>
                <a:srgbClr val="FF0000">
                  <a:alpha val="88000"/>
                </a:srgb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extLst xmlns:c16r2="http://schemas.microsoft.com/office/drawing/2015/06/chart">
              <c:ext xmlns:c16="http://schemas.microsoft.com/office/drawing/2014/chart" uri="{C3380CC4-5D6E-409C-BE32-E72D297353CC}">
                <c16:uniqueId val="{00000005-4E11-4D5E-AFF3-11A39C69BBAB}"/>
              </c:ext>
            </c:extLst>
          </c:dPt>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Foglio1!$A$37:$A$40</c:f>
              <c:strCache>
                <c:ptCount val="4"/>
                <c:pt idx="0">
                  <c:v>ENTROPY AES ENC</c:v>
                </c:pt>
                <c:pt idx="1">
                  <c:v>ENTROPY BLOWFISH ENC</c:v>
                </c:pt>
                <c:pt idx="2">
                  <c:v>ENTROPY RSA ENC</c:v>
                </c:pt>
                <c:pt idx="3">
                  <c:v>ENTROPY ECC ENC</c:v>
                </c:pt>
              </c:strCache>
            </c:strRef>
          </c:cat>
          <c:val>
            <c:numRef>
              <c:f>Foglio1!$B$37:$B$40</c:f>
              <c:numCache>
                <c:formatCode>0.000000000000000</c:formatCode>
                <c:ptCount val="4"/>
                <c:pt idx="0">
                  <c:v>0.99999987774976595</c:v>
                </c:pt>
                <c:pt idx="1">
                  <c:v>0.99999987871589402</c:v>
                </c:pt>
                <c:pt idx="2">
                  <c:v>0.999999895478898</c:v>
                </c:pt>
                <c:pt idx="3" formatCode="0.0000000000000000">
                  <c:v>0.99999986624631398</c:v>
                </c:pt>
              </c:numCache>
            </c:numRef>
          </c:val>
          <c:extLst xmlns:c16r2="http://schemas.microsoft.com/office/drawing/2015/06/chart">
            <c:ext xmlns:c16="http://schemas.microsoft.com/office/drawing/2014/chart" uri="{C3380CC4-5D6E-409C-BE32-E72D297353CC}">
              <c16:uniqueId val="{00000006-4E11-4D5E-AFF3-11A39C69BBAB}"/>
            </c:ext>
          </c:extLst>
        </c:ser>
        <c:dLbls>
          <c:showLegendKey val="0"/>
          <c:showVal val="1"/>
          <c:showCatName val="0"/>
          <c:showSerName val="0"/>
          <c:showPercent val="0"/>
          <c:showBubbleSize val="0"/>
        </c:dLbls>
        <c:gapWidth val="84"/>
        <c:gapDepth val="53"/>
        <c:shape val="box"/>
        <c:axId val="69729664"/>
        <c:axId val="69757184"/>
        <c:axId val="0"/>
      </c:bar3DChart>
      <c:catAx>
        <c:axId val="697296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69757184"/>
        <c:crosses val="autoZero"/>
        <c:auto val="1"/>
        <c:lblAlgn val="ctr"/>
        <c:lblOffset val="100"/>
        <c:noMultiLvlLbl val="0"/>
      </c:catAx>
      <c:valAx>
        <c:axId val="69757184"/>
        <c:scaling>
          <c:orientation val="minMax"/>
        </c:scaling>
        <c:delete val="1"/>
        <c:axPos val="l"/>
        <c:numFmt formatCode="0.000000000000000" sourceLinked="1"/>
        <c:majorTickMark val="out"/>
        <c:minorTickMark val="none"/>
        <c:tickLblPos val="nextTo"/>
        <c:crossAx val="6972966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round/>
    </a:ln>
    <a:effectLst/>
  </c:spPr>
  <c:txPr>
    <a:bodyPr/>
    <a:lstStyle/>
    <a:p>
      <a:pPr>
        <a:defRPr>
          <a:solidFill>
            <a:srgbClr val="00B0F0"/>
          </a:solidFill>
        </a:defRPr>
      </a:pPr>
      <a:endParaRPr lang="it-IT"/>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'new 11'!$A$2</c:f>
              <c:strCache>
                <c:ptCount val="1"/>
                <c:pt idx="0">
                  <c:v>DIE-HARD</c:v>
                </c:pt>
              </c:strCache>
            </c:strRef>
          </c:tx>
          <c:invertIfNegative val="0"/>
          <c:cat>
            <c:strRef>
              <c:f>'new 11'!$B$1:$F$1</c:f>
              <c:strCache>
                <c:ptCount val="5"/>
                <c:pt idx="0">
                  <c:v>UNIFORME</c:v>
                </c:pt>
                <c:pt idx="1">
                  <c:v>BUTTERFLY</c:v>
                </c:pt>
                <c:pt idx="2">
                  <c:v>AES</c:v>
                </c:pt>
                <c:pt idx="3">
                  <c:v>BLOWFISH</c:v>
                </c:pt>
                <c:pt idx="4">
                  <c:v>ECC</c:v>
                </c:pt>
              </c:strCache>
            </c:strRef>
          </c:cat>
          <c:val>
            <c:numRef>
              <c:f>'new 11'!$B$2:$F$2</c:f>
              <c:numCache>
                <c:formatCode>General</c:formatCode>
                <c:ptCount val="5"/>
                <c:pt idx="0">
                  <c:v>5.7110305E-2</c:v>
                </c:pt>
                <c:pt idx="1">
                  <c:v>0.535466153</c:v>
                </c:pt>
                <c:pt idx="2">
                  <c:v>0.591180661</c:v>
                </c:pt>
                <c:pt idx="3">
                  <c:v>0.54732138500000005</c:v>
                </c:pt>
                <c:pt idx="4">
                  <c:v>0.49531121500000003</c:v>
                </c:pt>
              </c:numCache>
            </c:numRef>
          </c:val>
        </c:ser>
        <c:ser>
          <c:idx val="1"/>
          <c:order val="1"/>
          <c:tx>
            <c:strRef>
              <c:f>'new 11'!$A$3</c:f>
              <c:strCache>
                <c:ptCount val="1"/>
                <c:pt idx="0">
                  <c:v>ENTROPY</c:v>
                </c:pt>
              </c:strCache>
            </c:strRef>
          </c:tx>
          <c:invertIfNegative val="0"/>
          <c:cat>
            <c:strRef>
              <c:f>'new 11'!$B$1:$F$1</c:f>
              <c:strCache>
                <c:ptCount val="5"/>
                <c:pt idx="0">
                  <c:v>UNIFORME</c:v>
                </c:pt>
                <c:pt idx="1">
                  <c:v>BUTTERFLY</c:v>
                </c:pt>
                <c:pt idx="2">
                  <c:v>AES</c:v>
                </c:pt>
                <c:pt idx="3">
                  <c:v>BLOWFISH</c:v>
                </c:pt>
                <c:pt idx="4">
                  <c:v>ECC</c:v>
                </c:pt>
              </c:strCache>
            </c:strRef>
          </c:cat>
          <c:val>
            <c:numRef>
              <c:f>'new 11'!$B$3:$F$3</c:f>
              <c:numCache>
                <c:formatCode>General</c:formatCode>
                <c:ptCount val="5"/>
                <c:pt idx="0">
                  <c:v>0</c:v>
                </c:pt>
                <c:pt idx="1">
                  <c:v>0.99999826400000003</c:v>
                </c:pt>
                <c:pt idx="2">
                  <c:v>0.99999976199999996</c:v>
                </c:pt>
                <c:pt idx="3">
                  <c:v>0.99999975799999996</c:v>
                </c:pt>
                <c:pt idx="4">
                  <c:v>0.99999979900000002</c:v>
                </c:pt>
              </c:numCache>
            </c:numRef>
          </c:val>
        </c:ser>
        <c:dLbls>
          <c:dLblPos val="outEnd"/>
          <c:showLegendKey val="0"/>
          <c:showVal val="1"/>
          <c:showCatName val="0"/>
          <c:showSerName val="0"/>
          <c:showPercent val="0"/>
          <c:showBubbleSize val="0"/>
        </c:dLbls>
        <c:gapWidth val="150"/>
        <c:axId val="63104128"/>
        <c:axId val="64287488"/>
      </c:barChart>
      <c:catAx>
        <c:axId val="63104128"/>
        <c:scaling>
          <c:orientation val="minMax"/>
        </c:scaling>
        <c:delete val="0"/>
        <c:axPos val="b"/>
        <c:majorTickMark val="out"/>
        <c:minorTickMark val="none"/>
        <c:tickLblPos val="nextTo"/>
        <c:crossAx val="64287488"/>
        <c:crosses val="autoZero"/>
        <c:auto val="1"/>
        <c:lblAlgn val="ctr"/>
        <c:lblOffset val="100"/>
        <c:noMultiLvlLbl val="0"/>
      </c:catAx>
      <c:valAx>
        <c:axId val="64287488"/>
        <c:scaling>
          <c:orientation val="minMax"/>
        </c:scaling>
        <c:delete val="0"/>
        <c:axPos val="l"/>
        <c:majorGridlines/>
        <c:numFmt formatCode="General" sourceLinked="1"/>
        <c:majorTickMark val="out"/>
        <c:minorTickMark val="none"/>
        <c:tickLblPos val="nextTo"/>
        <c:crossAx val="63104128"/>
        <c:crosses val="autoZero"/>
        <c:crossBetween val="between"/>
      </c:valAx>
    </c:plotArea>
    <c:legend>
      <c:legendPos val="r"/>
      <c:layout/>
      <c:overlay val="0"/>
    </c:legend>
    <c:plotVisOnly val="1"/>
    <c:dispBlanksAs val="gap"/>
    <c:showDLblsOverMax val="0"/>
  </c:chart>
  <c:txPr>
    <a:bodyPr/>
    <a:lstStyle/>
    <a:p>
      <a:pPr>
        <a:defRPr>
          <a:solidFill>
            <a:schemeClr val="bg1"/>
          </a:solidFill>
        </a:defRPr>
      </a:pPr>
      <a:endParaRPr lang="it-IT"/>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v>BLOWFISH</c:v>
          </c:tx>
          <c:spPr>
            <a:noFill/>
            <a:ln w="9525" cap="flat" cmpd="sng" algn="ctr">
              <a:solidFill>
                <a:schemeClr val="accent6"/>
              </a:solidFill>
              <a:miter lim="800000"/>
            </a:ln>
            <a:effectLst>
              <a:glow rad="63500">
                <a:schemeClr val="accent6">
                  <a:satMod val="175000"/>
                  <a:alpha val="25000"/>
                </a:schemeClr>
              </a:glow>
            </a:effectLst>
          </c:spPr>
          <c:invertIfNegative val="0"/>
          <c:cat>
            <c:numRef>
              <c:f>BLOWFISH!$G$3:$I$3</c:f>
              <c:numCache>
                <c:formatCode>General</c:formatCode>
                <c:ptCount val="3"/>
                <c:pt idx="0">
                  <c:v>100</c:v>
                </c:pt>
                <c:pt idx="1">
                  <c:v>1000</c:v>
                </c:pt>
                <c:pt idx="2">
                  <c:v>10000</c:v>
                </c:pt>
              </c:numCache>
            </c:numRef>
          </c:cat>
          <c:val>
            <c:numRef>
              <c:f>BLOWFISH!$B$5:$D$5</c:f>
              <c:numCache>
                <c:formatCode>General</c:formatCode>
                <c:ptCount val="3"/>
                <c:pt idx="0">
                  <c:v>6.8489620000000001E-2</c:v>
                </c:pt>
                <c:pt idx="1">
                  <c:v>5.8658834999999999E-2</c:v>
                </c:pt>
                <c:pt idx="2">
                  <c:v>6.2507079899999998E-2</c:v>
                </c:pt>
              </c:numCache>
            </c:numRef>
          </c:val>
          <c:extLst xmlns:c16r2="http://schemas.microsoft.com/office/drawing/2015/06/chart">
            <c:ext xmlns:c16="http://schemas.microsoft.com/office/drawing/2014/chart" uri="{C3380CC4-5D6E-409C-BE32-E72D297353CC}">
              <c16:uniqueId val="{00000000-73F9-48F9-9E5F-7C7EF2B9FC25}"/>
            </c:ext>
          </c:extLst>
        </c:ser>
        <c:ser>
          <c:idx val="1"/>
          <c:order val="1"/>
          <c:tx>
            <c:v>AES</c:v>
          </c:tx>
          <c:spPr>
            <a:noFill/>
            <a:ln w="9525" cap="flat" cmpd="sng" algn="ctr">
              <a:solidFill>
                <a:schemeClr val="accent5"/>
              </a:solidFill>
              <a:miter lim="800000"/>
            </a:ln>
            <a:effectLst>
              <a:glow rad="63500">
                <a:schemeClr val="accent5">
                  <a:satMod val="175000"/>
                  <a:alpha val="25000"/>
                </a:schemeClr>
              </a:glow>
            </a:effectLst>
          </c:spPr>
          <c:invertIfNegative val="0"/>
          <c:cat>
            <c:numRef>
              <c:f>BLOWFISH!$G$3:$I$3</c:f>
              <c:numCache>
                <c:formatCode>General</c:formatCode>
                <c:ptCount val="3"/>
                <c:pt idx="0">
                  <c:v>100</c:v>
                </c:pt>
                <c:pt idx="1">
                  <c:v>1000</c:v>
                </c:pt>
                <c:pt idx="2">
                  <c:v>10000</c:v>
                </c:pt>
              </c:numCache>
            </c:numRef>
          </c:cat>
          <c:val>
            <c:numRef>
              <c:f>BLOWFISH!$G$5:$I$5</c:f>
              <c:numCache>
                <c:formatCode>General</c:formatCode>
                <c:ptCount val="3"/>
                <c:pt idx="0">
                  <c:v>6.5390000000000004E-2</c:v>
                </c:pt>
                <c:pt idx="1">
                  <c:v>5.7157590000000001E-2</c:v>
                </c:pt>
                <c:pt idx="2">
                  <c:v>6.9583999999999993E-2</c:v>
                </c:pt>
              </c:numCache>
            </c:numRef>
          </c:val>
          <c:extLst xmlns:c16r2="http://schemas.microsoft.com/office/drawing/2015/06/chart">
            <c:ext xmlns:c16="http://schemas.microsoft.com/office/drawing/2014/chart" uri="{C3380CC4-5D6E-409C-BE32-E72D297353CC}">
              <c16:uniqueId val="{00000001-73F9-48F9-9E5F-7C7EF2B9FC25}"/>
            </c:ext>
          </c:extLst>
        </c:ser>
        <c:dLbls>
          <c:showLegendKey val="0"/>
          <c:showVal val="0"/>
          <c:showCatName val="0"/>
          <c:showSerName val="0"/>
          <c:showPercent val="0"/>
          <c:showBubbleSize val="0"/>
        </c:dLbls>
        <c:gapWidth val="150"/>
        <c:axId val="41560320"/>
        <c:axId val="41566208"/>
      </c:barChart>
      <c:catAx>
        <c:axId val="415603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it-IT"/>
          </a:p>
        </c:txPr>
        <c:crossAx val="41566208"/>
        <c:crosses val="autoZero"/>
        <c:auto val="1"/>
        <c:lblAlgn val="ctr"/>
        <c:lblOffset val="100"/>
        <c:noMultiLvlLbl val="0"/>
      </c:catAx>
      <c:valAx>
        <c:axId val="41566208"/>
        <c:scaling>
          <c:orientation val="minMax"/>
          <c:min val="5.000000000000001E-2"/>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it-IT"/>
          </a:p>
        </c:txPr>
        <c:crossAx val="415603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it-IT"/>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it-IT"/>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B0F0"/>
                </a:solidFill>
                <a:latin typeface="+mn-lt"/>
                <a:ea typeface="+mn-ea"/>
                <a:cs typeface="+mn-cs"/>
              </a:defRPr>
            </a:pPr>
            <a:r>
              <a:rPr lang="it-IT"/>
              <a:t>10MB ENTROPY</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1"/>
            <c:invertIfNegative val="0"/>
            <c:bubble3D val="0"/>
            <c:spPr>
              <a:solidFill>
                <a:schemeClr val="accent4">
                  <a:lumMod val="60000"/>
                  <a:lumOff val="40000"/>
                </a:schemeClr>
              </a:solidFill>
              <a:ln>
                <a:noFill/>
              </a:ln>
              <a:effectLst/>
              <a:sp3d/>
            </c:spPr>
            <c:extLst xmlns:c16r2="http://schemas.microsoft.com/office/drawing/2015/06/chart">
              <c:ext xmlns:c16="http://schemas.microsoft.com/office/drawing/2014/chart" uri="{C3380CC4-5D6E-409C-BE32-E72D297353CC}">
                <c16:uniqueId val="{00000001-6EC6-4F71-BEE1-9840B2189420}"/>
              </c:ext>
            </c:extLst>
          </c:dPt>
          <c:dPt>
            <c:idx val="2"/>
            <c:invertIfNegative val="0"/>
            <c:bubble3D val="0"/>
            <c:spPr>
              <a:solidFill>
                <a:schemeClr val="accent6">
                  <a:lumMod val="75000"/>
                </a:schemeClr>
              </a:solidFill>
              <a:ln>
                <a:noFill/>
              </a:ln>
              <a:effectLst/>
              <a:sp3d/>
            </c:spPr>
            <c:extLst xmlns:c16r2="http://schemas.microsoft.com/office/drawing/2015/06/chart">
              <c:ext xmlns:c16="http://schemas.microsoft.com/office/drawing/2014/chart" uri="{C3380CC4-5D6E-409C-BE32-E72D297353CC}">
                <c16:uniqueId val="{00000003-6EC6-4F71-BEE1-9840B2189420}"/>
              </c:ext>
            </c:extLst>
          </c:dPt>
          <c:dLbls>
            <c:dLbl>
              <c:idx val="0"/>
              <c:layout>
                <c:manualLayout>
                  <c:x val="-3.9916995176280222E-17"/>
                  <c:y val="-7.6562334729212117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6EC6-4F71-BEE1-9840B2189420}"/>
                </c:ext>
              </c:extLst>
            </c:dLbl>
            <c:dLbl>
              <c:idx val="1"/>
              <c:layout>
                <c:manualLayout>
                  <c:x val="0"/>
                  <c:y val="-4.1761273488661155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6EC6-4F71-BEE1-9840B2189420}"/>
                </c:ext>
              </c:extLst>
            </c:dLbl>
            <c:dLbl>
              <c:idx val="2"/>
              <c:layout>
                <c:manualLayout>
                  <c:x val="-7.9833990352560444E-17"/>
                  <c:y val="-6.9602122481101925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6EC6-4F71-BEE1-9840B2189420}"/>
                </c:ext>
              </c:extLst>
            </c:dLbl>
            <c:spPr>
              <a:noFill/>
              <a:ln>
                <a:noFill/>
              </a:ln>
              <a:effectLst/>
            </c:spPr>
            <c:txPr>
              <a:bodyPr rot="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(Foglio1!$A$15,Foglio1!$A$16,Foglio1!$A$17)</c:f>
              <c:strCache>
                <c:ptCount val="3"/>
                <c:pt idx="0">
                  <c:v>ENTROPY 10MB</c:v>
                </c:pt>
                <c:pt idx="1">
                  <c:v>ENTROPY AES ENC</c:v>
                </c:pt>
                <c:pt idx="2">
                  <c:v>ENTROPY BLOWFISH ENC</c:v>
                </c:pt>
              </c:strCache>
            </c:strRef>
          </c:cat>
          <c:val>
            <c:numRef>
              <c:f>(Foglio1!$B$15,Foglio1!$B$16,Foglio1!$B$17)</c:f>
              <c:numCache>
                <c:formatCode>0.000000000000000</c:formatCode>
                <c:ptCount val="3"/>
                <c:pt idx="0">
                  <c:v>0.99999167332740402</c:v>
                </c:pt>
                <c:pt idx="1">
                  <c:v>0.99999805589721602</c:v>
                </c:pt>
                <c:pt idx="2">
                  <c:v>0.99999762798179903</c:v>
                </c:pt>
              </c:numCache>
            </c:numRef>
          </c:val>
          <c:extLst xmlns:c16r2="http://schemas.microsoft.com/office/drawing/2015/06/chart">
            <c:ext xmlns:c16="http://schemas.microsoft.com/office/drawing/2014/chart" uri="{C3380CC4-5D6E-409C-BE32-E72D297353CC}">
              <c16:uniqueId val="{00000004-6EC6-4F71-BEE1-9840B2189420}"/>
            </c:ext>
          </c:extLst>
        </c:ser>
        <c:dLbls>
          <c:showLegendKey val="0"/>
          <c:showVal val="1"/>
          <c:showCatName val="0"/>
          <c:showSerName val="0"/>
          <c:showPercent val="0"/>
          <c:showBubbleSize val="0"/>
        </c:dLbls>
        <c:gapWidth val="150"/>
        <c:shape val="box"/>
        <c:axId val="41606144"/>
        <c:axId val="41613952"/>
        <c:axId val="0"/>
      </c:bar3DChart>
      <c:catAx>
        <c:axId val="416061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41613952"/>
        <c:crosses val="autoZero"/>
        <c:auto val="1"/>
        <c:lblAlgn val="ctr"/>
        <c:lblOffset val="100"/>
        <c:noMultiLvlLbl val="0"/>
      </c:catAx>
      <c:valAx>
        <c:axId val="41613952"/>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4160614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rgbClr val="00B0F0"/>
          </a:solidFill>
        </a:defRPr>
      </a:pPr>
      <a:endParaRPr lang="it-IT"/>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B0F0"/>
                </a:solidFill>
                <a:latin typeface="+mn-lt"/>
                <a:ea typeface="+mn-ea"/>
                <a:cs typeface="+mn-cs"/>
              </a:defRPr>
            </a:pPr>
            <a:r>
              <a:rPr lang="it-IT"/>
              <a:t>50MB ENTROPY</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1"/>
            <c:invertIfNegative val="0"/>
            <c:bubble3D val="0"/>
            <c:spPr>
              <a:solidFill>
                <a:schemeClr val="accent4">
                  <a:lumMod val="60000"/>
                  <a:lumOff val="40000"/>
                </a:schemeClr>
              </a:solidFill>
              <a:ln>
                <a:noFill/>
              </a:ln>
              <a:effectLst/>
              <a:sp3d/>
            </c:spPr>
            <c:extLst xmlns:c16r2="http://schemas.microsoft.com/office/drawing/2015/06/chart">
              <c:ext xmlns:c16="http://schemas.microsoft.com/office/drawing/2014/chart" uri="{C3380CC4-5D6E-409C-BE32-E72D297353CC}">
                <c16:uniqueId val="{00000001-491D-456C-A7F8-3977F5A182A2}"/>
              </c:ext>
            </c:extLst>
          </c:dPt>
          <c:dPt>
            <c:idx val="2"/>
            <c:invertIfNegative val="0"/>
            <c:bubble3D val="0"/>
            <c:spPr>
              <a:solidFill>
                <a:schemeClr val="accent6">
                  <a:lumMod val="75000"/>
                </a:schemeClr>
              </a:solidFill>
              <a:ln>
                <a:noFill/>
              </a:ln>
              <a:effectLst/>
              <a:sp3d/>
            </c:spPr>
            <c:extLst xmlns:c16r2="http://schemas.microsoft.com/office/drawing/2015/06/chart">
              <c:ext xmlns:c16="http://schemas.microsoft.com/office/drawing/2014/chart" uri="{C3380CC4-5D6E-409C-BE32-E72D297353CC}">
                <c16:uniqueId val="{00000003-491D-456C-A7F8-3977F5A182A2}"/>
              </c:ext>
            </c:extLst>
          </c:dPt>
          <c:dLbls>
            <c:dLbl>
              <c:idx val="0"/>
              <c:layout>
                <c:manualLayout>
                  <c:x val="0"/>
                  <c:y val="-9.4909472720999824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491D-456C-A7F8-3977F5A182A2}"/>
                </c:ext>
              </c:extLst>
            </c:dLbl>
            <c:spPr>
              <a:noFill/>
              <a:ln>
                <a:noFill/>
              </a:ln>
              <a:effectLst/>
            </c:spPr>
            <c:txPr>
              <a:bodyPr rot="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(Foglio1!$A$25,Foglio1!$A$26,Foglio1!$A$27)</c:f>
              <c:strCache>
                <c:ptCount val="3"/>
                <c:pt idx="0">
                  <c:v>ENTROPY 50MB</c:v>
                </c:pt>
                <c:pt idx="1">
                  <c:v>ENTROPY AES ENC</c:v>
                </c:pt>
                <c:pt idx="2">
                  <c:v>ENTROPY BLOWFISH ENC</c:v>
                </c:pt>
              </c:strCache>
            </c:strRef>
          </c:cat>
          <c:val>
            <c:numRef>
              <c:f>(Foglio1!$B$25,Foglio1!$B$26,Foglio1!$B$27)</c:f>
              <c:numCache>
                <c:formatCode>0.000000000000000</c:formatCode>
                <c:ptCount val="3"/>
                <c:pt idx="0">
                  <c:v>0.99999719389087005</c:v>
                </c:pt>
                <c:pt idx="1">
                  <c:v>0.99999949004136601</c:v>
                </c:pt>
                <c:pt idx="2">
                  <c:v>0.99999949455176096</c:v>
                </c:pt>
              </c:numCache>
            </c:numRef>
          </c:val>
          <c:extLst xmlns:c16r2="http://schemas.microsoft.com/office/drawing/2015/06/chart">
            <c:ext xmlns:c16="http://schemas.microsoft.com/office/drawing/2014/chart" uri="{C3380CC4-5D6E-409C-BE32-E72D297353CC}">
              <c16:uniqueId val="{00000004-491D-456C-A7F8-3977F5A182A2}"/>
            </c:ext>
          </c:extLst>
        </c:ser>
        <c:dLbls>
          <c:showLegendKey val="0"/>
          <c:showVal val="1"/>
          <c:showCatName val="0"/>
          <c:showSerName val="0"/>
          <c:showPercent val="0"/>
          <c:showBubbleSize val="0"/>
        </c:dLbls>
        <c:gapWidth val="150"/>
        <c:shape val="box"/>
        <c:axId val="41741696"/>
        <c:axId val="40502400"/>
        <c:axId val="0"/>
      </c:bar3DChart>
      <c:catAx>
        <c:axId val="417416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40502400"/>
        <c:crosses val="autoZero"/>
        <c:auto val="1"/>
        <c:lblAlgn val="ctr"/>
        <c:lblOffset val="100"/>
        <c:noMultiLvlLbl val="0"/>
      </c:catAx>
      <c:valAx>
        <c:axId val="40502400"/>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4174169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rgbClr val="00B0F0"/>
          </a:solidFill>
        </a:defRPr>
      </a:pPr>
      <a:endParaRPr lang="it-IT"/>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B0F0"/>
                </a:solidFill>
                <a:latin typeface="+mn-lt"/>
                <a:ea typeface="+mn-ea"/>
                <a:cs typeface="+mn-cs"/>
              </a:defRPr>
            </a:pPr>
            <a:r>
              <a:rPr lang="it-IT"/>
              <a:t>100MB ENTROPY</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1"/>
            <c:invertIfNegative val="0"/>
            <c:bubble3D val="0"/>
            <c:spPr>
              <a:solidFill>
                <a:schemeClr val="accent4">
                  <a:lumMod val="60000"/>
                  <a:lumOff val="40000"/>
                </a:schemeClr>
              </a:solidFill>
              <a:ln>
                <a:noFill/>
              </a:ln>
              <a:effectLst/>
              <a:sp3d/>
            </c:spPr>
            <c:extLst xmlns:c16r2="http://schemas.microsoft.com/office/drawing/2015/06/chart">
              <c:ext xmlns:c16="http://schemas.microsoft.com/office/drawing/2014/chart" uri="{C3380CC4-5D6E-409C-BE32-E72D297353CC}">
                <c16:uniqueId val="{00000001-3F71-4146-950C-ECAD95108ACF}"/>
              </c:ext>
            </c:extLst>
          </c:dPt>
          <c:dPt>
            <c:idx val="2"/>
            <c:invertIfNegative val="0"/>
            <c:bubble3D val="0"/>
            <c:spPr>
              <a:solidFill>
                <a:schemeClr val="accent6">
                  <a:lumMod val="75000"/>
                </a:schemeClr>
              </a:solidFill>
              <a:ln>
                <a:noFill/>
              </a:ln>
              <a:effectLst/>
              <a:sp3d/>
            </c:spPr>
            <c:extLst xmlns:c16r2="http://schemas.microsoft.com/office/drawing/2015/06/chart">
              <c:ext xmlns:c16="http://schemas.microsoft.com/office/drawing/2014/chart" uri="{C3380CC4-5D6E-409C-BE32-E72D297353CC}">
                <c16:uniqueId val="{00000003-3F71-4146-950C-ECAD95108ACF}"/>
              </c:ext>
            </c:extLst>
          </c:dPt>
          <c:dLbls>
            <c:dLbl>
              <c:idx val="1"/>
              <c:layout>
                <c:manualLayout>
                  <c:x val="-1.3179622953818134E-2"/>
                  <c:y val="-2.7248073325209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3F71-4146-950C-ECAD95108ACF}"/>
                </c:ext>
              </c:extLst>
            </c:dLbl>
            <c:dLbl>
              <c:idx val="2"/>
              <c:layout>
                <c:manualLayout>
                  <c:x val="5.930830329218148E-2"/>
                  <c:y val="-2.7248073325208972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3F71-4146-950C-ECAD95108ACF}"/>
                </c:ext>
              </c:extLst>
            </c:dLbl>
            <c:spPr>
              <a:noFill/>
              <a:ln>
                <a:noFill/>
              </a:ln>
              <a:effectLst/>
            </c:spPr>
            <c:txPr>
              <a:bodyPr rot="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(Foglio1!$A$4,Foglio1!$A$5,Foglio1!$A$6)</c:f>
              <c:strCache>
                <c:ptCount val="3"/>
                <c:pt idx="0">
                  <c:v>ENTROPY 100MB</c:v>
                </c:pt>
                <c:pt idx="1">
                  <c:v>ENTROPY AES ENC</c:v>
                </c:pt>
                <c:pt idx="2">
                  <c:v>ENTROPY BLOWFISH ENC</c:v>
                </c:pt>
              </c:strCache>
            </c:strRef>
          </c:cat>
          <c:val>
            <c:numRef>
              <c:f>(Foglio1!$B$4,Foglio1!$B$5,Foglio1!$B$6)</c:f>
              <c:numCache>
                <c:formatCode>0.000000000000000</c:formatCode>
                <c:ptCount val="3"/>
                <c:pt idx="0">
                  <c:v>0.99999826389049096</c:v>
                </c:pt>
                <c:pt idx="1">
                  <c:v>0.99999976162883697</c:v>
                </c:pt>
                <c:pt idx="2">
                  <c:v>0.99999975779208505</c:v>
                </c:pt>
              </c:numCache>
            </c:numRef>
          </c:val>
          <c:extLst xmlns:c16r2="http://schemas.microsoft.com/office/drawing/2015/06/chart">
            <c:ext xmlns:c16="http://schemas.microsoft.com/office/drawing/2014/chart" uri="{C3380CC4-5D6E-409C-BE32-E72D297353CC}">
              <c16:uniqueId val="{00000004-3F71-4146-950C-ECAD95108ACF}"/>
            </c:ext>
          </c:extLst>
        </c:ser>
        <c:dLbls>
          <c:showLegendKey val="0"/>
          <c:showVal val="1"/>
          <c:showCatName val="0"/>
          <c:showSerName val="0"/>
          <c:showPercent val="0"/>
          <c:showBubbleSize val="0"/>
        </c:dLbls>
        <c:gapWidth val="150"/>
        <c:shape val="box"/>
        <c:axId val="40532224"/>
        <c:axId val="40552320"/>
        <c:axId val="0"/>
      </c:bar3DChart>
      <c:catAx>
        <c:axId val="405322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40552320"/>
        <c:crosses val="autoZero"/>
        <c:auto val="1"/>
        <c:lblAlgn val="ctr"/>
        <c:lblOffset val="100"/>
        <c:noMultiLvlLbl val="0"/>
      </c:catAx>
      <c:valAx>
        <c:axId val="40552320"/>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4053222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rgbClr val="00B0F0"/>
          </a:solidFill>
        </a:defRPr>
      </a:pPr>
      <a:endParaRPr lang="it-IT"/>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rgbClr val="00B0F0"/>
                </a:solidFill>
                <a:latin typeface="+mn-lt"/>
                <a:ea typeface="+mn-ea"/>
                <a:cs typeface="+mn-cs"/>
              </a:defRPr>
            </a:pPr>
            <a:r>
              <a:rPr lang="it-IT"/>
              <a:t>ENTROPIA PUBBLICHE</a:t>
            </a:r>
          </a:p>
        </c:rich>
      </c:tx>
      <c:layout/>
      <c:overlay val="0"/>
      <c:spPr>
        <a:noFill/>
        <a:ln>
          <a:noFill/>
        </a:ln>
        <a:effectLst/>
      </c:sp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v>RSA 2048bits</c:v>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RSA!$H$3:$J$3</c:f>
              <c:numCache>
                <c:formatCode>General</c:formatCode>
                <c:ptCount val="3"/>
                <c:pt idx="0">
                  <c:v>100</c:v>
                </c:pt>
                <c:pt idx="1">
                  <c:v>1000</c:v>
                </c:pt>
                <c:pt idx="2">
                  <c:v>10000</c:v>
                </c:pt>
              </c:numCache>
            </c:numRef>
          </c:cat>
          <c:val>
            <c:numRef>
              <c:f>RSA!$H$10:$J$10</c:f>
              <c:numCache>
                <c:formatCode>General</c:formatCode>
                <c:ptCount val="3"/>
                <c:pt idx="0">
                  <c:v>0.97912999999999994</c:v>
                </c:pt>
                <c:pt idx="1">
                  <c:v>0.97985</c:v>
                </c:pt>
                <c:pt idx="2">
                  <c:v>0.97986600000000001</c:v>
                </c:pt>
              </c:numCache>
            </c:numRef>
          </c:val>
          <c:extLst xmlns:c16r2="http://schemas.microsoft.com/office/drawing/2015/06/chart">
            <c:ext xmlns:c16="http://schemas.microsoft.com/office/drawing/2014/chart" uri="{C3380CC4-5D6E-409C-BE32-E72D297353CC}">
              <c16:uniqueId val="{00000000-5CDC-4F9F-A829-648DD1F99420}"/>
            </c:ext>
          </c:extLst>
        </c:ser>
        <c:ser>
          <c:idx val="1"/>
          <c:order val="1"/>
          <c:tx>
            <c:v>ECC 320bits</c:v>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RSA!$H$3:$J$3</c:f>
              <c:numCache>
                <c:formatCode>General</c:formatCode>
                <c:ptCount val="3"/>
                <c:pt idx="0">
                  <c:v>100</c:v>
                </c:pt>
                <c:pt idx="1">
                  <c:v>1000</c:v>
                </c:pt>
                <c:pt idx="2">
                  <c:v>10000</c:v>
                </c:pt>
              </c:numCache>
            </c:numRef>
          </c:cat>
          <c:val>
            <c:numRef>
              <c:f>RSA!$L$10:$N$10</c:f>
              <c:numCache>
                <c:formatCode>General</c:formatCode>
                <c:ptCount val="3"/>
                <c:pt idx="0">
                  <c:v>0.94193232782358005</c:v>
                </c:pt>
                <c:pt idx="1">
                  <c:v>0.94269502965649898</c:v>
                </c:pt>
                <c:pt idx="2">
                  <c:v>0.94274848831946301</c:v>
                </c:pt>
              </c:numCache>
            </c:numRef>
          </c:val>
          <c:extLst xmlns:c16r2="http://schemas.microsoft.com/office/drawing/2015/06/chart">
            <c:ext xmlns:c16="http://schemas.microsoft.com/office/drawing/2014/chart" uri="{C3380CC4-5D6E-409C-BE32-E72D297353CC}">
              <c16:uniqueId val="{00000001-5CDC-4F9F-A829-648DD1F99420}"/>
            </c:ext>
          </c:extLst>
        </c:ser>
        <c:dLbls>
          <c:showLegendKey val="0"/>
          <c:showVal val="1"/>
          <c:showCatName val="0"/>
          <c:showSerName val="0"/>
          <c:showPercent val="0"/>
          <c:showBubbleSize val="0"/>
        </c:dLbls>
        <c:gapWidth val="75"/>
        <c:shape val="box"/>
        <c:axId val="69954176"/>
        <c:axId val="69964160"/>
        <c:axId val="41742784"/>
      </c:bar3DChart>
      <c:catAx>
        <c:axId val="699541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69964160"/>
        <c:crosses val="autoZero"/>
        <c:auto val="1"/>
        <c:lblAlgn val="ctr"/>
        <c:lblOffset val="100"/>
        <c:noMultiLvlLbl val="0"/>
      </c:catAx>
      <c:valAx>
        <c:axId val="69964160"/>
        <c:scaling>
          <c:orientation val="minMax"/>
          <c:max val="1"/>
          <c:min val="0.9"/>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69954176"/>
        <c:crosses val="autoZero"/>
        <c:crossBetween val="between"/>
      </c:valAx>
      <c:serAx>
        <c:axId val="41742784"/>
        <c:scaling>
          <c:orientation val="minMax"/>
        </c:scaling>
        <c:delete val="1"/>
        <c:axPos val="b"/>
        <c:majorTickMark val="none"/>
        <c:minorTickMark val="none"/>
        <c:tickLblPos val="nextTo"/>
        <c:crossAx val="69964160"/>
        <c:crosses val="autoZero"/>
      </c:ser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round/>
    </a:ln>
    <a:effectLst/>
  </c:spPr>
  <c:txPr>
    <a:bodyPr/>
    <a:lstStyle/>
    <a:p>
      <a:pPr>
        <a:defRPr>
          <a:solidFill>
            <a:srgbClr val="00B0F0"/>
          </a:solidFill>
        </a:defRPr>
      </a:pPr>
      <a:endParaRPr lang="it-IT"/>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rgbClr val="00B0F0"/>
                </a:solidFill>
                <a:latin typeface="+mn-lt"/>
                <a:ea typeface="+mn-ea"/>
                <a:cs typeface="+mn-cs"/>
              </a:defRPr>
            </a:pPr>
            <a:r>
              <a:rPr lang="it-IT"/>
              <a:t>TEMPI PUBBLICHE</a:t>
            </a:r>
          </a:p>
        </c:rich>
      </c:tx>
      <c:layout/>
      <c:overlay val="0"/>
      <c:spPr>
        <a:noFill/>
        <a:ln>
          <a:noFill/>
        </a:ln>
        <a:effectLst/>
      </c:spPr>
    </c:title>
    <c:autoTitleDeleted val="0"/>
    <c:plotArea>
      <c:layout/>
      <c:barChart>
        <c:barDir val="bar"/>
        <c:grouping val="clustered"/>
        <c:varyColors val="0"/>
        <c:ser>
          <c:idx val="0"/>
          <c:order val="0"/>
          <c:tx>
            <c:v>RSA 2048bits</c:v>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RSA!$H$3:$J$3</c:f>
              <c:numCache>
                <c:formatCode>General</c:formatCode>
                <c:ptCount val="3"/>
                <c:pt idx="0">
                  <c:v>100</c:v>
                </c:pt>
                <c:pt idx="1">
                  <c:v>1000</c:v>
                </c:pt>
                <c:pt idx="2">
                  <c:v>10000</c:v>
                </c:pt>
              </c:numCache>
            </c:numRef>
          </c:cat>
          <c:val>
            <c:numRef>
              <c:f>RSA!$H$7:$J$7</c:f>
              <c:numCache>
                <c:formatCode>General</c:formatCode>
                <c:ptCount val="3"/>
                <c:pt idx="0">
                  <c:v>5.2330000000000002E-2</c:v>
                </c:pt>
                <c:pt idx="1">
                  <c:v>5.5483999999999999E-2</c:v>
                </c:pt>
                <c:pt idx="2">
                  <c:v>5.5992E-2</c:v>
                </c:pt>
              </c:numCache>
            </c:numRef>
          </c:val>
          <c:extLst xmlns:c16r2="http://schemas.microsoft.com/office/drawing/2015/06/chart">
            <c:ext xmlns:c16="http://schemas.microsoft.com/office/drawing/2014/chart" uri="{C3380CC4-5D6E-409C-BE32-E72D297353CC}">
              <c16:uniqueId val="{00000000-1BC2-4F3B-A26F-E68A965498CE}"/>
            </c:ext>
          </c:extLst>
        </c:ser>
        <c:ser>
          <c:idx val="1"/>
          <c:order val="1"/>
          <c:tx>
            <c:v>ECC 320bits</c:v>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RSA!$H$3:$J$3</c:f>
              <c:numCache>
                <c:formatCode>General</c:formatCode>
                <c:ptCount val="3"/>
                <c:pt idx="0">
                  <c:v>100</c:v>
                </c:pt>
                <c:pt idx="1">
                  <c:v>1000</c:v>
                </c:pt>
                <c:pt idx="2">
                  <c:v>10000</c:v>
                </c:pt>
              </c:numCache>
            </c:numRef>
          </c:cat>
          <c:val>
            <c:numRef>
              <c:f>RSA!$L$6:$N$6</c:f>
              <c:numCache>
                <c:formatCode>General</c:formatCode>
                <c:ptCount val="3"/>
                <c:pt idx="0">
                  <c:v>8.4790000000000004E-2</c:v>
                </c:pt>
                <c:pt idx="1">
                  <c:v>0.06</c:v>
                </c:pt>
                <c:pt idx="2">
                  <c:v>6.3705499999999998E-2</c:v>
                </c:pt>
              </c:numCache>
            </c:numRef>
          </c:val>
          <c:extLst xmlns:c16r2="http://schemas.microsoft.com/office/drawing/2015/06/chart">
            <c:ext xmlns:c16="http://schemas.microsoft.com/office/drawing/2014/chart" uri="{C3380CC4-5D6E-409C-BE32-E72D297353CC}">
              <c16:uniqueId val="{00000001-1BC2-4F3B-A26F-E68A965498CE}"/>
            </c:ext>
          </c:extLst>
        </c:ser>
        <c:dLbls>
          <c:showLegendKey val="0"/>
          <c:showVal val="1"/>
          <c:showCatName val="0"/>
          <c:showSerName val="0"/>
          <c:showPercent val="0"/>
          <c:showBubbleSize val="0"/>
        </c:dLbls>
        <c:gapWidth val="182"/>
        <c:overlap val="-50"/>
        <c:axId val="69883776"/>
        <c:axId val="69884928"/>
      </c:barChart>
      <c:catAx>
        <c:axId val="69883776"/>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B0F0"/>
                </a:solidFill>
                <a:latin typeface="+mn-lt"/>
                <a:ea typeface="+mn-ea"/>
                <a:cs typeface="+mn-cs"/>
              </a:defRPr>
            </a:pPr>
            <a:endParaRPr lang="it-IT"/>
          </a:p>
        </c:txPr>
        <c:crossAx val="69884928"/>
        <c:crosses val="autoZero"/>
        <c:auto val="1"/>
        <c:lblAlgn val="ctr"/>
        <c:lblOffset val="100"/>
        <c:noMultiLvlLbl val="0"/>
      </c:catAx>
      <c:valAx>
        <c:axId val="69884928"/>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B0F0"/>
                </a:solidFill>
                <a:latin typeface="+mn-lt"/>
                <a:ea typeface="+mn-ea"/>
                <a:cs typeface="+mn-cs"/>
              </a:defRPr>
            </a:pPr>
            <a:endParaRPr lang="it-IT"/>
          </a:p>
        </c:txPr>
        <c:crossAx val="698837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rgbClr val="00B0F0"/>
              </a:solidFill>
              <a:latin typeface="+mn-lt"/>
              <a:ea typeface="+mn-ea"/>
              <a:cs typeface="+mn-cs"/>
            </a:defRPr>
          </a:pPr>
          <a:endParaRPr lang="it-IT"/>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0E293C"/>
    </a:solidFill>
    <a:ln w="9525" cap="flat" cmpd="sng" algn="ctr">
      <a:noFill/>
      <a:round/>
    </a:ln>
    <a:effectLst/>
  </c:spPr>
  <c:txPr>
    <a:bodyPr/>
    <a:lstStyle/>
    <a:p>
      <a:pPr>
        <a:defRPr>
          <a:solidFill>
            <a:srgbClr val="00B0F0"/>
          </a:solidFill>
        </a:defRPr>
      </a:pPr>
      <a:endParaRPr lang="it-IT"/>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rgbClr val="00B0F0"/>
                </a:solidFill>
                <a:latin typeface="+mn-lt"/>
                <a:ea typeface="+mn-ea"/>
                <a:cs typeface="+mn-cs"/>
              </a:defRPr>
            </a:pPr>
            <a:r>
              <a:rPr lang="it-IT"/>
              <a:t>ENTROPIA PRIVATE</a:t>
            </a:r>
          </a:p>
        </c:rich>
      </c:tx>
      <c:layout/>
      <c:overlay val="0"/>
      <c:spPr>
        <a:noFill/>
        <a:ln>
          <a:noFill/>
        </a:ln>
        <a:effectLst/>
      </c:sp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v>RSA 2048bits</c:v>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RSA!$H$3:$J$3</c:f>
              <c:numCache>
                <c:formatCode>General</c:formatCode>
                <c:ptCount val="3"/>
                <c:pt idx="0">
                  <c:v>100</c:v>
                </c:pt>
                <c:pt idx="1">
                  <c:v>1000</c:v>
                </c:pt>
                <c:pt idx="2">
                  <c:v>10000</c:v>
                </c:pt>
              </c:numCache>
            </c:numRef>
          </c:cat>
          <c:val>
            <c:numRef>
              <c:f>RSA!$H$11:$J$11</c:f>
              <c:numCache>
                <c:formatCode>General</c:formatCode>
                <c:ptCount val="3"/>
                <c:pt idx="0">
                  <c:v>0.97913399999999995</c:v>
                </c:pt>
                <c:pt idx="1">
                  <c:v>0.98899999999999999</c:v>
                </c:pt>
                <c:pt idx="2">
                  <c:v>0.99074600000000002</c:v>
                </c:pt>
              </c:numCache>
            </c:numRef>
          </c:val>
          <c:extLst xmlns:c16r2="http://schemas.microsoft.com/office/drawing/2015/06/chart">
            <c:ext xmlns:c16="http://schemas.microsoft.com/office/drawing/2014/chart" uri="{C3380CC4-5D6E-409C-BE32-E72D297353CC}">
              <c16:uniqueId val="{00000000-19FB-45F0-9E6C-D575EADADA49}"/>
            </c:ext>
          </c:extLst>
        </c:ser>
        <c:ser>
          <c:idx val="1"/>
          <c:order val="1"/>
          <c:tx>
            <c:v>ECC 320bits</c:v>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RSA!$H$3:$J$3</c:f>
              <c:numCache>
                <c:formatCode>General</c:formatCode>
                <c:ptCount val="3"/>
                <c:pt idx="0">
                  <c:v>100</c:v>
                </c:pt>
                <c:pt idx="1">
                  <c:v>1000</c:v>
                </c:pt>
                <c:pt idx="2">
                  <c:v>10000</c:v>
                </c:pt>
              </c:numCache>
            </c:numRef>
          </c:cat>
          <c:val>
            <c:numRef>
              <c:f>RSA!$L$11:$N$11</c:f>
              <c:numCache>
                <c:formatCode>General</c:formatCode>
                <c:ptCount val="3"/>
                <c:pt idx="0">
                  <c:v>0.96946088882253201</c:v>
                </c:pt>
                <c:pt idx="1">
                  <c:v>0.97044760269253505</c:v>
                </c:pt>
                <c:pt idx="2">
                  <c:v>0.970647276082098</c:v>
                </c:pt>
              </c:numCache>
            </c:numRef>
          </c:val>
          <c:extLst xmlns:c16r2="http://schemas.microsoft.com/office/drawing/2015/06/chart">
            <c:ext xmlns:c16="http://schemas.microsoft.com/office/drawing/2014/chart" uri="{C3380CC4-5D6E-409C-BE32-E72D297353CC}">
              <c16:uniqueId val="{00000001-19FB-45F0-9E6C-D575EADADA49}"/>
            </c:ext>
          </c:extLst>
        </c:ser>
        <c:dLbls>
          <c:showLegendKey val="0"/>
          <c:showVal val="1"/>
          <c:showCatName val="0"/>
          <c:showSerName val="0"/>
          <c:showPercent val="0"/>
          <c:showBubbleSize val="0"/>
        </c:dLbls>
        <c:gapWidth val="75"/>
        <c:shape val="box"/>
        <c:axId val="79502720"/>
        <c:axId val="79520896"/>
        <c:axId val="36533120"/>
      </c:bar3DChart>
      <c:catAx>
        <c:axId val="795027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79520896"/>
        <c:crosses val="autoZero"/>
        <c:auto val="1"/>
        <c:lblAlgn val="ctr"/>
        <c:lblOffset val="100"/>
        <c:noMultiLvlLbl val="0"/>
      </c:catAx>
      <c:valAx>
        <c:axId val="79520896"/>
        <c:scaling>
          <c:orientation val="minMax"/>
          <c:min val="0.9"/>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79502720"/>
        <c:crosses val="autoZero"/>
        <c:crossBetween val="between"/>
      </c:valAx>
      <c:serAx>
        <c:axId val="36533120"/>
        <c:scaling>
          <c:orientation val="minMax"/>
        </c:scaling>
        <c:delete val="1"/>
        <c:axPos val="b"/>
        <c:majorTickMark val="out"/>
        <c:minorTickMark val="none"/>
        <c:tickLblPos val="nextTo"/>
        <c:crossAx val="79520896"/>
        <c:crosses val="autoZero"/>
      </c:ser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round/>
    </a:ln>
    <a:effectLst/>
  </c:spPr>
  <c:txPr>
    <a:bodyPr/>
    <a:lstStyle/>
    <a:p>
      <a:pPr>
        <a:defRPr>
          <a:solidFill>
            <a:srgbClr val="00B0F0"/>
          </a:solidFill>
        </a:defRPr>
      </a:pPr>
      <a:endParaRPr lang="it-IT"/>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rgbClr val="00B0F0"/>
                </a:solidFill>
                <a:latin typeface="+mn-lt"/>
                <a:ea typeface="+mn-ea"/>
                <a:cs typeface="+mn-cs"/>
              </a:defRPr>
            </a:pPr>
            <a:r>
              <a:rPr lang="it-IT"/>
              <a:t>TEMPI PRIVATE</a:t>
            </a:r>
          </a:p>
        </c:rich>
      </c:tx>
      <c:layout/>
      <c:overlay val="0"/>
      <c:spPr>
        <a:noFill/>
        <a:ln>
          <a:noFill/>
        </a:ln>
        <a:effectLst/>
      </c:spPr>
    </c:title>
    <c:autoTitleDeleted val="0"/>
    <c:plotArea>
      <c:layout/>
      <c:barChart>
        <c:barDir val="bar"/>
        <c:grouping val="clustered"/>
        <c:varyColors val="0"/>
        <c:ser>
          <c:idx val="0"/>
          <c:order val="0"/>
          <c:tx>
            <c:v>RSA 2048bits</c:v>
          </c:tx>
          <c:spPr>
            <a:solidFill>
              <a:schemeClr val="accent1">
                <a:alpha val="88000"/>
              </a:schemeClr>
            </a:solidFill>
            <a:ln>
              <a:solidFill>
                <a:schemeClr val="accent1">
                  <a:lumMod val="50000"/>
                </a:schemeClr>
              </a:solidFill>
            </a:ln>
            <a:effectLst/>
          </c:spPr>
          <c:invertIfNegative val="0"/>
          <c:dLbls>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RSA!$H$3:$J$3</c:f>
              <c:numCache>
                <c:formatCode>General</c:formatCode>
                <c:ptCount val="3"/>
                <c:pt idx="0">
                  <c:v>100</c:v>
                </c:pt>
                <c:pt idx="1">
                  <c:v>1000</c:v>
                </c:pt>
                <c:pt idx="2">
                  <c:v>10000</c:v>
                </c:pt>
              </c:numCache>
            </c:numRef>
          </c:cat>
          <c:val>
            <c:numRef>
              <c:f>RSA!$H$6:$J$6</c:f>
              <c:numCache>
                <c:formatCode>General</c:formatCode>
                <c:ptCount val="3"/>
                <c:pt idx="0">
                  <c:v>0.17007</c:v>
                </c:pt>
                <c:pt idx="1">
                  <c:v>0.16853000000000001</c:v>
                </c:pt>
                <c:pt idx="2">
                  <c:v>0.17335</c:v>
                </c:pt>
              </c:numCache>
            </c:numRef>
          </c:val>
          <c:extLst xmlns:c16r2="http://schemas.microsoft.com/office/drawing/2015/06/chart">
            <c:ext xmlns:c16="http://schemas.microsoft.com/office/drawing/2014/chart" uri="{C3380CC4-5D6E-409C-BE32-E72D297353CC}">
              <c16:uniqueId val="{00000000-8D45-48B3-A6C0-A6930D863ED1}"/>
            </c:ext>
          </c:extLst>
        </c:ser>
        <c:ser>
          <c:idx val="1"/>
          <c:order val="1"/>
          <c:tx>
            <c:v>ECC 320bits</c:v>
          </c:tx>
          <c:spPr>
            <a:solidFill>
              <a:schemeClr val="accent2">
                <a:alpha val="88000"/>
              </a:schemeClr>
            </a:solidFill>
            <a:ln>
              <a:solidFill>
                <a:schemeClr val="accent2">
                  <a:lumMod val="50000"/>
                </a:schemeClr>
              </a:solidFill>
            </a:ln>
            <a:effectLst/>
          </c:spPr>
          <c:invertIfNegative val="0"/>
          <c:dLbls>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anchor="ctr" anchorCtr="1"/>
              <a:lstStyle/>
              <a:p>
                <a:pPr>
                  <a:defRPr sz="900" b="1" i="0" u="none" strike="noStrike" kern="1200" baseline="0">
                    <a:solidFill>
                      <a:srgbClr val="00B0F0"/>
                    </a:solidFill>
                    <a:latin typeface="+mn-lt"/>
                    <a:ea typeface="+mn-ea"/>
                    <a:cs typeface="+mn-cs"/>
                  </a:defRPr>
                </a:pPr>
                <a:endParaRPr lang="it-I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RSA!$H$3:$J$3</c:f>
              <c:numCache>
                <c:formatCode>General</c:formatCode>
                <c:ptCount val="3"/>
                <c:pt idx="0">
                  <c:v>100</c:v>
                </c:pt>
                <c:pt idx="1">
                  <c:v>1000</c:v>
                </c:pt>
                <c:pt idx="2">
                  <c:v>10000</c:v>
                </c:pt>
              </c:numCache>
            </c:numRef>
          </c:cat>
          <c:val>
            <c:numRef>
              <c:f>RSA!$L$7:$N$7</c:f>
              <c:numCache>
                <c:formatCode>General</c:formatCode>
                <c:ptCount val="3"/>
                <c:pt idx="0">
                  <c:v>9.2899999999999996E-2</c:v>
                </c:pt>
                <c:pt idx="1">
                  <c:v>5.7799999999999997E-2</c:v>
                </c:pt>
                <c:pt idx="2">
                  <c:v>6.1310000000000003E-2</c:v>
                </c:pt>
              </c:numCache>
            </c:numRef>
          </c:val>
          <c:extLst xmlns:c16r2="http://schemas.microsoft.com/office/drawing/2015/06/chart">
            <c:ext xmlns:c16="http://schemas.microsoft.com/office/drawing/2014/chart" uri="{C3380CC4-5D6E-409C-BE32-E72D297353CC}">
              <c16:uniqueId val="{00000001-8D45-48B3-A6C0-A6930D863ED1}"/>
            </c:ext>
          </c:extLst>
        </c:ser>
        <c:dLbls>
          <c:showLegendKey val="0"/>
          <c:showVal val="1"/>
          <c:showCatName val="0"/>
          <c:showSerName val="0"/>
          <c:showPercent val="0"/>
          <c:showBubbleSize val="0"/>
        </c:dLbls>
        <c:gapWidth val="75"/>
        <c:axId val="79575296"/>
        <c:axId val="79581184"/>
      </c:barChart>
      <c:catAx>
        <c:axId val="795752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79581184"/>
        <c:crosses val="autoZero"/>
        <c:auto val="1"/>
        <c:lblAlgn val="ctr"/>
        <c:lblOffset val="100"/>
        <c:noMultiLvlLbl val="0"/>
      </c:catAx>
      <c:valAx>
        <c:axId val="79581184"/>
        <c:scaling>
          <c:orientation val="minMax"/>
          <c:max val="0.2"/>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crossAx val="79575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it-IT"/>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round/>
    </a:ln>
    <a:effectLst/>
  </c:spPr>
  <c:txPr>
    <a:bodyPr/>
    <a:lstStyle/>
    <a:p>
      <a:pPr>
        <a:defRPr>
          <a:solidFill>
            <a:srgbClr val="00B0F0"/>
          </a:solidFill>
        </a:defRPr>
      </a:pPr>
      <a:endParaRPr lang="it-IT"/>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7.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9.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57584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209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89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04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266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www.pngall.com/web-security-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www.pngall.com/web-security-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4" name="Google Shape;42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1</a:t>
            </a:fld>
            <a:endParaRPr>
              <a:solidFill>
                <a:srgbClr val="FFFFFF"/>
              </a:solidFill>
            </a:endParaRPr>
          </a:p>
        </p:txBody>
      </p:sp>
      <p:sp>
        <p:nvSpPr>
          <p:cNvPr id="2" name="CasellaDiTesto 1">
            <a:extLst>
              <a:ext uri="{FF2B5EF4-FFF2-40B4-BE49-F238E27FC236}">
                <a16:creationId xmlns:a16="http://schemas.microsoft.com/office/drawing/2014/main" xmlns="" id="{DEA8DBE2-E385-4324-99D5-EF0F1071141F}"/>
              </a:ext>
            </a:extLst>
          </p:cNvPr>
          <p:cNvSpPr txBox="1"/>
          <p:nvPr/>
        </p:nvSpPr>
        <p:spPr>
          <a:xfrm>
            <a:off x="969484" y="176270"/>
            <a:ext cx="7205031" cy="1384995"/>
          </a:xfrm>
          <a:prstGeom prst="rect">
            <a:avLst/>
          </a:prstGeom>
          <a:noFill/>
        </p:spPr>
        <p:txBody>
          <a:bodyPr wrap="square" rtlCol="0">
            <a:spAutoFit/>
          </a:bodyPr>
          <a:lstStyle/>
          <a:p>
            <a:pPr algn="ctr"/>
            <a:r>
              <a:rPr lang="it-IT" sz="2800" b="1" dirty="0">
                <a:solidFill>
                  <a:schemeClr val="bg1"/>
                </a:solidFill>
                <a:latin typeface="Nixie One" panose="020B0604020202020204" charset="0"/>
              </a:rPr>
              <a:t>PROGETTO</a:t>
            </a:r>
          </a:p>
          <a:p>
            <a:pPr algn="ctr"/>
            <a:r>
              <a:rPr lang="it-IT" sz="2800" b="1" dirty="0">
                <a:solidFill>
                  <a:schemeClr val="bg1"/>
                </a:solidFill>
                <a:latin typeface="Nixie One" panose="020B0604020202020204" charset="0"/>
              </a:rPr>
              <a:t>TEORIA DELLA SICUREZZA E CRITTOGRAFIA</a:t>
            </a:r>
          </a:p>
        </p:txBody>
      </p:sp>
      <p:sp>
        <p:nvSpPr>
          <p:cNvPr id="6" name="CasellaDiTesto 5">
            <a:extLst>
              <a:ext uri="{FF2B5EF4-FFF2-40B4-BE49-F238E27FC236}">
                <a16:creationId xmlns:a16="http://schemas.microsoft.com/office/drawing/2014/main" xmlns="" id="{63498951-2BB7-4097-B8E8-F554E31D9908}"/>
              </a:ext>
            </a:extLst>
          </p:cNvPr>
          <p:cNvSpPr txBox="1"/>
          <p:nvPr/>
        </p:nvSpPr>
        <p:spPr>
          <a:xfrm>
            <a:off x="969484" y="1561265"/>
            <a:ext cx="7205031" cy="3231654"/>
          </a:xfrm>
          <a:prstGeom prst="rect">
            <a:avLst/>
          </a:prstGeom>
          <a:noFill/>
        </p:spPr>
        <p:txBody>
          <a:bodyPr wrap="square" rtlCol="0">
            <a:spAutoFit/>
          </a:bodyPr>
          <a:lstStyle/>
          <a:p>
            <a:pPr algn="ctr"/>
            <a:r>
              <a:rPr lang="it-IT" sz="1800" dirty="0">
                <a:solidFill>
                  <a:schemeClr val="bg1"/>
                </a:solidFill>
                <a:latin typeface="Nixie One" panose="020B0604020202020204" charset="0"/>
              </a:rPr>
              <a:t>A.A. 2019/2020</a:t>
            </a:r>
          </a:p>
          <a:p>
            <a:pPr algn="ctr"/>
            <a:r>
              <a:rPr lang="it-IT" sz="1800" dirty="0">
                <a:solidFill>
                  <a:schemeClr val="bg1"/>
                </a:solidFill>
                <a:latin typeface="Nixie One" panose="020B0604020202020204" charset="0"/>
              </a:rPr>
              <a:t>Prof. </a:t>
            </a:r>
            <a:r>
              <a:rPr lang="it-IT" sz="1800" dirty="0" err="1">
                <a:solidFill>
                  <a:schemeClr val="bg1"/>
                </a:solidFill>
                <a:latin typeface="Nixie One" panose="020B0604020202020204" charset="0"/>
              </a:rPr>
              <a:t>M.Talamo</a:t>
            </a:r>
            <a:endParaRPr lang="it-IT" sz="1800" dirty="0">
              <a:solidFill>
                <a:schemeClr val="bg1"/>
              </a:solidFill>
              <a:latin typeface="Nixie One" panose="020B0604020202020204" charset="0"/>
            </a:endParaRPr>
          </a:p>
          <a:p>
            <a:pPr algn="ctr"/>
            <a:r>
              <a:rPr lang="it-IT" sz="1800" dirty="0">
                <a:solidFill>
                  <a:schemeClr val="bg1"/>
                </a:solidFill>
                <a:latin typeface="Nixie One" panose="020B0604020202020204" charset="0"/>
              </a:rPr>
              <a:t>Prof. </a:t>
            </a:r>
            <a:r>
              <a:rPr lang="it-IT" sz="1800" dirty="0" err="1">
                <a:solidFill>
                  <a:schemeClr val="bg1"/>
                </a:solidFill>
                <a:latin typeface="Nixie One" panose="020B0604020202020204" charset="0"/>
              </a:rPr>
              <a:t>F.Arcieri</a:t>
            </a:r>
            <a:endParaRPr lang="it-IT" sz="1800" dirty="0">
              <a:solidFill>
                <a:schemeClr val="bg1"/>
              </a:solidFill>
              <a:latin typeface="Nixie One" panose="020B0604020202020204" charset="0"/>
            </a:endParaRPr>
          </a:p>
          <a:p>
            <a:pPr algn="ctr"/>
            <a:endParaRPr lang="it-IT" sz="1800" dirty="0">
              <a:solidFill>
                <a:schemeClr val="bg1"/>
              </a:solidFill>
              <a:latin typeface="Nixie One" panose="020B0604020202020204" charset="0"/>
            </a:endParaRPr>
          </a:p>
          <a:p>
            <a:pPr algn="ctr"/>
            <a:r>
              <a:rPr lang="it-IT" sz="3200" b="1" dirty="0">
                <a:solidFill>
                  <a:schemeClr val="bg1"/>
                </a:solidFill>
                <a:latin typeface="Nixie One" panose="020B0604020202020204" charset="0"/>
              </a:rPr>
              <a:t>Analisi e Confronto degli algoritmi di crittografia</a:t>
            </a:r>
          </a:p>
          <a:p>
            <a:pPr algn="ctr"/>
            <a:endParaRPr lang="it-IT" sz="3200" b="1" dirty="0">
              <a:solidFill>
                <a:schemeClr val="bg1"/>
              </a:solidFill>
              <a:latin typeface="Nixie One" panose="020B0604020202020204" charset="0"/>
            </a:endParaRPr>
          </a:p>
          <a:p>
            <a:pPr algn="ctr"/>
            <a:r>
              <a:rPr lang="it-IT" sz="1800" b="1" dirty="0" err="1">
                <a:solidFill>
                  <a:schemeClr val="bg1"/>
                </a:solidFill>
                <a:latin typeface="Nixie One" panose="020B0604020202020204" charset="0"/>
              </a:rPr>
              <a:t>M.Politi</a:t>
            </a:r>
            <a:r>
              <a:rPr lang="it-IT" sz="1800" b="1" dirty="0">
                <a:solidFill>
                  <a:schemeClr val="bg1"/>
                </a:solidFill>
                <a:latin typeface="Nixie One" panose="020B0604020202020204" charset="0"/>
              </a:rPr>
              <a:t> 			 </a:t>
            </a:r>
            <a:r>
              <a:rPr lang="it-IT" sz="1800" b="1" dirty="0" err="1">
                <a:solidFill>
                  <a:schemeClr val="bg1"/>
                </a:solidFill>
                <a:latin typeface="Nixie One" panose="020B0604020202020204" charset="0"/>
              </a:rPr>
              <a:t>S.Salman</a:t>
            </a:r>
            <a:r>
              <a:rPr lang="it-IT" sz="1800" b="1" dirty="0">
                <a:solidFill>
                  <a:schemeClr val="bg1"/>
                </a:solidFill>
                <a:latin typeface="Nixie One" panose="020B0604020202020204" charset="0"/>
              </a:rPr>
              <a:t> 		</a:t>
            </a:r>
            <a:r>
              <a:rPr lang="it-IT" sz="1800" b="1" dirty="0" err="1">
                <a:solidFill>
                  <a:schemeClr val="bg1"/>
                </a:solidFill>
                <a:latin typeface="Nixie One" panose="020B0604020202020204" charset="0"/>
              </a:rPr>
              <a:t>A.Silvestri</a:t>
            </a:r>
            <a:r>
              <a:rPr lang="it-IT" sz="1800" dirty="0">
                <a:solidFill>
                  <a:schemeClr val="bg1"/>
                </a:solidFill>
                <a:latin typeface="Nixie One" panose="020B0604020202020204" charset="0"/>
              </a:rPr>
              <a:t>					</a:t>
            </a:r>
          </a:p>
        </p:txBody>
      </p:sp>
      <p:pic>
        <p:nvPicPr>
          <p:cNvPr id="24578" name="Picture 2">
            <a:extLst>
              <a:ext uri="{FF2B5EF4-FFF2-40B4-BE49-F238E27FC236}">
                <a16:creationId xmlns:a16="http://schemas.microsoft.com/office/drawing/2014/main" xmlns="" id="{E5B1EAEE-CD0B-4C0C-A439-037BDDEE8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258" y="176270"/>
            <a:ext cx="946513" cy="107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45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1613529"/>
          </a:xfrm>
        </p:spPr>
        <p:txBody>
          <a:bodyPr/>
          <a:lstStyle/>
          <a:p>
            <a:r>
              <a:rPr lang="it-IT" dirty="0"/>
              <a:t>ENCRYPT/DECRYPT (AES vs BLOWFISH)</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10</a:t>
            </a:fld>
            <a:endParaRPr lang="it-IT"/>
          </a:p>
        </p:txBody>
      </p:sp>
      <p:graphicFrame>
        <p:nvGraphicFramePr>
          <p:cNvPr id="5" name="Grafico 4">
            <a:extLst>
              <a:ext uri="{FF2B5EF4-FFF2-40B4-BE49-F238E27FC236}">
                <a16:creationId xmlns:a16="http://schemas.microsoft.com/office/drawing/2014/main" xmlns="" id="{9D45EFAD-1B99-4BED-BC0E-D6D6B30AAF1D}"/>
              </a:ext>
            </a:extLst>
          </p:cNvPr>
          <p:cNvGraphicFramePr>
            <a:graphicFrameLocks/>
          </p:cNvGraphicFramePr>
          <p:nvPr>
            <p:extLst>
              <p:ext uri="{D42A27DB-BD31-4B8C-83A1-F6EECF244321}">
                <p14:modId xmlns:p14="http://schemas.microsoft.com/office/powerpoint/2010/main" val="1175280185"/>
              </p:ext>
            </p:extLst>
          </p:nvPr>
        </p:nvGraphicFramePr>
        <p:xfrm>
          <a:off x="1655565" y="1578178"/>
          <a:ext cx="5832870" cy="36493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6958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1613529"/>
          </a:xfrm>
        </p:spPr>
        <p:txBody>
          <a:bodyPr/>
          <a:lstStyle/>
          <a:p>
            <a:r>
              <a:rPr lang="it-IT" dirty="0"/>
              <a:t>ENCRYPT/DECRYPT (AES vs BLOWFISH)</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11</a:t>
            </a:fld>
            <a:endParaRPr lang="it-IT"/>
          </a:p>
        </p:txBody>
      </p:sp>
      <p:graphicFrame>
        <p:nvGraphicFramePr>
          <p:cNvPr id="6" name="Grafico 5">
            <a:extLst>
              <a:ext uri="{FF2B5EF4-FFF2-40B4-BE49-F238E27FC236}">
                <a16:creationId xmlns:a16="http://schemas.microsoft.com/office/drawing/2014/main" xmlns="" id="{2999296C-F6D2-4E3E-A212-09B498423939}"/>
              </a:ext>
            </a:extLst>
          </p:cNvPr>
          <p:cNvGraphicFramePr>
            <a:graphicFrameLocks/>
          </p:cNvGraphicFramePr>
          <p:nvPr>
            <p:extLst>
              <p:ext uri="{D42A27DB-BD31-4B8C-83A1-F6EECF244321}">
                <p14:modId xmlns:p14="http://schemas.microsoft.com/office/powerpoint/2010/main" val="1821428757"/>
              </p:ext>
            </p:extLst>
          </p:nvPr>
        </p:nvGraphicFramePr>
        <p:xfrm>
          <a:off x="287907" y="2218473"/>
          <a:ext cx="3854435" cy="2408611"/>
        </p:xfrm>
        <a:graphic>
          <a:graphicData uri="http://schemas.openxmlformats.org/drawingml/2006/chart">
            <c:chart xmlns:c="http://schemas.openxmlformats.org/drawingml/2006/chart" xmlns:r="http://schemas.openxmlformats.org/officeDocument/2006/relationships" r:id="rId2"/>
          </a:graphicData>
        </a:graphic>
      </p:graphicFrame>
      <p:sp>
        <p:nvSpPr>
          <p:cNvPr id="3" name="Rettangolo 2">
            <a:extLst>
              <a:ext uri="{FF2B5EF4-FFF2-40B4-BE49-F238E27FC236}">
                <a16:creationId xmlns:a16="http://schemas.microsoft.com/office/drawing/2014/main" xmlns="" id="{54EBBEB8-133F-4B87-A64B-DA1B3AA4C71A}"/>
              </a:ext>
            </a:extLst>
          </p:cNvPr>
          <p:cNvSpPr/>
          <p:nvPr/>
        </p:nvSpPr>
        <p:spPr>
          <a:xfrm>
            <a:off x="6951643" y="1983036"/>
            <a:ext cx="2831335" cy="3668617"/>
          </a:xfrm>
          <a:prstGeom prst="rect">
            <a:avLst/>
          </a:prstGeom>
          <a:solidFill>
            <a:srgbClr val="0E2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7" name="Grafico 6">
            <a:extLst>
              <a:ext uri="{FF2B5EF4-FFF2-40B4-BE49-F238E27FC236}">
                <a16:creationId xmlns:a16="http://schemas.microsoft.com/office/drawing/2014/main" xmlns="" id="{CC274BCA-9CEB-4EE9-869F-4C095A77512D}"/>
              </a:ext>
            </a:extLst>
          </p:cNvPr>
          <p:cNvGraphicFramePr>
            <a:graphicFrameLocks/>
          </p:cNvGraphicFramePr>
          <p:nvPr>
            <p:extLst>
              <p:ext uri="{D42A27DB-BD31-4B8C-83A1-F6EECF244321}">
                <p14:modId xmlns:p14="http://schemas.microsoft.com/office/powerpoint/2010/main" val="1444445809"/>
              </p:ext>
            </p:extLst>
          </p:nvPr>
        </p:nvGraphicFramePr>
        <p:xfrm>
          <a:off x="3983157" y="2257558"/>
          <a:ext cx="3854435" cy="233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1466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1613529"/>
          </a:xfrm>
        </p:spPr>
        <p:txBody>
          <a:bodyPr/>
          <a:lstStyle/>
          <a:p>
            <a:r>
              <a:rPr lang="it-IT" dirty="0"/>
              <a:t>ENCRYPT/DECRYPT (AES vs BLOWFISH)</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12</a:t>
            </a:fld>
            <a:endParaRPr lang="it-IT"/>
          </a:p>
        </p:txBody>
      </p:sp>
      <p:pic>
        <p:nvPicPr>
          <p:cNvPr id="2050" name="Picture 2">
            <a:extLst>
              <a:ext uri="{FF2B5EF4-FFF2-40B4-BE49-F238E27FC236}">
                <a16:creationId xmlns:a16="http://schemas.microsoft.com/office/drawing/2014/main" xmlns="" id="{DC8EAE70-F909-4296-855F-F61DCC1DA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2445746"/>
            <a:ext cx="5734050" cy="205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556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1613529"/>
          </a:xfrm>
        </p:spPr>
        <p:txBody>
          <a:bodyPr/>
          <a:lstStyle/>
          <a:p>
            <a:r>
              <a:rPr lang="it-IT" dirty="0"/>
              <a:t>ENCRYPT/DECRYPT (AES vs BLOWFISH)</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13</a:t>
            </a:fld>
            <a:endParaRPr lang="it-IT"/>
          </a:p>
        </p:txBody>
      </p:sp>
      <p:pic>
        <p:nvPicPr>
          <p:cNvPr id="8194" name="Picture 2">
            <a:extLst>
              <a:ext uri="{FF2B5EF4-FFF2-40B4-BE49-F238E27FC236}">
                <a16:creationId xmlns:a16="http://schemas.microsoft.com/office/drawing/2014/main" xmlns="" id="{84BCA086-7B41-4876-8722-1F04B631A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2478794"/>
            <a:ext cx="5734050" cy="203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779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351" name="Google Shape;351;p13"/>
          <p:cNvSpPr txBox="1">
            <a:spLocks noGrp="1"/>
          </p:cNvSpPr>
          <p:nvPr>
            <p:ph type="ctrTitle" idx="4294967295"/>
          </p:nvPr>
        </p:nvSpPr>
        <p:spPr>
          <a:xfrm>
            <a:off x="2834100" y="1411288"/>
            <a:ext cx="7458419"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6000" dirty="0"/>
              <a:t>Algoritmi Asimmetrici</a:t>
            </a:r>
            <a:endParaRPr sz="6000" dirty="0"/>
          </a:p>
        </p:txBody>
      </p:sp>
      <p:sp>
        <p:nvSpPr>
          <p:cNvPr id="352" name="Google Shape;352;p13"/>
          <p:cNvSpPr txBox="1">
            <a:spLocks noGrp="1"/>
          </p:cNvSpPr>
          <p:nvPr>
            <p:ph type="body" idx="4294967295"/>
          </p:nvPr>
        </p:nvSpPr>
        <p:spPr>
          <a:xfrm>
            <a:off x="2834100" y="2371675"/>
            <a:ext cx="5891259" cy="24622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t-IT" sz="3600" b="1" dirty="0"/>
              <a:t>Gli algoritmi RSA e ECC</a:t>
            </a:r>
            <a:endParaRPr dirty="0"/>
          </a:p>
        </p:txBody>
      </p:sp>
      <p:pic>
        <p:nvPicPr>
          <p:cNvPr id="353" name="Google Shape;353;p13"/>
          <p:cNvPicPr preferRelativeResize="0"/>
          <p:nvPr/>
        </p:nvPicPr>
        <p:blipFill>
          <a:blip r:embed="rId3">
            <a:extLst>
              <a:ext uri="{837473B0-CC2E-450A-ABE3-18F120FF3D39}">
                <a1611:picAttrSrcUrl xmlns:a1611="http://schemas.microsoft.com/office/drawing/2016/11/main" xmlns="" r:id="rId4"/>
              </a:ext>
            </a:extLst>
          </a:blip>
          <a:srcRect/>
          <a:stretch/>
        </p:blipFill>
        <p:spPr>
          <a:xfrm>
            <a:off x="1045650" y="677875"/>
            <a:ext cx="1693800" cy="1693800"/>
          </a:xfrm>
          <a:prstGeom prst="hexagon">
            <a:avLst>
              <a:gd name="adj" fmla="val 28393"/>
              <a:gd name="vf" fmla="val 115470"/>
            </a:avLst>
          </a:prstGeom>
          <a:noFill/>
          <a:ln>
            <a:noFill/>
          </a:ln>
        </p:spPr>
      </p:pic>
    </p:spTree>
    <p:extLst>
      <p:ext uri="{BB962C8B-B14F-4D97-AF65-F5344CB8AC3E}">
        <p14:creationId xmlns:p14="http://schemas.microsoft.com/office/powerpoint/2010/main" val="64339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099850" y="479677"/>
            <a:ext cx="4944300" cy="645300"/>
          </a:xfrm>
        </p:spPr>
        <p:txBody>
          <a:bodyPr/>
          <a:lstStyle/>
          <a:p>
            <a:r>
              <a:rPr lang="it-IT" dirty="0"/>
              <a:t>Cosa sono?</a:t>
            </a:r>
          </a:p>
        </p:txBody>
      </p:sp>
      <p:sp>
        <p:nvSpPr>
          <p:cNvPr id="3" name="Segnaposto testo 2">
            <a:extLst>
              <a:ext uri="{FF2B5EF4-FFF2-40B4-BE49-F238E27FC236}">
                <a16:creationId xmlns:a16="http://schemas.microsoft.com/office/drawing/2014/main" xmlns="" id="{352AE00A-3863-45F6-9F18-186E661CC4B1}"/>
              </a:ext>
            </a:extLst>
          </p:cNvPr>
          <p:cNvSpPr>
            <a:spLocks noGrp="1"/>
          </p:cNvSpPr>
          <p:nvPr>
            <p:ph type="body" idx="1"/>
          </p:nvPr>
        </p:nvSpPr>
        <p:spPr>
          <a:xfrm>
            <a:off x="1677614" y="1124977"/>
            <a:ext cx="5366535" cy="1659900"/>
          </a:xfrm>
        </p:spPr>
        <p:txBody>
          <a:bodyPr/>
          <a:lstStyle/>
          <a:p>
            <a:pPr marL="139700" indent="0">
              <a:buNone/>
            </a:pPr>
            <a:r>
              <a:rPr lang="it-IT" sz="1600" dirty="0"/>
              <a:t>La crittografia asimmetrica, conosciuta anche come crittografia a chiave pubblica/privata , è un sistema crittografico in cui, come si deduce dal nome, ad ogni attore coinvolto nella comunicazione è associata una coppia di chiavi:</a:t>
            </a:r>
          </a:p>
          <a:p>
            <a:r>
              <a:rPr lang="it-IT" sz="1600" dirty="0"/>
              <a:t>La chiave pubblica, che deve essere condivisa;</a:t>
            </a:r>
          </a:p>
          <a:p>
            <a:r>
              <a:rPr lang="it-IT" sz="1600" dirty="0"/>
              <a:t>La chiave privata, appunto personale e segreta;</a:t>
            </a:r>
          </a:p>
          <a:p>
            <a:pPr marL="139700" indent="0">
              <a:buNone/>
            </a:pPr>
            <a:r>
              <a:rPr lang="it-IT" sz="1600" dirty="0"/>
              <a:t>Si può così evitare il collo di bottiglia della crittografia simmetrica, cioè la condivisione tra le due parti dell'unica chiave utile alla cifratura/decifratura. Il meccanismo si basa sul fatto che, se con una delle due chiavi sì cifra un messaggio, allora quest'ultimo sarà decifrato solo con l'altra.</a:t>
            </a:r>
          </a:p>
          <a:p>
            <a:pPr marL="139700" indent="0">
              <a:buNone/>
            </a:pPr>
            <a:r>
              <a:rPr lang="it-IT" sz="1600" dirty="0"/>
              <a:t/>
            </a:r>
            <a:br>
              <a:rPr lang="it-IT" sz="1600" dirty="0"/>
            </a:br>
            <a:endParaRPr lang="it-IT" sz="1600" dirty="0"/>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15</a:t>
            </a:fld>
            <a:endParaRPr lang="it-IT"/>
          </a:p>
        </p:txBody>
      </p:sp>
    </p:spTree>
    <p:extLst>
      <p:ext uri="{BB962C8B-B14F-4D97-AF65-F5344CB8AC3E}">
        <p14:creationId xmlns:p14="http://schemas.microsoft.com/office/powerpoint/2010/main" val="57902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RSA &amp; ECC</a:t>
            </a:r>
            <a:endParaRPr dirty="0"/>
          </a:p>
        </p:txBody>
      </p:sp>
      <p:sp>
        <p:nvSpPr>
          <p:cNvPr id="360" name="Google Shape;360;p1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endParaRPr dirty="0"/>
          </a:p>
        </p:txBody>
      </p:sp>
      <p:sp>
        <p:nvSpPr>
          <p:cNvPr id="361" name="Google Shape;361;p14"/>
          <p:cNvSpPr txBox="1"/>
          <p:nvPr/>
        </p:nvSpPr>
        <p:spPr>
          <a:xfrm>
            <a:off x="371475" y="1626394"/>
            <a:ext cx="2183681"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2400" b="1" dirty="0">
                <a:solidFill>
                  <a:srgbClr val="FFFFFF"/>
                </a:solidFill>
                <a:latin typeface="Nixie One"/>
                <a:sym typeface="Nixie One"/>
              </a:rPr>
              <a:t>Asimmetrica</a:t>
            </a:r>
            <a:endParaRPr sz="2400" b="1" dirty="0">
              <a:solidFill>
                <a:srgbClr val="FFFFFF"/>
              </a:solidFill>
            </a:endParaRPr>
          </a:p>
        </p:txBody>
      </p:sp>
    </p:spTree>
    <p:extLst>
      <p:ext uri="{BB962C8B-B14F-4D97-AF65-F5344CB8AC3E}">
        <p14:creationId xmlns:p14="http://schemas.microsoft.com/office/powerpoint/2010/main" val="3853464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C707871-BE82-4481-9104-4D9DE13C4150}"/>
              </a:ext>
            </a:extLst>
          </p:cNvPr>
          <p:cNvSpPr>
            <a:spLocks noGrp="1"/>
          </p:cNvSpPr>
          <p:nvPr>
            <p:ph type="title"/>
          </p:nvPr>
        </p:nvSpPr>
        <p:spPr/>
        <p:txBody>
          <a:bodyPr/>
          <a:lstStyle/>
          <a:p>
            <a:r>
              <a:rPr lang="it-IT" dirty="0"/>
              <a:t>RSA vs ECC</a:t>
            </a:r>
          </a:p>
        </p:txBody>
      </p:sp>
      <p:sp>
        <p:nvSpPr>
          <p:cNvPr id="3" name="Segnaposto testo 2">
            <a:extLst>
              <a:ext uri="{FF2B5EF4-FFF2-40B4-BE49-F238E27FC236}">
                <a16:creationId xmlns:a16="http://schemas.microsoft.com/office/drawing/2014/main" xmlns="" id="{18F063EE-7969-4369-AC08-1432BE80B65B}"/>
              </a:ext>
            </a:extLst>
          </p:cNvPr>
          <p:cNvSpPr>
            <a:spLocks noGrp="1"/>
          </p:cNvSpPr>
          <p:nvPr>
            <p:ph type="body" idx="1"/>
          </p:nvPr>
        </p:nvSpPr>
        <p:spPr/>
        <p:txBody>
          <a:bodyPr/>
          <a:lstStyle/>
          <a:p>
            <a:r>
              <a:rPr lang="it-IT" dirty="0"/>
              <a:t>Confronto dei due algoritmi asimmetrici in termini di entropia delle chiavi generate e dei tempi</a:t>
            </a:r>
          </a:p>
          <a:p>
            <a:r>
              <a:rPr lang="it-IT" dirty="0"/>
              <a:t>Confronto dei due algoritmi asimmetrici sulla cifratura/decifratura dei file</a:t>
            </a:r>
          </a:p>
        </p:txBody>
      </p:sp>
      <p:sp>
        <p:nvSpPr>
          <p:cNvPr id="4" name="Segnaposto numero diapositiva 3">
            <a:extLst>
              <a:ext uri="{FF2B5EF4-FFF2-40B4-BE49-F238E27FC236}">
                <a16:creationId xmlns:a16="http://schemas.microsoft.com/office/drawing/2014/main" xmlns="" id="{24340DA6-B07A-4F83-B725-25201E3F672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17</a:t>
            </a:fld>
            <a:endParaRPr lang="it-IT"/>
          </a:p>
        </p:txBody>
      </p:sp>
    </p:spTree>
    <p:extLst>
      <p:ext uri="{BB962C8B-B14F-4D97-AF65-F5344CB8AC3E}">
        <p14:creationId xmlns:p14="http://schemas.microsoft.com/office/powerpoint/2010/main" val="123196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298153" y="479676"/>
            <a:ext cx="4944300" cy="1095735"/>
          </a:xfrm>
        </p:spPr>
        <p:txBody>
          <a:bodyPr/>
          <a:lstStyle/>
          <a:p>
            <a:r>
              <a:rPr lang="it-IT" dirty="0"/>
              <a:t>ENTROPY (RSA vs ECC)</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18</a:t>
            </a:fld>
            <a:endParaRPr lang="it-IT"/>
          </a:p>
        </p:txBody>
      </p:sp>
      <p:graphicFrame>
        <p:nvGraphicFramePr>
          <p:cNvPr id="5" name="Grafico 4">
            <a:extLst>
              <a:ext uri="{FF2B5EF4-FFF2-40B4-BE49-F238E27FC236}">
                <a16:creationId xmlns:a16="http://schemas.microsoft.com/office/drawing/2014/main" xmlns="" id="{45210D21-AFAD-40CF-B5FD-A755B442E606}"/>
              </a:ext>
            </a:extLst>
          </p:cNvPr>
          <p:cNvGraphicFramePr>
            <a:graphicFrameLocks/>
          </p:cNvGraphicFramePr>
          <p:nvPr>
            <p:extLst>
              <p:ext uri="{D42A27DB-BD31-4B8C-83A1-F6EECF244321}">
                <p14:modId xmlns:p14="http://schemas.microsoft.com/office/powerpoint/2010/main" val="756974618"/>
              </p:ext>
            </p:extLst>
          </p:nvPr>
        </p:nvGraphicFramePr>
        <p:xfrm>
          <a:off x="1349566" y="1509384"/>
          <a:ext cx="6252072" cy="35680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2701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298153" y="479676"/>
            <a:ext cx="4944300" cy="1095735"/>
          </a:xfrm>
        </p:spPr>
        <p:txBody>
          <a:bodyPr/>
          <a:lstStyle/>
          <a:p>
            <a:r>
              <a:rPr lang="it-IT" dirty="0"/>
              <a:t>TIMES (RSA vs ECC)</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19</a:t>
            </a:fld>
            <a:endParaRPr lang="it-IT"/>
          </a:p>
        </p:txBody>
      </p:sp>
      <p:graphicFrame>
        <p:nvGraphicFramePr>
          <p:cNvPr id="6" name="Grafico 5">
            <a:extLst>
              <a:ext uri="{FF2B5EF4-FFF2-40B4-BE49-F238E27FC236}">
                <a16:creationId xmlns:a16="http://schemas.microsoft.com/office/drawing/2014/main" xmlns="" id="{12741D48-60AB-49F5-A5B3-3CAEE0CA8942}"/>
              </a:ext>
            </a:extLst>
          </p:cNvPr>
          <p:cNvGraphicFramePr>
            <a:graphicFrameLocks/>
          </p:cNvGraphicFramePr>
          <p:nvPr>
            <p:extLst>
              <p:ext uri="{D42A27DB-BD31-4B8C-83A1-F6EECF244321}">
                <p14:modId xmlns:p14="http://schemas.microsoft.com/office/powerpoint/2010/main" val="3904045021"/>
              </p:ext>
            </p:extLst>
          </p:nvPr>
        </p:nvGraphicFramePr>
        <p:xfrm>
          <a:off x="2093773" y="1645029"/>
          <a:ext cx="4956453" cy="3140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2146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Introduzione</a:t>
            </a:r>
            <a:endParaRPr dirty="0"/>
          </a:p>
        </p:txBody>
      </p:sp>
      <p:sp>
        <p:nvSpPr>
          <p:cNvPr id="346" name="Google Shape;346;p1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343" name="Google Shape;343;p12"/>
          <p:cNvSpPr txBox="1"/>
          <p:nvPr/>
        </p:nvSpPr>
        <p:spPr>
          <a:xfrm>
            <a:off x="1732699" y="1744525"/>
            <a:ext cx="3412177"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E1C6"/>
                </a:solidFill>
                <a:latin typeface="Muli"/>
                <a:ea typeface="Muli"/>
                <a:cs typeface="Muli"/>
                <a:sym typeface="Muli"/>
              </a:rPr>
              <a:t>OBIETTIVI</a:t>
            </a:r>
            <a:endParaRPr lang="en-US" dirty="0">
              <a:solidFill>
                <a:srgbClr val="00E1C6"/>
              </a:solidFill>
              <a:latin typeface="Muli"/>
              <a:ea typeface="Muli"/>
              <a:cs typeface="Muli"/>
              <a:sym typeface="Muli"/>
            </a:endParaRPr>
          </a:p>
          <a:p>
            <a:pPr lvl="0">
              <a:spcBef>
                <a:spcPts val="600"/>
              </a:spcBef>
              <a:buClr>
                <a:schemeClr val="dk1"/>
              </a:buClr>
              <a:buSzPts val="1100"/>
            </a:pPr>
            <a:r>
              <a:rPr lang="it-IT" dirty="0">
                <a:solidFill>
                  <a:srgbClr val="C6DAEC"/>
                </a:solidFill>
                <a:latin typeface="Muli"/>
                <a:ea typeface="Muli"/>
                <a:cs typeface="Muli"/>
                <a:sym typeface="Muli"/>
              </a:rPr>
              <a:t>Durante il progetto abbiamo realizzato un’analisi costi benefici dei principali algoritmi di crittografia, in particolare:</a:t>
            </a:r>
          </a:p>
          <a:p>
            <a:pPr marL="171450" lvl="0" indent="-171450">
              <a:spcBef>
                <a:spcPts val="600"/>
              </a:spcBef>
              <a:buClr>
                <a:srgbClr val="00B0F0"/>
              </a:buClr>
              <a:buSzPts val="1100"/>
              <a:buFont typeface="Wingdings" panose="05000000000000000000" pitchFamily="2" charset="2"/>
              <a:buChar char="q"/>
            </a:pPr>
            <a:r>
              <a:rPr lang="it-IT" b="1" dirty="0">
                <a:solidFill>
                  <a:srgbClr val="C6DAEC"/>
                </a:solidFill>
                <a:latin typeface="Muli"/>
                <a:ea typeface="Muli"/>
                <a:cs typeface="Muli"/>
                <a:sym typeface="Muli"/>
              </a:rPr>
              <a:t>RSA</a:t>
            </a:r>
          </a:p>
          <a:p>
            <a:pPr marL="171450" lvl="0" indent="-171450">
              <a:spcBef>
                <a:spcPts val="600"/>
              </a:spcBef>
              <a:buClr>
                <a:srgbClr val="00B0F0"/>
              </a:buClr>
              <a:buSzPts val="1100"/>
              <a:buFont typeface="Wingdings" panose="05000000000000000000" pitchFamily="2" charset="2"/>
              <a:buChar char="q"/>
            </a:pPr>
            <a:r>
              <a:rPr lang="it-IT" b="1" dirty="0">
                <a:solidFill>
                  <a:srgbClr val="C6DAEC"/>
                </a:solidFill>
                <a:latin typeface="Muli"/>
                <a:ea typeface="Muli"/>
                <a:cs typeface="Muli"/>
                <a:sym typeface="Muli"/>
              </a:rPr>
              <a:t>ECC (</a:t>
            </a:r>
            <a:r>
              <a:rPr lang="it-IT" b="1" dirty="0" err="1">
                <a:solidFill>
                  <a:srgbClr val="C6DAEC"/>
                </a:solidFill>
                <a:latin typeface="Muli"/>
                <a:ea typeface="Muli"/>
                <a:cs typeface="Muli"/>
                <a:sym typeface="Muli"/>
              </a:rPr>
              <a:t>Elliptic</a:t>
            </a:r>
            <a:r>
              <a:rPr lang="it-IT" b="1" dirty="0">
                <a:solidFill>
                  <a:srgbClr val="C6DAEC"/>
                </a:solidFill>
                <a:latin typeface="Muli"/>
                <a:ea typeface="Muli"/>
                <a:cs typeface="Muli"/>
                <a:sym typeface="Muli"/>
              </a:rPr>
              <a:t> Curve </a:t>
            </a:r>
            <a:r>
              <a:rPr lang="it-IT" b="1" dirty="0" err="1">
                <a:solidFill>
                  <a:srgbClr val="C6DAEC"/>
                </a:solidFill>
                <a:latin typeface="Muli"/>
                <a:ea typeface="Muli"/>
                <a:cs typeface="Muli"/>
                <a:sym typeface="Muli"/>
              </a:rPr>
              <a:t>Cryptography</a:t>
            </a:r>
            <a:r>
              <a:rPr lang="it-IT" b="1" dirty="0">
                <a:solidFill>
                  <a:srgbClr val="C6DAEC"/>
                </a:solidFill>
                <a:latin typeface="Muli"/>
                <a:ea typeface="Muli"/>
                <a:cs typeface="Muli"/>
                <a:sym typeface="Muli"/>
              </a:rPr>
              <a:t>)</a:t>
            </a:r>
          </a:p>
          <a:p>
            <a:pPr marL="171450" lvl="0" indent="-171450">
              <a:spcBef>
                <a:spcPts val="600"/>
              </a:spcBef>
              <a:buClr>
                <a:srgbClr val="00B0F0"/>
              </a:buClr>
              <a:buSzPts val="1100"/>
              <a:buFont typeface="Wingdings" panose="05000000000000000000" pitchFamily="2" charset="2"/>
              <a:buChar char="q"/>
            </a:pPr>
            <a:r>
              <a:rPr lang="it-IT" b="1" dirty="0">
                <a:solidFill>
                  <a:srgbClr val="C6DAEC"/>
                </a:solidFill>
                <a:latin typeface="Muli"/>
                <a:ea typeface="Muli"/>
                <a:cs typeface="Muli"/>
                <a:sym typeface="Muli"/>
              </a:rPr>
              <a:t>AES (Advanced </a:t>
            </a:r>
            <a:r>
              <a:rPr lang="it-IT" b="1" dirty="0" err="1">
                <a:solidFill>
                  <a:srgbClr val="C6DAEC"/>
                </a:solidFill>
                <a:latin typeface="Muli"/>
                <a:ea typeface="Muli"/>
                <a:cs typeface="Muli"/>
                <a:sym typeface="Muli"/>
              </a:rPr>
              <a:t>Encryption</a:t>
            </a:r>
            <a:r>
              <a:rPr lang="it-IT" b="1" dirty="0">
                <a:solidFill>
                  <a:srgbClr val="C6DAEC"/>
                </a:solidFill>
                <a:latin typeface="Muli"/>
                <a:ea typeface="Muli"/>
                <a:cs typeface="Muli"/>
                <a:sym typeface="Muli"/>
              </a:rPr>
              <a:t> Standard)</a:t>
            </a:r>
          </a:p>
          <a:p>
            <a:pPr marL="171450" lvl="0" indent="-171450">
              <a:spcBef>
                <a:spcPts val="600"/>
              </a:spcBef>
              <a:buClr>
                <a:srgbClr val="00B0F0"/>
              </a:buClr>
              <a:buSzPts val="1100"/>
              <a:buFont typeface="Wingdings" panose="05000000000000000000" pitchFamily="2" charset="2"/>
              <a:buChar char="q"/>
            </a:pPr>
            <a:r>
              <a:rPr lang="it-IT" b="1" dirty="0">
                <a:solidFill>
                  <a:srgbClr val="C6DAEC"/>
                </a:solidFill>
                <a:latin typeface="Muli"/>
                <a:ea typeface="Muli"/>
                <a:cs typeface="Muli"/>
                <a:sym typeface="Muli"/>
              </a:rPr>
              <a:t>BLOWFISH</a:t>
            </a:r>
          </a:p>
          <a:p>
            <a:pPr lvl="0">
              <a:spcBef>
                <a:spcPts val="600"/>
              </a:spcBef>
              <a:buClr>
                <a:schemeClr val="dk1"/>
              </a:buClr>
              <a:buSzPts val="1100"/>
            </a:pPr>
            <a:r>
              <a:rPr lang="it-IT" dirty="0">
                <a:solidFill>
                  <a:srgbClr val="C6DAEC"/>
                </a:solidFill>
                <a:latin typeface="Muli"/>
                <a:ea typeface="Muli"/>
                <a:cs typeface="Muli"/>
                <a:sym typeface="Muli"/>
              </a:rPr>
              <a:t> </a:t>
            </a:r>
          </a:p>
          <a:p>
            <a:pPr lvl="0">
              <a:spcBef>
                <a:spcPts val="600"/>
              </a:spcBef>
              <a:buClr>
                <a:schemeClr val="dk1"/>
              </a:buClr>
              <a:buSzPts val="1100"/>
            </a:pPr>
            <a:endParaRPr lang="it-IT" dirty="0">
              <a:solidFill>
                <a:srgbClr val="C6DAEC"/>
              </a:solidFill>
              <a:latin typeface="Muli"/>
              <a:ea typeface="Muli"/>
              <a:cs typeface="Muli"/>
              <a:sym typeface="Muli"/>
            </a:endParaRPr>
          </a:p>
        </p:txBody>
      </p:sp>
      <p:sp>
        <p:nvSpPr>
          <p:cNvPr id="5" name="Rettangolo 4">
            <a:extLst>
              <a:ext uri="{FF2B5EF4-FFF2-40B4-BE49-F238E27FC236}">
                <a16:creationId xmlns:a16="http://schemas.microsoft.com/office/drawing/2014/main" xmlns="" id="{F7884E4A-77D1-4391-9698-EFE91A816678}"/>
              </a:ext>
            </a:extLst>
          </p:cNvPr>
          <p:cNvSpPr/>
          <p:nvPr/>
        </p:nvSpPr>
        <p:spPr>
          <a:xfrm>
            <a:off x="5290553" y="2025446"/>
            <a:ext cx="3060233" cy="2831544"/>
          </a:xfrm>
          <a:prstGeom prst="rect">
            <a:avLst/>
          </a:prstGeom>
        </p:spPr>
        <p:txBody>
          <a:bodyPr wrap="square">
            <a:spAutoFit/>
          </a:bodyPr>
          <a:lstStyle/>
          <a:p>
            <a:pPr lvl="0">
              <a:spcBef>
                <a:spcPts val="600"/>
              </a:spcBef>
              <a:buClr>
                <a:prstClr val="black"/>
              </a:buClr>
              <a:buSzPts val="1100"/>
            </a:pPr>
            <a:r>
              <a:rPr lang="it-IT" dirty="0">
                <a:solidFill>
                  <a:srgbClr val="C6DAEC"/>
                </a:solidFill>
                <a:latin typeface="Muli"/>
                <a:ea typeface="Muli"/>
                <a:cs typeface="Muli"/>
                <a:sym typeface="Muli"/>
              </a:rPr>
              <a:t>Abbiamo confrontato gli algoritmi a due a due, ovvero i due simmetrici e i due asimmetrici, quindi:</a:t>
            </a:r>
          </a:p>
          <a:p>
            <a:pPr lvl="0">
              <a:spcBef>
                <a:spcPts val="600"/>
              </a:spcBef>
              <a:buClr>
                <a:prstClr val="black"/>
              </a:buClr>
              <a:buSzPts val="1100"/>
            </a:pPr>
            <a:r>
              <a:rPr lang="it-IT" dirty="0">
                <a:solidFill>
                  <a:srgbClr val="C6DAEC"/>
                </a:solidFill>
                <a:latin typeface="Muli"/>
                <a:ea typeface="Muli"/>
                <a:cs typeface="Muli"/>
                <a:sym typeface="Muli"/>
              </a:rPr>
              <a:t>1.  RSA con ECC</a:t>
            </a:r>
          </a:p>
          <a:p>
            <a:pPr lvl="0">
              <a:spcBef>
                <a:spcPts val="600"/>
              </a:spcBef>
              <a:buClr>
                <a:prstClr val="black"/>
              </a:buClr>
              <a:buSzPts val="1100"/>
            </a:pPr>
            <a:r>
              <a:rPr lang="it-IT" dirty="0">
                <a:solidFill>
                  <a:srgbClr val="C6DAEC"/>
                </a:solidFill>
                <a:latin typeface="Muli"/>
                <a:ea typeface="Muli"/>
                <a:cs typeface="Muli"/>
                <a:sym typeface="Muli"/>
              </a:rPr>
              <a:t>2.  AES con BLOWFISH</a:t>
            </a:r>
          </a:p>
          <a:p>
            <a:pPr lvl="0">
              <a:spcBef>
                <a:spcPts val="600"/>
              </a:spcBef>
              <a:buClr>
                <a:prstClr val="black"/>
              </a:buClr>
              <a:buSzPts val="1100"/>
            </a:pPr>
            <a:endParaRPr lang="it-IT" sz="1800" dirty="0"/>
          </a:p>
          <a:p>
            <a:pPr lvl="0">
              <a:spcBef>
                <a:spcPts val="600"/>
              </a:spcBef>
              <a:buClr>
                <a:prstClr val="black"/>
              </a:buClr>
              <a:buSzPts val="1100"/>
            </a:pPr>
            <a:r>
              <a:rPr lang="it-IT" dirty="0">
                <a:solidFill>
                  <a:schemeClr val="bg1">
                    <a:lumMod val="85000"/>
                  </a:schemeClr>
                </a:solidFill>
                <a:latin typeface="Muli" panose="020B0604020202020204" charset="0"/>
              </a:rPr>
              <a:t>Ed infine abbiamo elaborato i dati derivanti dall’analisi traendo diverse conclusioni in base agli scenari di applicazione possibili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298153" y="479676"/>
            <a:ext cx="4944300" cy="1095735"/>
          </a:xfrm>
        </p:spPr>
        <p:txBody>
          <a:bodyPr/>
          <a:lstStyle/>
          <a:p>
            <a:r>
              <a:rPr lang="it-IT" dirty="0"/>
              <a:t>ENTROPY (RSA vs ECC)</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20</a:t>
            </a:fld>
            <a:endParaRPr lang="it-IT"/>
          </a:p>
        </p:txBody>
      </p:sp>
      <p:graphicFrame>
        <p:nvGraphicFramePr>
          <p:cNvPr id="6" name="Grafico 5">
            <a:extLst>
              <a:ext uri="{FF2B5EF4-FFF2-40B4-BE49-F238E27FC236}">
                <a16:creationId xmlns:a16="http://schemas.microsoft.com/office/drawing/2014/main" xmlns="" id="{2E94900F-9DA4-4DD5-845F-33EFF90A3A16}"/>
              </a:ext>
            </a:extLst>
          </p:cNvPr>
          <p:cNvGraphicFramePr>
            <a:graphicFrameLocks/>
          </p:cNvGraphicFramePr>
          <p:nvPr>
            <p:extLst>
              <p:ext uri="{D42A27DB-BD31-4B8C-83A1-F6EECF244321}">
                <p14:modId xmlns:p14="http://schemas.microsoft.com/office/powerpoint/2010/main" val="968260350"/>
              </p:ext>
            </p:extLst>
          </p:nvPr>
        </p:nvGraphicFramePr>
        <p:xfrm>
          <a:off x="1864604" y="1575411"/>
          <a:ext cx="5414791" cy="34005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1657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298153" y="479676"/>
            <a:ext cx="4944300" cy="1095735"/>
          </a:xfrm>
        </p:spPr>
        <p:txBody>
          <a:bodyPr/>
          <a:lstStyle/>
          <a:p>
            <a:r>
              <a:rPr lang="it-IT" dirty="0"/>
              <a:t>TIMES (RSA vs ECC)</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21</a:t>
            </a:fld>
            <a:endParaRPr lang="it-IT"/>
          </a:p>
        </p:txBody>
      </p:sp>
      <p:graphicFrame>
        <p:nvGraphicFramePr>
          <p:cNvPr id="5" name="Grafico 4">
            <a:extLst>
              <a:ext uri="{FF2B5EF4-FFF2-40B4-BE49-F238E27FC236}">
                <a16:creationId xmlns:a16="http://schemas.microsoft.com/office/drawing/2014/main" xmlns="" id="{0B4F3F42-5204-4B13-BFDA-B4B32C36B817}"/>
              </a:ext>
            </a:extLst>
          </p:cNvPr>
          <p:cNvGraphicFramePr>
            <a:graphicFrameLocks/>
          </p:cNvGraphicFramePr>
          <p:nvPr>
            <p:extLst>
              <p:ext uri="{D42A27DB-BD31-4B8C-83A1-F6EECF244321}">
                <p14:modId xmlns:p14="http://schemas.microsoft.com/office/powerpoint/2010/main" val="1068379915"/>
              </p:ext>
            </p:extLst>
          </p:nvPr>
        </p:nvGraphicFramePr>
        <p:xfrm>
          <a:off x="2092631" y="1810282"/>
          <a:ext cx="4958738" cy="29752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5929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1613529"/>
          </a:xfrm>
        </p:spPr>
        <p:txBody>
          <a:bodyPr/>
          <a:lstStyle/>
          <a:p>
            <a:r>
              <a:rPr lang="it-IT" dirty="0"/>
              <a:t>ENCRYPT/DECRYPT (RSA vs ECC)</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22</a:t>
            </a:fld>
            <a:endParaRPr lang="it-IT"/>
          </a:p>
        </p:txBody>
      </p:sp>
      <p:graphicFrame>
        <p:nvGraphicFramePr>
          <p:cNvPr id="6" name="Grafico 5">
            <a:extLst>
              <a:ext uri="{FF2B5EF4-FFF2-40B4-BE49-F238E27FC236}">
                <a16:creationId xmlns:a16="http://schemas.microsoft.com/office/drawing/2014/main" xmlns="" id="{3419F977-4A7A-4E66-9815-9D1A089AF62D}"/>
              </a:ext>
            </a:extLst>
          </p:cNvPr>
          <p:cNvGraphicFramePr>
            <a:graphicFrameLocks/>
          </p:cNvGraphicFramePr>
          <p:nvPr>
            <p:extLst>
              <p:ext uri="{D42A27DB-BD31-4B8C-83A1-F6EECF244321}">
                <p14:modId xmlns:p14="http://schemas.microsoft.com/office/powerpoint/2010/main" val="95531091"/>
              </p:ext>
            </p:extLst>
          </p:nvPr>
        </p:nvGraphicFramePr>
        <p:xfrm>
          <a:off x="1606276" y="1696598"/>
          <a:ext cx="5931447" cy="31938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7815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1613529"/>
          </a:xfrm>
        </p:spPr>
        <p:txBody>
          <a:bodyPr/>
          <a:lstStyle/>
          <a:p>
            <a:r>
              <a:rPr lang="it-IT" dirty="0"/>
              <a:t>ENCRYPT/DECRYPT (RSA vs ECC)</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23</a:t>
            </a:fld>
            <a:endParaRPr lang="it-IT"/>
          </a:p>
        </p:txBody>
      </p:sp>
      <p:sp>
        <p:nvSpPr>
          <p:cNvPr id="3" name="Rettangolo 2">
            <a:extLst>
              <a:ext uri="{FF2B5EF4-FFF2-40B4-BE49-F238E27FC236}">
                <a16:creationId xmlns:a16="http://schemas.microsoft.com/office/drawing/2014/main" xmlns="" id="{54EBBEB8-133F-4B87-A64B-DA1B3AA4C71A}"/>
              </a:ext>
            </a:extLst>
          </p:cNvPr>
          <p:cNvSpPr/>
          <p:nvPr/>
        </p:nvSpPr>
        <p:spPr>
          <a:xfrm>
            <a:off x="6951643" y="1983036"/>
            <a:ext cx="2831335" cy="3668617"/>
          </a:xfrm>
          <a:prstGeom prst="rect">
            <a:avLst/>
          </a:prstGeom>
          <a:solidFill>
            <a:srgbClr val="0E2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8" name="Grafico 7">
            <a:extLst>
              <a:ext uri="{FF2B5EF4-FFF2-40B4-BE49-F238E27FC236}">
                <a16:creationId xmlns:a16="http://schemas.microsoft.com/office/drawing/2014/main" xmlns="" id="{7972A622-593A-49CA-99A9-313A326D2930}"/>
              </a:ext>
            </a:extLst>
          </p:cNvPr>
          <p:cNvGraphicFramePr>
            <a:graphicFrameLocks/>
          </p:cNvGraphicFramePr>
          <p:nvPr>
            <p:extLst>
              <p:ext uri="{D42A27DB-BD31-4B8C-83A1-F6EECF244321}">
                <p14:modId xmlns:p14="http://schemas.microsoft.com/office/powerpoint/2010/main" val="2034361853"/>
              </p:ext>
            </p:extLst>
          </p:nvPr>
        </p:nvGraphicFramePr>
        <p:xfrm>
          <a:off x="287907" y="2294390"/>
          <a:ext cx="4151891" cy="24911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afico 8">
            <a:extLst>
              <a:ext uri="{FF2B5EF4-FFF2-40B4-BE49-F238E27FC236}">
                <a16:creationId xmlns:a16="http://schemas.microsoft.com/office/drawing/2014/main" xmlns="" id="{CF715B0B-247E-49AD-A558-F9388A8F4384}"/>
              </a:ext>
            </a:extLst>
          </p:cNvPr>
          <p:cNvGraphicFramePr>
            <a:graphicFrameLocks/>
          </p:cNvGraphicFramePr>
          <p:nvPr>
            <p:extLst>
              <p:ext uri="{D42A27DB-BD31-4B8C-83A1-F6EECF244321}">
                <p14:modId xmlns:p14="http://schemas.microsoft.com/office/powerpoint/2010/main" val="4290122955"/>
              </p:ext>
            </p:extLst>
          </p:nvPr>
        </p:nvGraphicFramePr>
        <p:xfrm>
          <a:off x="4704202" y="2294390"/>
          <a:ext cx="4151891" cy="24911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8597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1613529"/>
          </a:xfrm>
        </p:spPr>
        <p:txBody>
          <a:bodyPr/>
          <a:lstStyle/>
          <a:p>
            <a:r>
              <a:rPr lang="it-IT" dirty="0"/>
              <a:t>ENCRYPT/DECRYPT (RSA vs ECC)</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24</a:t>
            </a:fld>
            <a:endParaRPr lang="it-IT"/>
          </a:p>
        </p:txBody>
      </p:sp>
      <p:pic>
        <p:nvPicPr>
          <p:cNvPr id="12290" name="Picture 2">
            <a:extLst>
              <a:ext uri="{FF2B5EF4-FFF2-40B4-BE49-F238E27FC236}">
                <a16:creationId xmlns:a16="http://schemas.microsoft.com/office/drawing/2014/main" xmlns="" id="{361DCB17-FE69-4F0F-9F4D-9C9F8C27D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637" y="2516666"/>
            <a:ext cx="573405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67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1613529"/>
          </a:xfrm>
        </p:spPr>
        <p:txBody>
          <a:bodyPr/>
          <a:lstStyle/>
          <a:p>
            <a:r>
              <a:rPr lang="it-IT" dirty="0"/>
              <a:t>ENCRYPT/DECRYPT (RSA vs ECC)</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25</a:t>
            </a:fld>
            <a:endParaRPr lang="it-IT"/>
          </a:p>
        </p:txBody>
      </p:sp>
      <p:graphicFrame>
        <p:nvGraphicFramePr>
          <p:cNvPr id="6" name="Grafico 5">
            <a:extLst>
              <a:ext uri="{FF2B5EF4-FFF2-40B4-BE49-F238E27FC236}">
                <a16:creationId xmlns:a16="http://schemas.microsoft.com/office/drawing/2014/main" xmlns="" id="{C8264E5A-BA92-4140-81FE-D79E30B62B07}"/>
              </a:ext>
            </a:extLst>
          </p:cNvPr>
          <p:cNvGraphicFramePr>
            <a:graphicFrameLocks/>
          </p:cNvGraphicFramePr>
          <p:nvPr>
            <p:extLst>
              <p:ext uri="{D42A27DB-BD31-4B8C-83A1-F6EECF244321}">
                <p14:modId xmlns:p14="http://schemas.microsoft.com/office/powerpoint/2010/main" val="1351704784"/>
              </p:ext>
            </p:extLst>
          </p:nvPr>
        </p:nvGraphicFramePr>
        <p:xfrm>
          <a:off x="1765452" y="1692574"/>
          <a:ext cx="5613095" cy="33678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6656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1613529"/>
          </a:xfrm>
        </p:spPr>
        <p:txBody>
          <a:bodyPr/>
          <a:lstStyle/>
          <a:p>
            <a:r>
              <a:rPr lang="it-IT" dirty="0"/>
              <a:t>UNIFORM FILE ENTROPY</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26</a:t>
            </a:fld>
            <a:endParaRPr lang="it-IT"/>
          </a:p>
        </p:txBody>
      </p:sp>
      <p:graphicFrame>
        <p:nvGraphicFramePr>
          <p:cNvPr id="5" name="Grafico 4">
            <a:extLst>
              <a:ext uri="{FF2B5EF4-FFF2-40B4-BE49-F238E27FC236}">
                <a16:creationId xmlns:a16="http://schemas.microsoft.com/office/drawing/2014/main" xmlns="" id="{08863CE2-69E0-4C4F-B525-EFB0B211CB1D}"/>
              </a:ext>
            </a:extLst>
          </p:cNvPr>
          <p:cNvGraphicFramePr>
            <a:graphicFrameLocks/>
          </p:cNvGraphicFramePr>
          <p:nvPr>
            <p:extLst>
              <p:ext uri="{D42A27DB-BD31-4B8C-83A1-F6EECF244321}">
                <p14:modId xmlns:p14="http://schemas.microsoft.com/office/powerpoint/2010/main" val="584608004"/>
              </p:ext>
            </p:extLst>
          </p:nvPr>
        </p:nvGraphicFramePr>
        <p:xfrm>
          <a:off x="2030023" y="1696598"/>
          <a:ext cx="5083954" cy="30627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0055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70"/>
            <a:ext cx="5931447" cy="1005992"/>
          </a:xfrm>
        </p:spPr>
        <p:txBody>
          <a:bodyPr/>
          <a:lstStyle/>
          <a:p>
            <a:r>
              <a:rPr lang="it-IT" dirty="0" smtClean="0"/>
              <a:t>TEST DIEHARD</a:t>
            </a:r>
            <a:endParaRPr lang="it-IT" dirty="0"/>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27</a:t>
            </a:fld>
            <a:endParaRPr lang="it-IT"/>
          </a:p>
        </p:txBody>
      </p:sp>
      <p:graphicFrame>
        <p:nvGraphicFramePr>
          <p:cNvPr id="8" name="Grafico 7"/>
          <p:cNvGraphicFramePr>
            <a:graphicFrameLocks/>
          </p:cNvGraphicFramePr>
          <p:nvPr>
            <p:extLst>
              <p:ext uri="{D42A27DB-BD31-4B8C-83A1-F6EECF244321}">
                <p14:modId xmlns:p14="http://schemas.microsoft.com/office/powerpoint/2010/main" val="332290305"/>
              </p:ext>
            </p:extLst>
          </p:nvPr>
        </p:nvGraphicFramePr>
        <p:xfrm>
          <a:off x="1524988" y="1311482"/>
          <a:ext cx="5800485" cy="37600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3212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875397"/>
          </a:xfrm>
        </p:spPr>
        <p:txBody>
          <a:bodyPr/>
          <a:lstStyle/>
          <a:p>
            <a:r>
              <a:rPr lang="it-IT" dirty="0"/>
              <a:t>CONCLUSIONI</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28</a:t>
            </a:fld>
            <a:endParaRPr lang="it-IT"/>
          </a:p>
        </p:txBody>
      </p:sp>
      <p:sp>
        <p:nvSpPr>
          <p:cNvPr id="3" name="Rettangolo 2">
            <a:extLst>
              <a:ext uri="{FF2B5EF4-FFF2-40B4-BE49-F238E27FC236}">
                <a16:creationId xmlns:a16="http://schemas.microsoft.com/office/drawing/2014/main" xmlns="" id="{B328900D-BA6E-485F-8902-534F1E10D794}"/>
              </a:ext>
            </a:extLst>
          </p:cNvPr>
          <p:cNvSpPr/>
          <p:nvPr/>
        </p:nvSpPr>
        <p:spPr>
          <a:xfrm>
            <a:off x="997026" y="1910030"/>
            <a:ext cx="5326655" cy="1323439"/>
          </a:xfrm>
          <a:prstGeom prst="rect">
            <a:avLst/>
          </a:prstGeom>
        </p:spPr>
        <p:txBody>
          <a:bodyPr wrap="square">
            <a:spAutoFit/>
          </a:bodyPr>
          <a:lstStyle/>
          <a:p>
            <a:pPr fontAlgn="base"/>
            <a:r>
              <a:rPr lang="it-IT" sz="2400" b="1" dirty="0">
                <a:solidFill>
                  <a:srgbClr val="00B0F0"/>
                </a:solidFill>
                <a:latin typeface="Muli" panose="020B0604020202020204" charset="0"/>
              </a:rPr>
              <a:t>SCENARIO 1</a:t>
            </a:r>
            <a:endParaRPr lang="it-IT" b="1" dirty="0">
              <a:solidFill>
                <a:srgbClr val="00B0F0"/>
              </a:solidFill>
              <a:latin typeface="Muli" panose="020B0604020202020204" charset="0"/>
            </a:endParaRPr>
          </a:p>
          <a:p>
            <a:pPr fontAlgn="base"/>
            <a:r>
              <a:rPr lang="it-IT" b="1" dirty="0">
                <a:solidFill>
                  <a:schemeClr val="bg1"/>
                </a:solidFill>
                <a:latin typeface="Muli" panose="020B0604020202020204" charset="0"/>
              </a:rPr>
              <a:t>FILE DI GRANDI DIMENSIONI, CON INFORMAZIONI SENSIBILI MEMORIZZATE SU DI UN SERVER, POTREBBE ESSERE IL CASO DI UN ENTE PUBBLICO QUALE AD ESEMPIO INPS O IL PARLAMENTO </a:t>
            </a:r>
          </a:p>
        </p:txBody>
      </p:sp>
      <p:pic>
        <p:nvPicPr>
          <p:cNvPr id="18434" name="Picture 2">
            <a:extLst>
              <a:ext uri="{FF2B5EF4-FFF2-40B4-BE49-F238E27FC236}">
                <a16:creationId xmlns:a16="http://schemas.microsoft.com/office/drawing/2014/main" xmlns="" id="{B3D6A63B-C58C-4228-923C-A07944B37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239" y="958466"/>
            <a:ext cx="1616735" cy="161673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6" name="Rettangolo 5">
            <a:extLst>
              <a:ext uri="{FF2B5EF4-FFF2-40B4-BE49-F238E27FC236}">
                <a16:creationId xmlns:a16="http://schemas.microsoft.com/office/drawing/2014/main" xmlns="" id="{EC6288F2-836A-48B7-9BEE-28D57450D78B}"/>
              </a:ext>
            </a:extLst>
          </p:cNvPr>
          <p:cNvSpPr/>
          <p:nvPr/>
        </p:nvSpPr>
        <p:spPr>
          <a:xfrm>
            <a:off x="997026" y="3514048"/>
            <a:ext cx="1537600" cy="923330"/>
          </a:xfrm>
          <a:prstGeom prst="rect">
            <a:avLst/>
          </a:prstGeom>
        </p:spPr>
        <p:txBody>
          <a:bodyPr wrap="none">
            <a:spAutoFit/>
          </a:bodyPr>
          <a:lstStyle/>
          <a:p>
            <a:r>
              <a:rPr lang="it-IT" sz="5400" b="1" dirty="0">
                <a:solidFill>
                  <a:schemeClr val="bg1"/>
                </a:solidFill>
                <a:latin typeface="Muli" panose="020B0604020202020204" charset="0"/>
              </a:rPr>
              <a:t>ECC</a:t>
            </a:r>
          </a:p>
        </p:txBody>
      </p:sp>
    </p:spTree>
    <p:extLst>
      <p:ext uri="{BB962C8B-B14F-4D97-AF65-F5344CB8AC3E}">
        <p14:creationId xmlns:p14="http://schemas.microsoft.com/office/powerpoint/2010/main" val="2892612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875397"/>
          </a:xfrm>
        </p:spPr>
        <p:txBody>
          <a:bodyPr/>
          <a:lstStyle/>
          <a:p>
            <a:r>
              <a:rPr lang="it-IT" dirty="0"/>
              <a:t>CONCLUSIONI</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29</a:t>
            </a:fld>
            <a:endParaRPr lang="it-IT"/>
          </a:p>
        </p:txBody>
      </p:sp>
      <p:sp>
        <p:nvSpPr>
          <p:cNvPr id="3" name="Rettangolo 2">
            <a:extLst>
              <a:ext uri="{FF2B5EF4-FFF2-40B4-BE49-F238E27FC236}">
                <a16:creationId xmlns:a16="http://schemas.microsoft.com/office/drawing/2014/main" xmlns="" id="{B328900D-BA6E-485F-8902-534F1E10D794}"/>
              </a:ext>
            </a:extLst>
          </p:cNvPr>
          <p:cNvSpPr/>
          <p:nvPr/>
        </p:nvSpPr>
        <p:spPr>
          <a:xfrm>
            <a:off x="997026" y="1910030"/>
            <a:ext cx="5326655" cy="1538883"/>
          </a:xfrm>
          <a:prstGeom prst="rect">
            <a:avLst/>
          </a:prstGeom>
        </p:spPr>
        <p:txBody>
          <a:bodyPr wrap="square">
            <a:spAutoFit/>
          </a:bodyPr>
          <a:lstStyle/>
          <a:p>
            <a:pPr fontAlgn="base"/>
            <a:r>
              <a:rPr lang="it-IT" sz="2400" b="1" dirty="0">
                <a:solidFill>
                  <a:srgbClr val="00B0F0"/>
                </a:solidFill>
                <a:latin typeface="Muli" panose="020B0604020202020204" charset="0"/>
              </a:rPr>
              <a:t>SCENARIO 2</a:t>
            </a:r>
            <a:endParaRPr lang="it-IT" b="1" dirty="0">
              <a:solidFill>
                <a:schemeClr val="bg1"/>
              </a:solidFill>
              <a:latin typeface="Muli" panose="020B0604020202020204" charset="0"/>
            </a:endParaRPr>
          </a:p>
          <a:p>
            <a:pPr fontAlgn="base"/>
            <a:r>
              <a:rPr lang="it-IT" b="1" dirty="0">
                <a:solidFill>
                  <a:schemeClr val="bg1"/>
                </a:solidFill>
                <a:latin typeface="Muli" panose="020B0604020202020204" charset="0"/>
              </a:rPr>
              <a:t>FILE DI GRANDI DIMENSIONI, SENZA INFORMAZIONI SENSIBILI MEMORIZZATI SU DI UN SERVER (VIDEO, MUSICA, IMMAGINI). POTREBBE ESSERE IL CASO DI UN PROVIDER CLOUD OPPURE DI UN QUALUNQUE SITO PER LA CONDIVISIONE DI MATERIALE MULTIMEDIALE</a:t>
            </a:r>
          </a:p>
        </p:txBody>
      </p:sp>
      <p:sp>
        <p:nvSpPr>
          <p:cNvPr id="6" name="Rettangolo 5">
            <a:extLst>
              <a:ext uri="{FF2B5EF4-FFF2-40B4-BE49-F238E27FC236}">
                <a16:creationId xmlns:a16="http://schemas.microsoft.com/office/drawing/2014/main" xmlns="" id="{EC6288F2-836A-48B7-9BEE-28D57450D78B}"/>
              </a:ext>
            </a:extLst>
          </p:cNvPr>
          <p:cNvSpPr/>
          <p:nvPr/>
        </p:nvSpPr>
        <p:spPr>
          <a:xfrm>
            <a:off x="997026" y="3514048"/>
            <a:ext cx="1563248" cy="923330"/>
          </a:xfrm>
          <a:prstGeom prst="rect">
            <a:avLst/>
          </a:prstGeom>
        </p:spPr>
        <p:txBody>
          <a:bodyPr wrap="none">
            <a:spAutoFit/>
          </a:bodyPr>
          <a:lstStyle/>
          <a:p>
            <a:r>
              <a:rPr lang="it-IT" sz="5400" b="1" dirty="0">
                <a:solidFill>
                  <a:schemeClr val="bg1"/>
                </a:solidFill>
                <a:latin typeface="Muli" panose="020B0604020202020204" charset="0"/>
              </a:rPr>
              <a:t>AES</a:t>
            </a:r>
          </a:p>
        </p:txBody>
      </p:sp>
      <p:pic>
        <p:nvPicPr>
          <p:cNvPr id="20484" name="Picture 4">
            <a:extLst>
              <a:ext uri="{FF2B5EF4-FFF2-40B4-BE49-F238E27FC236}">
                <a16:creationId xmlns:a16="http://schemas.microsoft.com/office/drawing/2014/main" xmlns="" id="{90E07F29-72E8-4F80-858B-172D690BD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385" y="958466"/>
            <a:ext cx="1655552" cy="1547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298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699" y="1099225"/>
            <a:ext cx="6709552"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Parametri di valutazione</a:t>
            </a:r>
            <a:endParaRPr dirty="0"/>
          </a:p>
        </p:txBody>
      </p:sp>
      <p:sp>
        <p:nvSpPr>
          <p:cNvPr id="346" name="Google Shape;346;p1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343" name="Google Shape;343;p12"/>
          <p:cNvSpPr txBox="1"/>
          <p:nvPr/>
        </p:nvSpPr>
        <p:spPr>
          <a:xfrm>
            <a:off x="1732699" y="1744525"/>
            <a:ext cx="6496901" cy="2726400"/>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it-IT" dirty="0">
                <a:solidFill>
                  <a:srgbClr val="C6DAEC"/>
                </a:solidFill>
                <a:latin typeface="Muli"/>
                <a:ea typeface="Muli"/>
                <a:cs typeface="Muli"/>
                <a:sym typeface="Muli"/>
              </a:rPr>
              <a:t>Abbiamo effettuato le nostre valutazione sulla base di diversi parametri quali:</a:t>
            </a:r>
          </a:p>
          <a:p>
            <a:pPr marL="285750" lvl="0" indent="-285750">
              <a:spcBef>
                <a:spcPts val="600"/>
              </a:spcBef>
              <a:buClr>
                <a:srgbClr val="00B0F0"/>
              </a:buClr>
              <a:buSzPts val="1100"/>
              <a:buFont typeface="Wingdings" panose="05000000000000000000" pitchFamily="2" charset="2"/>
              <a:buChar char="q"/>
            </a:pPr>
            <a:r>
              <a:rPr lang="it-IT" dirty="0">
                <a:solidFill>
                  <a:srgbClr val="C6DAEC"/>
                </a:solidFill>
                <a:latin typeface="Muli"/>
                <a:ea typeface="Muli"/>
                <a:cs typeface="Muli"/>
                <a:sym typeface="Muli"/>
              </a:rPr>
              <a:t>Entropia delle chiavi e di cifratura</a:t>
            </a:r>
          </a:p>
          <a:p>
            <a:pPr marL="285750" lvl="0" indent="-285750">
              <a:spcBef>
                <a:spcPts val="600"/>
              </a:spcBef>
              <a:buClr>
                <a:srgbClr val="00B0F0"/>
              </a:buClr>
              <a:buSzPts val="1100"/>
              <a:buFont typeface="Wingdings" panose="05000000000000000000" pitchFamily="2" charset="2"/>
              <a:buChar char="q"/>
            </a:pPr>
            <a:r>
              <a:rPr lang="it-IT" dirty="0">
                <a:solidFill>
                  <a:srgbClr val="C6DAEC"/>
                </a:solidFill>
                <a:latin typeface="Muli"/>
                <a:ea typeface="Muli"/>
                <a:cs typeface="Muli"/>
                <a:sym typeface="Muli"/>
              </a:rPr>
              <a:t>Test Die-Hard</a:t>
            </a:r>
          </a:p>
          <a:p>
            <a:pPr marL="285750" lvl="0" indent="-285750">
              <a:spcBef>
                <a:spcPts val="600"/>
              </a:spcBef>
              <a:buClr>
                <a:srgbClr val="00B0F0"/>
              </a:buClr>
              <a:buSzPts val="1100"/>
              <a:buFont typeface="Wingdings" panose="05000000000000000000" pitchFamily="2" charset="2"/>
              <a:buChar char="q"/>
            </a:pPr>
            <a:r>
              <a:rPr lang="it-IT" dirty="0">
                <a:solidFill>
                  <a:srgbClr val="C6DAEC"/>
                </a:solidFill>
                <a:latin typeface="Muli"/>
                <a:ea typeface="Muli"/>
                <a:cs typeface="Muli"/>
                <a:sym typeface="Muli"/>
              </a:rPr>
              <a:t>Comportamento in relazione alla lunghezza del messaggio</a:t>
            </a:r>
          </a:p>
          <a:p>
            <a:pPr marL="285750" lvl="0" indent="-285750">
              <a:spcBef>
                <a:spcPts val="600"/>
              </a:spcBef>
              <a:buClr>
                <a:srgbClr val="00B0F0"/>
              </a:buClr>
              <a:buSzPts val="1100"/>
              <a:buFont typeface="Wingdings" panose="05000000000000000000" pitchFamily="2" charset="2"/>
              <a:buChar char="q"/>
            </a:pPr>
            <a:r>
              <a:rPr lang="it-IT" dirty="0">
                <a:solidFill>
                  <a:srgbClr val="C6DAEC"/>
                </a:solidFill>
                <a:latin typeface="Muli"/>
                <a:ea typeface="Muli"/>
                <a:cs typeface="Muli"/>
                <a:sym typeface="Muli"/>
              </a:rPr>
              <a:t>Variazione con </a:t>
            </a:r>
            <a:r>
              <a:rPr lang="it-IT" dirty="0" err="1">
                <a:solidFill>
                  <a:srgbClr val="C6DAEC"/>
                </a:solidFill>
                <a:latin typeface="Muli"/>
                <a:ea typeface="Muli"/>
                <a:cs typeface="Muli"/>
                <a:sym typeface="Muli"/>
              </a:rPr>
              <a:t>Padding</a:t>
            </a:r>
            <a:r>
              <a:rPr lang="it-IT" dirty="0">
                <a:solidFill>
                  <a:srgbClr val="C6DAEC"/>
                </a:solidFill>
                <a:latin typeface="Muli"/>
                <a:ea typeface="Muli"/>
                <a:cs typeface="Muli"/>
                <a:sym typeface="Muli"/>
              </a:rPr>
              <a:t> PKCS1</a:t>
            </a:r>
          </a:p>
          <a:p>
            <a:pPr marL="285750" lvl="0" indent="-285750">
              <a:spcBef>
                <a:spcPts val="600"/>
              </a:spcBef>
              <a:buClr>
                <a:srgbClr val="00B0F0"/>
              </a:buClr>
              <a:buSzPts val="1100"/>
              <a:buFont typeface="Wingdings" panose="05000000000000000000" pitchFamily="2" charset="2"/>
              <a:buChar char="q"/>
            </a:pPr>
            <a:r>
              <a:rPr lang="it-IT" dirty="0">
                <a:solidFill>
                  <a:srgbClr val="C6DAEC"/>
                </a:solidFill>
                <a:latin typeface="Muli"/>
                <a:ea typeface="Muli"/>
                <a:cs typeface="Muli"/>
                <a:sym typeface="Muli"/>
              </a:rPr>
              <a:t>Tempi di generazione chiavi</a:t>
            </a:r>
          </a:p>
          <a:p>
            <a:pPr marL="285750" lvl="0" indent="-285750">
              <a:spcBef>
                <a:spcPts val="600"/>
              </a:spcBef>
              <a:buClr>
                <a:srgbClr val="00B0F0"/>
              </a:buClr>
              <a:buSzPts val="1100"/>
              <a:buFont typeface="Wingdings" panose="05000000000000000000" pitchFamily="2" charset="2"/>
              <a:buChar char="q"/>
            </a:pPr>
            <a:r>
              <a:rPr lang="it-IT" dirty="0">
                <a:solidFill>
                  <a:srgbClr val="C6DAEC"/>
                </a:solidFill>
                <a:latin typeface="Muli"/>
                <a:ea typeface="Muli"/>
                <a:cs typeface="Muli"/>
                <a:sym typeface="Muli"/>
              </a:rPr>
              <a:t>Tempi di cifratura/decifratura</a:t>
            </a:r>
          </a:p>
        </p:txBody>
      </p:sp>
    </p:spTree>
    <p:extLst>
      <p:ext uri="{BB962C8B-B14F-4D97-AF65-F5344CB8AC3E}">
        <p14:creationId xmlns:p14="http://schemas.microsoft.com/office/powerpoint/2010/main" val="9837003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875397"/>
          </a:xfrm>
        </p:spPr>
        <p:txBody>
          <a:bodyPr/>
          <a:lstStyle/>
          <a:p>
            <a:r>
              <a:rPr lang="it-IT" dirty="0"/>
              <a:t>CONCLUSIONI</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30</a:t>
            </a:fld>
            <a:endParaRPr lang="it-IT"/>
          </a:p>
        </p:txBody>
      </p:sp>
      <p:sp>
        <p:nvSpPr>
          <p:cNvPr id="3" name="Rettangolo 2">
            <a:extLst>
              <a:ext uri="{FF2B5EF4-FFF2-40B4-BE49-F238E27FC236}">
                <a16:creationId xmlns:a16="http://schemas.microsoft.com/office/drawing/2014/main" xmlns="" id="{B328900D-BA6E-485F-8902-534F1E10D794}"/>
              </a:ext>
            </a:extLst>
          </p:cNvPr>
          <p:cNvSpPr/>
          <p:nvPr/>
        </p:nvSpPr>
        <p:spPr>
          <a:xfrm>
            <a:off x="997026" y="1910030"/>
            <a:ext cx="5326655" cy="1323439"/>
          </a:xfrm>
          <a:prstGeom prst="rect">
            <a:avLst/>
          </a:prstGeom>
        </p:spPr>
        <p:txBody>
          <a:bodyPr wrap="square">
            <a:spAutoFit/>
          </a:bodyPr>
          <a:lstStyle/>
          <a:p>
            <a:pPr fontAlgn="base"/>
            <a:r>
              <a:rPr lang="it-IT" sz="2400" b="1" dirty="0">
                <a:solidFill>
                  <a:srgbClr val="00B0F0"/>
                </a:solidFill>
                <a:latin typeface="Muli" panose="020B0604020202020204" charset="0"/>
              </a:rPr>
              <a:t>SCENARIO 3</a:t>
            </a:r>
            <a:endParaRPr lang="it-IT" b="1" dirty="0">
              <a:solidFill>
                <a:schemeClr val="bg1"/>
              </a:solidFill>
              <a:latin typeface="Muli" panose="020B0604020202020204" charset="0"/>
            </a:endParaRPr>
          </a:p>
          <a:p>
            <a:pPr fontAlgn="base"/>
            <a:r>
              <a:rPr lang="it-IT" b="1" dirty="0">
                <a:solidFill>
                  <a:schemeClr val="bg1"/>
                </a:solidFill>
                <a:latin typeface="Muli" panose="020B0604020202020204" charset="0"/>
              </a:rPr>
              <a:t>FILE DI PICCOLE DIMENSIONI, CON INFORMAZIONI SENSIBILI MEMORIZZATE SU DI UN SERVER, POTREBBE ESSERE IL CASO DI APPLICAZIONE DI MESSAGGISTICA CHE UTILIZZA LA CRITTOGRAFIA PER I MESSAGGI</a:t>
            </a:r>
          </a:p>
        </p:txBody>
      </p:sp>
      <p:sp>
        <p:nvSpPr>
          <p:cNvPr id="6" name="Rettangolo 5">
            <a:extLst>
              <a:ext uri="{FF2B5EF4-FFF2-40B4-BE49-F238E27FC236}">
                <a16:creationId xmlns:a16="http://schemas.microsoft.com/office/drawing/2014/main" xmlns="" id="{EC6288F2-836A-48B7-9BEE-28D57450D78B}"/>
              </a:ext>
            </a:extLst>
          </p:cNvPr>
          <p:cNvSpPr/>
          <p:nvPr/>
        </p:nvSpPr>
        <p:spPr>
          <a:xfrm>
            <a:off x="997026" y="3514048"/>
            <a:ext cx="1826141" cy="923330"/>
          </a:xfrm>
          <a:prstGeom prst="rect">
            <a:avLst/>
          </a:prstGeom>
        </p:spPr>
        <p:txBody>
          <a:bodyPr wrap="none">
            <a:spAutoFit/>
          </a:bodyPr>
          <a:lstStyle/>
          <a:p>
            <a:r>
              <a:rPr lang="it-IT" sz="5400" b="1" dirty="0">
                <a:solidFill>
                  <a:schemeClr val="bg1"/>
                </a:solidFill>
                <a:latin typeface="Muli" panose="020B0604020202020204" charset="0"/>
              </a:rPr>
              <a:t>RSA </a:t>
            </a:r>
          </a:p>
        </p:txBody>
      </p:sp>
      <p:pic>
        <p:nvPicPr>
          <p:cNvPr id="21508" name="Picture 4">
            <a:extLst>
              <a:ext uri="{FF2B5EF4-FFF2-40B4-BE49-F238E27FC236}">
                <a16:creationId xmlns:a16="http://schemas.microsoft.com/office/drawing/2014/main" xmlns="" id="{38A41066-B5DE-44D4-B6C5-9BC9A22AC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694" y="755343"/>
            <a:ext cx="1816406" cy="181640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a:extLst>
              <a:ext uri="{FF2B5EF4-FFF2-40B4-BE49-F238E27FC236}">
                <a16:creationId xmlns:a16="http://schemas.microsoft.com/office/drawing/2014/main" xmlns="" id="{AD7C0C2B-EAD0-4D9A-A431-E490820AD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542" y="596935"/>
            <a:ext cx="1537116" cy="153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92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875397"/>
          </a:xfrm>
        </p:spPr>
        <p:txBody>
          <a:bodyPr/>
          <a:lstStyle/>
          <a:p>
            <a:r>
              <a:rPr lang="it-IT" dirty="0"/>
              <a:t>CONCLUSIONI</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31</a:t>
            </a:fld>
            <a:endParaRPr lang="it-IT"/>
          </a:p>
        </p:txBody>
      </p:sp>
      <p:sp>
        <p:nvSpPr>
          <p:cNvPr id="3" name="Rettangolo 2">
            <a:extLst>
              <a:ext uri="{FF2B5EF4-FFF2-40B4-BE49-F238E27FC236}">
                <a16:creationId xmlns:a16="http://schemas.microsoft.com/office/drawing/2014/main" xmlns="" id="{B328900D-BA6E-485F-8902-534F1E10D794}"/>
              </a:ext>
            </a:extLst>
          </p:cNvPr>
          <p:cNvSpPr/>
          <p:nvPr/>
        </p:nvSpPr>
        <p:spPr>
          <a:xfrm>
            <a:off x="997026" y="1910030"/>
            <a:ext cx="5326655" cy="1107996"/>
          </a:xfrm>
          <a:prstGeom prst="rect">
            <a:avLst/>
          </a:prstGeom>
        </p:spPr>
        <p:txBody>
          <a:bodyPr wrap="square">
            <a:spAutoFit/>
          </a:bodyPr>
          <a:lstStyle/>
          <a:p>
            <a:pPr fontAlgn="base"/>
            <a:r>
              <a:rPr lang="it-IT" sz="2400" b="1" dirty="0">
                <a:solidFill>
                  <a:srgbClr val="00B0F0"/>
                </a:solidFill>
                <a:latin typeface="Muli" panose="020B0604020202020204" charset="0"/>
              </a:rPr>
              <a:t>SCENARIO 4</a:t>
            </a:r>
          </a:p>
          <a:p>
            <a:pPr fontAlgn="base"/>
            <a:r>
              <a:rPr lang="it-IT" b="1" dirty="0">
                <a:solidFill>
                  <a:schemeClr val="bg1"/>
                </a:solidFill>
                <a:latin typeface="Muli" panose="020B0604020202020204" charset="0"/>
              </a:rPr>
              <a:t>FILE DI PICCOLE DIMENSIONI,SENZA INFORMAZIONI SENSIBILI MEMORIZZATE SU DI UN SERVER, POTREBBE ESSERE IL CASO UN FORUM PUBBLICO </a:t>
            </a:r>
          </a:p>
        </p:txBody>
      </p:sp>
      <p:sp>
        <p:nvSpPr>
          <p:cNvPr id="6" name="Rettangolo 5">
            <a:extLst>
              <a:ext uri="{FF2B5EF4-FFF2-40B4-BE49-F238E27FC236}">
                <a16:creationId xmlns:a16="http://schemas.microsoft.com/office/drawing/2014/main" xmlns="" id="{EC6288F2-836A-48B7-9BEE-28D57450D78B}"/>
              </a:ext>
            </a:extLst>
          </p:cNvPr>
          <p:cNvSpPr/>
          <p:nvPr/>
        </p:nvSpPr>
        <p:spPr>
          <a:xfrm>
            <a:off x="997026" y="3514048"/>
            <a:ext cx="1752403" cy="923330"/>
          </a:xfrm>
          <a:prstGeom prst="rect">
            <a:avLst/>
          </a:prstGeom>
        </p:spPr>
        <p:txBody>
          <a:bodyPr wrap="none">
            <a:spAutoFit/>
          </a:bodyPr>
          <a:lstStyle/>
          <a:p>
            <a:r>
              <a:rPr lang="it-IT" sz="5400" b="1" dirty="0">
                <a:solidFill>
                  <a:schemeClr val="bg1"/>
                </a:solidFill>
                <a:latin typeface="Muli" panose="020B0604020202020204" charset="0"/>
              </a:rPr>
              <a:t>AES </a:t>
            </a:r>
          </a:p>
        </p:txBody>
      </p:sp>
      <p:pic>
        <p:nvPicPr>
          <p:cNvPr id="22530" name="Picture 2">
            <a:extLst>
              <a:ext uri="{FF2B5EF4-FFF2-40B4-BE49-F238E27FC236}">
                <a16:creationId xmlns:a16="http://schemas.microsoft.com/office/drawing/2014/main" xmlns="" id="{54418AB8-595E-4F56-A878-21FA3A413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312" y="975240"/>
            <a:ext cx="2931851" cy="124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132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386287" y="83069"/>
            <a:ext cx="5931447" cy="875397"/>
          </a:xfrm>
        </p:spPr>
        <p:txBody>
          <a:bodyPr/>
          <a:lstStyle/>
          <a:p>
            <a:r>
              <a:rPr lang="it-IT" dirty="0"/>
              <a:t>CONCLUSIONI</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32</a:t>
            </a:fld>
            <a:endParaRPr lang="it-IT"/>
          </a:p>
        </p:txBody>
      </p:sp>
      <p:sp>
        <p:nvSpPr>
          <p:cNvPr id="3" name="Rettangolo 2">
            <a:extLst>
              <a:ext uri="{FF2B5EF4-FFF2-40B4-BE49-F238E27FC236}">
                <a16:creationId xmlns:a16="http://schemas.microsoft.com/office/drawing/2014/main" xmlns="" id="{B328900D-BA6E-485F-8902-534F1E10D794}"/>
              </a:ext>
            </a:extLst>
          </p:cNvPr>
          <p:cNvSpPr/>
          <p:nvPr/>
        </p:nvSpPr>
        <p:spPr>
          <a:xfrm>
            <a:off x="997026" y="1910030"/>
            <a:ext cx="5326655" cy="677108"/>
          </a:xfrm>
          <a:prstGeom prst="rect">
            <a:avLst/>
          </a:prstGeom>
        </p:spPr>
        <p:txBody>
          <a:bodyPr wrap="square">
            <a:spAutoFit/>
          </a:bodyPr>
          <a:lstStyle/>
          <a:p>
            <a:pPr fontAlgn="base"/>
            <a:r>
              <a:rPr lang="it-IT" sz="2400" b="1" dirty="0">
                <a:solidFill>
                  <a:srgbClr val="00B0F0"/>
                </a:solidFill>
                <a:latin typeface="Muli" panose="020B0604020202020204" charset="0"/>
              </a:rPr>
              <a:t>SCENARIO 5</a:t>
            </a:r>
            <a:endParaRPr lang="it-IT" b="1" dirty="0">
              <a:solidFill>
                <a:schemeClr val="bg1"/>
              </a:solidFill>
              <a:latin typeface="Muli" panose="020B0604020202020204" charset="0"/>
            </a:endParaRPr>
          </a:p>
          <a:p>
            <a:pPr fontAlgn="base"/>
            <a:r>
              <a:rPr lang="it-IT" b="1" dirty="0">
                <a:solidFill>
                  <a:schemeClr val="bg1"/>
                </a:solidFill>
                <a:latin typeface="Muli" panose="020B0604020202020204" charset="0"/>
              </a:rPr>
              <a:t>COMUNICAZIONE DI RETE CLIENT SERVER</a:t>
            </a:r>
          </a:p>
        </p:txBody>
      </p:sp>
      <p:sp>
        <p:nvSpPr>
          <p:cNvPr id="6" name="Rettangolo 5">
            <a:extLst>
              <a:ext uri="{FF2B5EF4-FFF2-40B4-BE49-F238E27FC236}">
                <a16:creationId xmlns:a16="http://schemas.microsoft.com/office/drawing/2014/main" xmlns="" id="{EC6288F2-836A-48B7-9BEE-28D57450D78B}"/>
              </a:ext>
            </a:extLst>
          </p:cNvPr>
          <p:cNvSpPr/>
          <p:nvPr/>
        </p:nvSpPr>
        <p:spPr>
          <a:xfrm>
            <a:off x="997026" y="3514048"/>
            <a:ext cx="1636987" cy="923330"/>
          </a:xfrm>
          <a:prstGeom prst="rect">
            <a:avLst/>
          </a:prstGeom>
        </p:spPr>
        <p:txBody>
          <a:bodyPr wrap="none">
            <a:spAutoFit/>
          </a:bodyPr>
          <a:lstStyle/>
          <a:p>
            <a:r>
              <a:rPr lang="it-IT" sz="5400" b="1" dirty="0">
                <a:solidFill>
                  <a:schemeClr val="bg1"/>
                </a:solidFill>
                <a:latin typeface="Muli" panose="020B0604020202020204" charset="0"/>
              </a:rPr>
              <a:t>RSA</a:t>
            </a:r>
          </a:p>
        </p:txBody>
      </p:sp>
      <p:pic>
        <p:nvPicPr>
          <p:cNvPr id="23556" name="Picture 4">
            <a:extLst>
              <a:ext uri="{FF2B5EF4-FFF2-40B4-BE49-F238E27FC236}">
                <a16:creationId xmlns:a16="http://schemas.microsoft.com/office/drawing/2014/main" xmlns="" id="{1E4B1545-4AC1-4C23-838D-7072E560E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483" y="868936"/>
            <a:ext cx="2776251" cy="208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455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41589" y="1530116"/>
            <a:ext cx="7257189" cy="2846675"/>
          </a:xfrm>
        </p:spPr>
        <p:txBody>
          <a:bodyPr/>
          <a:lstStyle/>
          <a:p>
            <a:pPr algn="ctr"/>
            <a:r>
              <a:rPr lang="it-IT" sz="6000" dirty="0" smtClean="0"/>
              <a:t>GRAZIE DELL’ATTENZIONE</a:t>
            </a:r>
            <a:br>
              <a:rPr lang="it-IT" sz="6000" dirty="0" smtClean="0"/>
            </a:br>
            <a:endParaRPr lang="it-IT" sz="6000" dirty="0"/>
          </a:p>
        </p:txBody>
      </p:sp>
      <p:sp>
        <p:nvSpPr>
          <p:cNvPr id="4" name="Segnaposto numero diapositiva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33</a:t>
            </a:fld>
            <a:endParaRPr lang="it-IT"/>
          </a:p>
        </p:txBody>
      </p:sp>
    </p:spTree>
    <p:extLst>
      <p:ext uri="{BB962C8B-B14F-4D97-AF65-F5344CB8AC3E}">
        <p14:creationId xmlns:p14="http://schemas.microsoft.com/office/powerpoint/2010/main" val="193553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351" name="Google Shape;351;p13"/>
          <p:cNvSpPr txBox="1">
            <a:spLocks noGrp="1"/>
          </p:cNvSpPr>
          <p:nvPr>
            <p:ph type="ctrTitle" idx="4294967295"/>
          </p:nvPr>
        </p:nvSpPr>
        <p:spPr>
          <a:xfrm>
            <a:off x="2834100" y="1411288"/>
            <a:ext cx="7458419"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6000" dirty="0"/>
              <a:t>Algoritmi Simmetrici</a:t>
            </a:r>
            <a:endParaRPr sz="6000" dirty="0"/>
          </a:p>
        </p:txBody>
      </p:sp>
      <p:sp>
        <p:nvSpPr>
          <p:cNvPr id="352" name="Google Shape;352;p13"/>
          <p:cNvSpPr txBox="1">
            <a:spLocks noGrp="1"/>
          </p:cNvSpPr>
          <p:nvPr>
            <p:ph type="body" idx="4294967295"/>
          </p:nvPr>
        </p:nvSpPr>
        <p:spPr>
          <a:xfrm>
            <a:off x="2834100" y="2371675"/>
            <a:ext cx="5891259" cy="24622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t-IT" sz="3600" b="1" dirty="0"/>
              <a:t>Gli algoritmi AES e BLOWFISH</a:t>
            </a:r>
            <a:endParaRPr dirty="0"/>
          </a:p>
        </p:txBody>
      </p:sp>
      <p:pic>
        <p:nvPicPr>
          <p:cNvPr id="353" name="Google Shape;353;p13"/>
          <p:cNvPicPr preferRelativeResize="0"/>
          <p:nvPr/>
        </p:nvPicPr>
        <p:blipFill>
          <a:blip r:embed="rId3">
            <a:extLst>
              <a:ext uri="{837473B0-CC2E-450A-ABE3-18F120FF3D39}">
                <a1611:picAttrSrcUrl xmlns:a1611="http://schemas.microsoft.com/office/drawing/2016/11/main" xmlns="" r:id="rId4"/>
              </a:ext>
            </a:extLst>
          </a:blip>
          <a:srcRect/>
          <a:stretch/>
        </p:blipFill>
        <p:spPr>
          <a:xfrm>
            <a:off x="1045650" y="677875"/>
            <a:ext cx="1693800" cy="1693800"/>
          </a:xfrm>
          <a:prstGeom prst="hexagon">
            <a:avLst>
              <a:gd name="adj" fmla="val 28393"/>
              <a:gd name="vf" fmla="val 115470"/>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099850" y="479677"/>
            <a:ext cx="4944300" cy="645300"/>
          </a:xfrm>
        </p:spPr>
        <p:txBody>
          <a:bodyPr/>
          <a:lstStyle/>
          <a:p>
            <a:r>
              <a:rPr lang="it-IT" dirty="0"/>
              <a:t>Cosa sono?</a:t>
            </a:r>
          </a:p>
        </p:txBody>
      </p:sp>
      <p:sp>
        <p:nvSpPr>
          <p:cNvPr id="3" name="Segnaposto testo 2">
            <a:extLst>
              <a:ext uri="{FF2B5EF4-FFF2-40B4-BE49-F238E27FC236}">
                <a16:creationId xmlns:a16="http://schemas.microsoft.com/office/drawing/2014/main" xmlns="" id="{352AE00A-3863-45F6-9F18-186E661CC4B1}"/>
              </a:ext>
            </a:extLst>
          </p:cNvPr>
          <p:cNvSpPr>
            <a:spLocks noGrp="1"/>
          </p:cNvSpPr>
          <p:nvPr>
            <p:ph type="body" idx="1"/>
          </p:nvPr>
        </p:nvSpPr>
        <p:spPr>
          <a:xfrm>
            <a:off x="1677614" y="1124977"/>
            <a:ext cx="5366535" cy="1659900"/>
          </a:xfrm>
        </p:spPr>
        <p:txBody>
          <a:bodyPr/>
          <a:lstStyle/>
          <a:p>
            <a:pPr marL="139700" indent="0">
              <a:buNone/>
            </a:pPr>
            <a:r>
              <a:rPr lang="it-IT" sz="1800" dirty="0"/>
              <a:t>L’obiettivo della crittografia simmetrica è quella di costruire sistemi in cui due parti possano scambiarsi dati segretamente, essendosi però già scambiati (o accordati) qualche informazione precedentemente. Questa informazione sulla quale le due parti devono essere già a conoscenza prende il nome di </a:t>
            </a:r>
            <a:r>
              <a:rPr lang="it-IT" sz="1800" b="1" i="1" dirty="0"/>
              <a:t>private-key</a:t>
            </a:r>
            <a:r>
              <a:rPr lang="it-IT" sz="1800" i="1" dirty="0"/>
              <a:t>.</a:t>
            </a:r>
            <a:endParaRPr lang="it-IT" sz="1800" dirty="0"/>
          </a:p>
          <a:p>
            <a:pPr marL="139700" indent="0">
              <a:buNone/>
            </a:pPr>
            <a:r>
              <a:rPr lang="it-IT" sz="1800" dirty="0"/>
              <a:t>La </a:t>
            </a:r>
            <a:r>
              <a:rPr lang="it-IT" sz="1800" i="1" dirty="0"/>
              <a:t>private-key </a:t>
            </a:r>
            <a:r>
              <a:rPr lang="it-IT" sz="1800" dirty="0"/>
              <a:t>sarà usata sia per convertire il </a:t>
            </a:r>
            <a:r>
              <a:rPr lang="it-IT" sz="1800" b="1" dirty="0" err="1"/>
              <a:t>plaintext</a:t>
            </a:r>
            <a:r>
              <a:rPr lang="it-IT" sz="1800" dirty="0"/>
              <a:t> in </a:t>
            </a:r>
            <a:r>
              <a:rPr lang="it-IT" sz="1800" b="1" i="1" dirty="0" err="1"/>
              <a:t>ciphertext</a:t>
            </a:r>
            <a:r>
              <a:rPr lang="it-IT" sz="1800" dirty="0"/>
              <a:t>, che per riottenere il testo in chiaro da quello criptato.</a:t>
            </a:r>
          </a:p>
          <a:p>
            <a:pPr marL="139700" indent="0">
              <a:buNone/>
            </a:pPr>
            <a:r>
              <a:rPr lang="it-IT" sz="1800" dirty="0"/>
              <a:t/>
            </a:r>
            <a:br>
              <a:rPr lang="it-IT" sz="1800" dirty="0"/>
            </a:br>
            <a:endParaRPr lang="it-IT" sz="1800" dirty="0"/>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5</a:t>
            </a:fld>
            <a:endParaRPr lang="it-IT"/>
          </a:p>
        </p:txBody>
      </p:sp>
    </p:spTree>
    <p:extLst>
      <p:ext uri="{BB962C8B-B14F-4D97-AF65-F5344CB8AC3E}">
        <p14:creationId xmlns:p14="http://schemas.microsoft.com/office/powerpoint/2010/main" val="3079390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AES &amp; BLOWFISH</a:t>
            </a:r>
            <a:endParaRPr dirty="0"/>
          </a:p>
        </p:txBody>
      </p:sp>
      <p:sp>
        <p:nvSpPr>
          <p:cNvPr id="360" name="Google Shape;360;p1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endParaRPr dirty="0"/>
          </a:p>
        </p:txBody>
      </p:sp>
      <p:sp>
        <p:nvSpPr>
          <p:cNvPr id="361" name="Google Shape;361;p14"/>
          <p:cNvSpPr txBox="1"/>
          <p:nvPr/>
        </p:nvSpPr>
        <p:spPr>
          <a:xfrm>
            <a:off x="431007" y="16192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2400" b="1" dirty="0">
                <a:solidFill>
                  <a:srgbClr val="FFFFFF"/>
                </a:solidFill>
                <a:latin typeface="Nixie One"/>
                <a:sym typeface="Nixie One"/>
              </a:rPr>
              <a:t>Simmetrica</a:t>
            </a:r>
            <a:endParaRPr sz="2400" b="1" dirty="0">
              <a:solidFill>
                <a:srgbClr val="FFFF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C707871-BE82-4481-9104-4D9DE13C4150}"/>
              </a:ext>
            </a:extLst>
          </p:cNvPr>
          <p:cNvSpPr>
            <a:spLocks noGrp="1"/>
          </p:cNvSpPr>
          <p:nvPr>
            <p:ph type="title"/>
          </p:nvPr>
        </p:nvSpPr>
        <p:spPr/>
        <p:txBody>
          <a:bodyPr/>
          <a:lstStyle/>
          <a:p>
            <a:r>
              <a:rPr lang="it-IT" dirty="0"/>
              <a:t>AES vs BLOWFISH</a:t>
            </a:r>
          </a:p>
        </p:txBody>
      </p:sp>
      <p:sp>
        <p:nvSpPr>
          <p:cNvPr id="3" name="Segnaposto testo 2">
            <a:extLst>
              <a:ext uri="{FF2B5EF4-FFF2-40B4-BE49-F238E27FC236}">
                <a16:creationId xmlns:a16="http://schemas.microsoft.com/office/drawing/2014/main" xmlns="" id="{18F063EE-7969-4369-AC08-1432BE80B65B}"/>
              </a:ext>
            </a:extLst>
          </p:cNvPr>
          <p:cNvSpPr>
            <a:spLocks noGrp="1"/>
          </p:cNvSpPr>
          <p:nvPr>
            <p:ph type="body" idx="1"/>
          </p:nvPr>
        </p:nvSpPr>
        <p:spPr/>
        <p:txBody>
          <a:bodyPr/>
          <a:lstStyle/>
          <a:p>
            <a:r>
              <a:rPr lang="it-IT" dirty="0"/>
              <a:t>Confronto dei due algoritmi asimmetrici in termini di entropia delle chiavi generate e dei tempi</a:t>
            </a:r>
          </a:p>
          <a:p>
            <a:r>
              <a:rPr lang="it-IT" dirty="0"/>
              <a:t>Confronto dei due algoritmi asimmetrici sulla cifratura/decifratura dei file</a:t>
            </a:r>
          </a:p>
        </p:txBody>
      </p:sp>
      <p:sp>
        <p:nvSpPr>
          <p:cNvPr id="4" name="Segnaposto numero diapositiva 3">
            <a:extLst>
              <a:ext uri="{FF2B5EF4-FFF2-40B4-BE49-F238E27FC236}">
                <a16:creationId xmlns:a16="http://schemas.microsoft.com/office/drawing/2014/main" xmlns="" id="{24340DA6-B07A-4F83-B725-25201E3F672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7</a:t>
            </a:fld>
            <a:endParaRPr lang="it-IT"/>
          </a:p>
        </p:txBody>
      </p:sp>
    </p:spTree>
    <p:extLst>
      <p:ext uri="{BB962C8B-B14F-4D97-AF65-F5344CB8AC3E}">
        <p14:creationId xmlns:p14="http://schemas.microsoft.com/office/powerpoint/2010/main" val="1141335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298153" y="479676"/>
            <a:ext cx="4944300" cy="1095735"/>
          </a:xfrm>
        </p:spPr>
        <p:txBody>
          <a:bodyPr/>
          <a:lstStyle/>
          <a:p>
            <a:r>
              <a:rPr lang="it-IT" dirty="0"/>
              <a:t>ENTROPY (AES vs </a:t>
            </a:r>
            <a:r>
              <a:rPr lang="it-IT" dirty="0" smtClean="0"/>
              <a:t>BLOWFISH</a:t>
            </a:r>
            <a:r>
              <a:rPr lang="it-IT" dirty="0"/>
              <a:t>)</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8</a:t>
            </a:fld>
            <a:endParaRPr lang="it-IT"/>
          </a:p>
        </p:txBody>
      </p:sp>
      <p:graphicFrame>
        <p:nvGraphicFramePr>
          <p:cNvPr id="6" name="Grafico 5">
            <a:extLst>
              <a:ext uri="{FF2B5EF4-FFF2-40B4-BE49-F238E27FC236}">
                <a16:creationId xmlns:a16="http://schemas.microsoft.com/office/drawing/2014/main" xmlns="" id="{C82B5E15-EDC9-4DC3-B6CF-FD4ED4BD89DF}"/>
              </a:ext>
            </a:extLst>
          </p:cNvPr>
          <p:cNvGraphicFramePr>
            <a:graphicFrameLocks/>
          </p:cNvGraphicFramePr>
          <p:nvPr>
            <p:extLst>
              <p:ext uri="{D42A27DB-BD31-4B8C-83A1-F6EECF244321}">
                <p14:modId xmlns:p14="http://schemas.microsoft.com/office/powerpoint/2010/main" val="1290553820"/>
              </p:ext>
            </p:extLst>
          </p:nvPr>
        </p:nvGraphicFramePr>
        <p:xfrm>
          <a:off x="945222" y="1124977"/>
          <a:ext cx="6612350" cy="39153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3306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4A735D6-AF33-4141-B743-D85FA2CE80B4}"/>
              </a:ext>
            </a:extLst>
          </p:cNvPr>
          <p:cNvSpPr>
            <a:spLocks noGrp="1"/>
          </p:cNvSpPr>
          <p:nvPr>
            <p:ph type="title"/>
          </p:nvPr>
        </p:nvSpPr>
        <p:spPr>
          <a:xfrm>
            <a:off x="2298153" y="479676"/>
            <a:ext cx="4944300" cy="1095735"/>
          </a:xfrm>
        </p:spPr>
        <p:txBody>
          <a:bodyPr/>
          <a:lstStyle/>
          <a:p>
            <a:r>
              <a:rPr lang="it-IT" dirty="0"/>
              <a:t>TIMES (AES vs </a:t>
            </a:r>
            <a:r>
              <a:rPr lang="it-IT" dirty="0" smtClean="0"/>
              <a:t>BLOWFISH</a:t>
            </a:r>
            <a:r>
              <a:rPr lang="it-IT" dirty="0"/>
              <a:t>)</a:t>
            </a:r>
          </a:p>
        </p:txBody>
      </p:sp>
      <p:sp>
        <p:nvSpPr>
          <p:cNvPr id="4" name="Segnaposto numero diapositiva 3">
            <a:extLst>
              <a:ext uri="{FF2B5EF4-FFF2-40B4-BE49-F238E27FC236}">
                <a16:creationId xmlns:a16="http://schemas.microsoft.com/office/drawing/2014/main" xmlns="" id="{6BC64405-5569-4951-AB45-13200D60A3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it-IT" smtClean="0"/>
              <a:t>9</a:t>
            </a:fld>
            <a:endParaRPr lang="it-IT"/>
          </a:p>
        </p:txBody>
      </p:sp>
      <p:graphicFrame>
        <p:nvGraphicFramePr>
          <p:cNvPr id="7" name="Grafico 6">
            <a:extLst>
              <a:ext uri="{FF2B5EF4-FFF2-40B4-BE49-F238E27FC236}">
                <a16:creationId xmlns:a16="http://schemas.microsoft.com/office/drawing/2014/main" xmlns="" id="{8911754F-E192-4116-843C-4E1698F9267F}"/>
              </a:ext>
            </a:extLst>
          </p:cNvPr>
          <p:cNvGraphicFramePr>
            <a:graphicFrameLocks/>
          </p:cNvGraphicFramePr>
          <p:nvPr>
            <p:extLst>
              <p:ext uri="{D42A27DB-BD31-4B8C-83A1-F6EECF244321}">
                <p14:modId xmlns:p14="http://schemas.microsoft.com/office/powerpoint/2010/main" val="1942811869"/>
              </p:ext>
            </p:extLst>
          </p:nvPr>
        </p:nvGraphicFramePr>
        <p:xfrm>
          <a:off x="1465442" y="1575411"/>
          <a:ext cx="6213116" cy="3387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1500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Gia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TotalTime>
  <Words>708</Words>
  <Application>Microsoft Office PowerPoint</Application>
  <PresentationFormat>Presentazione su schermo (16:9)</PresentationFormat>
  <Paragraphs>143</Paragraphs>
  <Slides>33</Slides>
  <Notes>7</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33</vt:i4>
      </vt:variant>
    </vt:vector>
  </HeadingPairs>
  <TitlesOfParts>
    <vt:vector size="39" baseType="lpstr">
      <vt:lpstr>Arial</vt:lpstr>
      <vt:lpstr>Nixie One</vt:lpstr>
      <vt:lpstr>Muli</vt:lpstr>
      <vt:lpstr>Helvetica Neue</vt:lpstr>
      <vt:lpstr>Wingdings</vt:lpstr>
      <vt:lpstr>Imogen template</vt:lpstr>
      <vt:lpstr>Presentazione standard di PowerPoint</vt:lpstr>
      <vt:lpstr>Introduzione</vt:lpstr>
      <vt:lpstr>Parametri di valutazione</vt:lpstr>
      <vt:lpstr>Algoritmi Simmetrici</vt:lpstr>
      <vt:lpstr>Cosa sono?</vt:lpstr>
      <vt:lpstr>AES &amp; BLOWFISH</vt:lpstr>
      <vt:lpstr>AES vs BLOWFISH</vt:lpstr>
      <vt:lpstr>ENTROPY (AES vs BLOWFISH)</vt:lpstr>
      <vt:lpstr>TIMES (AES vs BLOWFISH)</vt:lpstr>
      <vt:lpstr>ENCRYPT/DECRYPT (AES vs BLOWFISH)</vt:lpstr>
      <vt:lpstr>ENCRYPT/DECRYPT (AES vs BLOWFISH)</vt:lpstr>
      <vt:lpstr>ENCRYPT/DECRYPT (AES vs BLOWFISH)</vt:lpstr>
      <vt:lpstr>ENCRYPT/DECRYPT (AES vs BLOWFISH)</vt:lpstr>
      <vt:lpstr>Algoritmi Asimmetrici</vt:lpstr>
      <vt:lpstr>Cosa sono?</vt:lpstr>
      <vt:lpstr>RSA &amp; ECC</vt:lpstr>
      <vt:lpstr>RSA vs ECC</vt:lpstr>
      <vt:lpstr>ENTROPY (RSA vs ECC)</vt:lpstr>
      <vt:lpstr>TIMES (RSA vs ECC)</vt:lpstr>
      <vt:lpstr>ENTROPY (RSA vs ECC)</vt:lpstr>
      <vt:lpstr>TIMES (RSA vs ECC)</vt:lpstr>
      <vt:lpstr>ENCRYPT/DECRYPT (RSA vs ECC)</vt:lpstr>
      <vt:lpstr>ENCRYPT/DECRYPT (RSA vs ECC)</vt:lpstr>
      <vt:lpstr>ENCRYPT/DECRYPT (RSA vs ECC)</vt:lpstr>
      <vt:lpstr>ENCRYPT/DECRYPT (RSA vs ECC)</vt:lpstr>
      <vt:lpstr>UNIFORM FILE ENTROPY</vt:lpstr>
      <vt:lpstr>TEST DIEHARD</vt:lpstr>
      <vt:lpstr>CONCLUSIONI</vt:lpstr>
      <vt:lpstr>CONCLUSIONI</vt:lpstr>
      <vt:lpstr>CONCLUSIONI</vt:lpstr>
      <vt:lpstr>CONCLUSIONI</vt:lpstr>
      <vt:lpstr>CONCLUSIONI</vt:lpstr>
      <vt:lpstr>GRAZIE DELL’ATTENZIONE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Marcello Politi</dc:creator>
  <cp:lastModifiedBy>silvestri</cp:lastModifiedBy>
  <cp:revision>22</cp:revision>
  <dcterms:modified xsi:type="dcterms:W3CDTF">2020-02-24T11:52:22Z</dcterms:modified>
</cp:coreProperties>
</file>