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5" r:id="rId7"/>
    <p:sldId id="271" r:id="rId8"/>
    <p:sldId id="270" r:id="rId9"/>
    <p:sldId id="285" r:id="rId10"/>
    <p:sldId id="263" r:id="rId11"/>
    <p:sldId id="273" r:id="rId12"/>
    <p:sldId id="307" r:id="rId13"/>
    <p:sldId id="264" r:id="rId14"/>
    <p:sldId id="276" r:id="rId15"/>
    <p:sldId id="286" r:id="rId16"/>
    <p:sldId id="280" r:id="rId17"/>
    <p:sldId id="274" r:id="rId18"/>
    <p:sldId id="288" r:id="rId19"/>
    <p:sldId id="291" r:id="rId20"/>
    <p:sldId id="289" r:id="rId21"/>
    <p:sldId id="287" r:id="rId22"/>
    <p:sldId id="294" r:id="rId23"/>
    <p:sldId id="290" r:id="rId24"/>
    <p:sldId id="292" r:id="rId25"/>
    <p:sldId id="295" r:id="rId26"/>
    <p:sldId id="293" r:id="rId27"/>
    <p:sldId id="278" r:id="rId28"/>
    <p:sldId id="279" r:id="rId29"/>
    <p:sldId id="284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00"/>
    <a:srgbClr val="FF6699"/>
    <a:srgbClr val="2D3E50"/>
    <a:srgbClr val="00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6956-169D-4541-87FF-01630286CCB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A3E7-D815-49D9-BC77-B636881CD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D82A-B5E6-422A-87BE-72261D10DC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-40821" y="3561146"/>
            <a:ext cx="693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66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66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40820" y="4648398"/>
            <a:ext cx="5903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JDK’S  NEW  FEATURES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" y="5142981"/>
            <a:ext cx="5023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表达式、函数式接口、新增的</a:t>
            </a:r>
            <a:r>
              <a:rPr lang="en-US" altLang="zh-CN" sz="16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/>
          <a:srcRect t="3792"/>
          <a:stretch>
            <a:fillRect/>
          </a:stretch>
        </p:blipFill>
        <p:spPr>
          <a:xfrm>
            <a:off x="534156" y="3410786"/>
            <a:ext cx="9632545" cy="31408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57202" y="3421226"/>
            <a:ext cx="1361440" cy="3119121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25300" y="1023175"/>
            <a:ext cx="110666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宋体" panose="02010600030101010101" pitchFamily="2" charset="-122"/>
              </a:rPr>
              <a:t>lambda表达式的本质是一个函数式接口</a:t>
            </a:r>
            <a:endParaRPr lang="zh-CN" altLang="en-US" sz="2400" b="1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 </a:t>
            </a:r>
            <a:r>
              <a:rPr lang="zh-CN" altLang="en-US" b="1" dirty="0" smtClean="0"/>
              <a:t>优 点   </a:t>
            </a:r>
            <a:r>
              <a:rPr lang="zh-CN" altLang="en-US" dirty="0" smtClean="0"/>
              <a:t>a.极大的减少代码冗余，同时可读性也好过冗长的匿名内部类。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             b.与集合类批处理操作结合，实现内部迭代，并充分利用现代多核CPU进行并行计算。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zh-CN" altLang="en-US" sz="1400" b="1" dirty="0" smtClean="0"/>
          </a:p>
          <a:p>
            <a:endParaRPr lang="zh-CN" altLang="en-US" sz="1400" dirty="0" smtClean="0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206860" y="2215463"/>
            <a:ext cx="509052" cy="493876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" name="Group 53"/>
          <p:cNvGrpSpPr/>
          <p:nvPr/>
        </p:nvGrpSpPr>
        <p:grpSpPr>
          <a:xfrm>
            <a:off x="1290768" y="2302939"/>
            <a:ext cx="357409" cy="327378"/>
            <a:chOff x="1631950" y="-66675"/>
            <a:chExt cx="1120775" cy="1120775"/>
          </a:xfrm>
          <a:solidFill>
            <a:sysClr val="window" lastClr="FFFFFF"/>
          </a:solidFill>
        </p:grpSpPr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1905000" y="206375"/>
              <a:ext cx="576263" cy="574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38"/>
            <p:cNvSpPr/>
            <p:nvPr/>
          </p:nvSpPr>
          <p:spPr bwMode="auto">
            <a:xfrm>
              <a:off x="2132013" y="-66675"/>
              <a:ext cx="120650" cy="182563"/>
            </a:xfrm>
            <a:custGeom>
              <a:avLst/>
              <a:gdLst>
                <a:gd name="T0" fmla="*/ 32 w 32"/>
                <a:gd name="T1" fmla="*/ 32 h 48"/>
                <a:gd name="T2" fmla="*/ 16 w 32"/>
                <a:gd name="T3" fmla="*/ 0 h 48"/>
                <a:gd name="T4" fmla="*/ 16 w 32"/>
                <a:gd name="T5" fmla="*/ 0 h 48"/>
                <a:gd name="T6" fmla="*/ 16 w 32"/>
                <a:gd name="T7" fmla="*/ 0 h 48"/>
                <a:gd name="T8" fmla="*/ 16 w 32"/>
                <a:gd name="T9" fmla="*/ 0 h 48"/>
                <a:gd name="T10" fmla="*/ 16 w 32"/>
                <a:gd name="T11" fmla="*/ 0 h 48"/>
                <a:gd name="T12" fmla="*/ 0 w 32"/>
                <a:gd name="T13" fmla="*/ 32 h 48"/>
                <a:gd name="T14" fmla="*/ 16 w 32"/>
                <a:gd name="T15" fmla="*/ 48 h 48"/>
                <a:gd name="T16" fmla="*/ 16 w 32"/>
                <a:gd name="T17" fmla="*/ 48 h 48"/>
                <a:gd name="T18" fmla="*/ 16 w 32"/>
                <a:gd name="T19" fmla="*/ 48 h 48"/>
                <a:gd name="T20" fmla="*/ 16 w 32"/>
                <a:gd name="T21" fmla="*/ 48 h 48"/>
                <a:gd name="T22" fmla="*/ 16 w 32"/>
                <a:gd name="T23" fmla="*/ 48 h 48"/>
                <a:gd name="T24" fmla="*/ 32 w 32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39"/>
            <p:cNvSpPr/>
            <p:nvPr/>
          </p:nvSpPr>
          <p:spPr bwMode="auto">
            <a:xfrm>
              <a:off x="2132013" y="873125"/>
              <a:ext cx="120650" cy="180975"/>
            </a:xfrm>
            <a:custGeom>
              <a:avLst/>
              <a:gdLst>
                <a:gd name="T0" fmla="*/ 0 w 32"/>
                <a:gd name="T1" fmla="*/ 16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16 w 32"/>
                <a:gd name="T11" fmla="*/ 48 h 48"/>
                <a:gd name="T12" fmla="*/ 32 w 32"/>
                <a:gd name="T13" fmla="*/ 16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16 w 32"/>
                <a:gd name="T23" fmla="*/ 0 h 48"/>
                <a:gd name="T24" fmla="*/ 0 w 32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0" y="16"/>
                  </a:moveTo>
                  <a:cubicBezTo>
                    <a:pt x="0" y="33"/>
                    <a:pt x="15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8" y="47"/>
                    <a:pt x="32" y="33"/>
                    <a:pt x="32" y="16"/>
                  </a:cubicBezTo>
                  <a:cubicBezTo>
                    <a:pt x="32" y="4"/>
                    <a:pt x="2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0" y="4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40"/>
            <p:cNvSpPr/>
            <p:nvPr/>
          </p:nvSpPr>
          <p:spPr bwMode="auto">
            <a:xfrm>
              <a:off x="2571750" y="433388"/>
              <a:ext cx="180975" cy="120650"/>
            </a:xfrm>
            <a:custGeom>
              <a:avLst/>
              <a:gdLst>
                <a:gd name="T0" fmla="*/ 16 w 48"/>
                <a:gd name="T1" fmla="*/ 32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48 w 48"/>
                <a:gd name="T11" fmla="*/ 16 h 32"/>
                <a:gd name="T12" fmla="*/ 16 w 48"/>
                <a:gd name="T13" fmla="*/ 0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0 w 48"/>
                <a:gd name="T23" fmla="*/ 16 h 32"/>
                <a:gd name="T24" fmla="*/ 16 w 48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16" y="32"/>
                  </a:moveTo>
                  <a:cubicBezTo>
                    <a:pt x="33" y="32"/>
                    <a:pt x="48" y="17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33" y="0"/>
                    <a:pt x="16" y="0"/>
                  </a:cubicBezTo>
                  <a:cubicBezTo>
                    <a:pt x="5" y="0"/>
                    <a:pt x="0" y="9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3"/>
                    <a:pt x="5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1"/>
            <p:cNvSpPr/>
            <p:nvPr/>
          </p:nvSpPr>
          <p:spPr bwMode="auto">
            <a:xfrm>
              <a:off x="1631950" y="433388"/>
              <a:ext cx="182563" cy="120650"/>
            </a:xfrm>
            <a:custGeom>
              <a:avLst/>
              <a:gdLst>
                <a:gd name="T0" fmla="*/ 32 w 48"/>
                <a:gd name="T1" fmla="*/ 0 h 32"/>
                <a:gd name="T2" fmla="*/ 0 w 48"/>
                <a:gd name="T3" fmla="*/ 16 h 32"/>
                <a:gd name="T4" fmla="*/ 0 w 48"/>
                <a:gd name="T5" fmla="*/ 16 h 32"/>
                <a:gd name="T6" fmla="*/ 0 w 48"/>
                <a:gd name="T7" fmla="*/ 16 h 32"/>
                <a:gd name="T8" fmla="*/ 0 w 48"/>
                <a:gd name="T9" fmla="*/ 16 h 32"/>
                <a:gd name="T10" fmla="*/ 0 w 48"/>
                <a:gd name="T11" fmla="*/ 16 h 32"/>
                <a:gd name="T12" fmla="*/ 32 w 48"/>
                <a:gd name="T13" fmla="*/ 32 h 32"/>
                <a:gd name="T14" fmla="*/ 48 w 48"/>
                <a:gd name="T15" fmla="*/ 16 h 32"/>
                <a:gd name="T16" fmla="*/ 48 w 48"/>
                <a:gd name="T17" fmla="*/ 16 h 32"/>
                <a:gd name="T18" fmla="*/ 48 w 48"/>
                <a:gd name="T19" fmla="*/ 16 h 32"/>
                <a:gd name="T20" fmla="*/ 48 w 48"/>
                <a:gd name="T21" fmla="*/ 16 h 32"/>
                <a:gd name="T22" fmla="*/ 48 w 48"/>
                <a:gd name="T23" fmla="*/ 16 h 32"/>
                <a:gd name="T24" fmla="*/ 32 w 48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32" y="0"/>
                  </a:move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42"/>
            <p:cNvSpPr/>
            <p:nvPr/>
          </p:nvSpPr>
          <p:spPr bwMode="auto">
            <a:xfrm>
              <a:off x="2432050" y="93663"/>
              <a:ext cx="161925" cy="161925"/>
            </a:xfrm>
            <a:custGeom>
              <a:avLst/>
              <a:gdLst>
                <a:gd name="T0" fmla="*/ 31 w 43"/>
                <a:gd name="T1" fmla="*/ 35 h 43"/>
                <a:gd name="T2" fmla="*/ 42 w 43"/>
                <a:gd name="T3" fmla="*/ 1 h 43"/>
                <a:gd name="T4" fmla="*/ 42 w 43"/>
                <a:gd name="T5" fmla="*/ 1 h 43"/>
                <a:gd name="T6" fmla="*/ 42 w 43"/>
                <a:gd name="T7" fmla="*/ 1 h 43"/>
                <a:gd name="T8" fmla="*/ 42 w 43"/>
                <a:gd name="T9" fmla="*/ 1 h 43"/>
                <a:gd name="T10" fmla="*/ 42 w 43"/>
                <a:gd name="T11" fmla="*/ 1 h 43"/>
                <a:gd name="T12" fmla="*/ 8 w 43"/>
                <a:gd name="T13" fmla="*/ 12 h 43"/>
                <a:gd name="T14" fmla="*/ 8 w 43"/>
                <a:gd name="T15" fmla="*/ 35 h 43"/>
                <a:gd name="T16" fmla="*/ 8 w 43"/>
                <a:gd name="T17" fmla="*/ 35 h 43"/>
                <a:gd name="T18" fmla="*/ 8 w 43"/>
                <a:gd name="T19" fmla="*/ 35 h 43"/>
                <a:gd name="T20" fmla="*/ 8 w 43"/>
                <a:gd name="T21" fmla="*/ 35 h 43"/>
                <a:gd name="T22" fmla="*/ 8 w 43"/>
                <a:gd name="T23" fmla="*/ 35 h 43"/>
                <a:gd name="T24" fmla="*/ 31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1" y="35"/>
                  </a:moveTo>
                  <a:cubicBezTo>
                    <a:pt x="43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43"/>
            <p:cNvSpPr/>
            <p:nvPr/>
          </p:nvSpPr>
          <p:spPr bwMode="auto">
            <a:xfrm>
              <a:off x="1795463" y="728663"/>
              <a:ext cx="161925" cy="161925"/>
            </a:xfrm>
            <a:custGeom>
              <a:avLst/>
              <a:gdLst>
                <a:gd name="T0" fmla="*/ 12 w 43"/>
                <a:gd name="T1" fmla="*/ 8 h 43"/>
                <a:gd name="T2" fmla="*/ 1 w 43"/>
                <a:gd name="T3" fmla="*/ 42 h 43"/>
                <a:gd name="T4" fmla="*/ 1 w 43"/>
                <a:gd name="T5" fmla="*/ 42 h 43"/>
                <a:gd name="T6" fmla="*/ 1 w 43"/>
                <a:gd name="T7" fmla="*/ 42 h 43"/>
                <a:gd name="T8" fmla="*/ 1 w 43"/>
                <a:gd name="T9" fmla="*/ 42 h 43"/>
                <a:gd name="T10" fmla="*/ 1 w 43"/>
                <a:gd name="T11" fmla="*/ 42 h 43"/>
                <a:gd name="T12" fmla="*/ 35 w 43"/>
                <a:gd name="T13" fmla="*/ 31 h 43"/>
                <a:gd name="T14" fmla="*/ 35 w 43"/>
                <a:gd name="T15" fmla="*/ 8 h 43"/>
                <a:gd name="T16" fmla="*/ 35 w 43"/>
                <a:gd name="T17" fmla="*/ 8 h 43"/>
                <a:gd name="T18" fmla="*/ 35 w 43"/>
                <a:gd name="T19" fmla="*/ 8 h 43"/>
                <a:gd name="T20" fmla="*/ 35 w 43"/>
                <a:gd name="T21" fmla="*/ 8 h 43"/>
                <a:gd name="T22" fmla="*/ 35 w 43"/>
                <a:gd name="T23" fmla="*/ 8 h 43"/>
                <a:gd name="T24" fmla="*/ 12 w 43"/>
                <a:gd name="T25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12" y="8"/>
                  </a:moveTo>
                  <a:cubicBezTo>
                    <a:pt x="0" y="20"/>
                    <a:pt x="0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3" y="43"/>
                    <a:pt x="35" y="31"/>
                  </a:cubicBezTo>
                  <a:cubicBezTo>
                    <a:pt x="43" y="23"/>
                    <a:pt x="40" y="13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0" y="4"/>
                    <a:pt x="20" y="0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44"/>
            <p:cNvSpPr/>
            <p:nvPr/>
          </p:nvSpPr>
          <p:spPr bwMode="auto">
            <a:xfrm>
              <a:off x="2432050" y="728663"/>
              <a:ext cx="161925" cy="161925"/>
            </a:xfrm>
            <a:custGeom>
              <a:avLst/>
              <a:gdLst>
                <a:gd name="T0" fmla="*/ 8 w 43"/>
                <a:gd name="T1" fmla="*/ 31 h 43"/>
                <a:gd name="T2" fmla="*/ 42 w 43"/>
                <a:gd name="T3" fmla="*/ 42 h 43"/>
                <a:gd name="T4" fmla="*/ 42 w 43"/>
                <a:gd name="T5" fmla="*/ 42 h 43"/>
                <a:gd name="T6" fmla="*/ 42 w 43"/>
                <a:gd name="T7" fmla="*/ 42 h 43"/>
                <a:gd name="T8" fmla="*/ 42 w 43"/>
                <a:gd name="T9" fmla="*/ 42 h 43"/>
                <a:gd name="T10" fmla="*/ 42 w 43"/>
                <a:gd name="T11" fmla="*/ 42 h 43"/>
                <a:gd name="T12" fmla="*/ 31 w 43"/>
                <a:gd name="T13" fmla="*/ 8 h 43"/>
                <a:gd name="T14" fmla="*/ 8 w 43"/>
                <a:gd name="T15" fmla="*/ 8 h 43"/>
                <a:gd name="T16" fmla="*/ 8 w 43"/>
                <a:gd name="T17" fmla="*/ 8 h 43"/>
                <a:gd name="T18" fmla="*/ 8 w 43"/>
                <a:gd name="T19" fmla="*/ 8 h 43"/>
                <a:gd name="T20" fmla="*/ 8 w 43"/>
                <a:gd name="T21" fmla="*/ 8 h 43"/>
                <a:gd name="T22" fmla="*/ 8 w 43"/>
                <a:gd name="T23" fmla="*/ 8 h 43"/>
                <a:gd name="T24" fmla="*/ 8 w 43"/>
                <a:gd name="T25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1"/>
                  </a:moveTo>
                  <a:cubicBezTo>
                    <a:pt x="20" y="43"/>
                    <a:pt x="41" y="43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1"/>
                    <a:pt x="43" y="20"/>
                    <a:pt x="31" y="8"/>
                  </a:cubicBezTo>
                  <a:cubicBezTo>
                    <a:pt x="22" y="0"/>
                    <a:pt x="13" y="4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" y="13"/>
                    <a:pt x="0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45"/>
            <p:cNvSpPr/>
            <p:nvPr/>
          </p:nvSpPr>
          <p:spPr bwMode="auto">
            <a:xfrm>
              <a:off x="1795463" y="93663"/>
              <a:ext cx="161925" cy="161925"/>
            </a:xfrm>
            <a:custGeom>
              <a:avLst/>
              <a:gdLst>
                <a:gd name="T0" fmla="*/ 35 w 43"/>
                <a:gd name="T1" fmla="*/ 12 h 43"/>
                <a:gd name="T2" fmla="*/ 1 w 43"/>
                <a:gd name="T3" fmla="*/ 1 h 43"/>
                <a:gd name="T4" fmla="*/ 1 w 43"/>
                <a:gd name="T5" fmla="*/ 1 h 43"/>
                <a:gd name="T6" fmla="*/ 1 w 43"/>
                <a:gd name="T7" fmla="*/ 1 h 43"/>
                <a:gd name="T8" fmla="*/ 1 w 43"/>
                <a:gd name="T9" fmla="*/ 1 h 43"/>
                <a:gd name="T10" fmla="*/ 1 w 43"/>
                <a:gd name="T11" fmla="*/ 1 h 43"/>
                <a:gd name="T12" fmla="*/ 12 w 43"/>
                <a:gd name="T13" fmla="*/ 35 h 43"/>
                <a:gd name="T14" fmla="*/ 35 w 43"/>
                <a:gd name="T15" fmla="*/ 35 h 43"/>
                <a:gd name="T16" fmla="*/ 35 w 43"/>
                <a:gd name="T17" fmla="*/ 35 h 43"/>
                <a:gd name="T18" fmla="*/ 35 w 43"/>
                <a:gd name="T19" fmla="*/ 35 h 43"/>
                <a:gd name="T20" fmla="*/ 35 w 43"/>
                <a:gd name="T21" fmla="*/ 35 h 43"/>
                <a:gd name="T22" fmla="*/ 35 w 43"/>
                <a:gd name="T23" fmla="*/ 35 h 43"/>
                <a:gd name="T24" fmla="*/ 35 w 43"/>
                <a:gd name="T25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5" y="12"/>
                  </a:moveTo>
                  <a:cubicBezTo>
                    <a:pt x="2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30" y="40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0" y="30"/>
                    <a:pt x="43" y="21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3297755" y="3479446"/>
            <a:ext cx="5451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方法与构造</a:t>
            </a:r>
            <a:endParaRPr lang="en-US" altLang="zh-CN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函数引用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08590" y="200320"/>
            <a:ext cx="389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方法与构造函数引用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8177" y="1047227"/>
            <a:ext cx="642151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zh-CN" altLang="en-US" sz="2400" noProof="1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:: 关键字来传递方法或者构造函数引用</a:t>
            </a:r>
            <a:endParaRPr lang="zh-CN" altLang="en-US" sz="2400" noProof="1">
              <a:solidFill>
                <a:schemeClr val="accent1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15912" y="3704122"/>
            <a:ext cx="7920390" cy="10763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6354" y="3776974"/>
            <a:ext cx="534483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zh-CN" altLang="en-US" sz="1600" b="1" noProof="1" smtClean="0">
                <a:solidFill>
                  <a:schemeClr val="accent1">
                    <a:lumMod val="75000"/>
                  </a:schemeClr>
                </a:solidFill>
              </a:rPr>
              <a:t>a 使用类名称::方法名形式传递静态方法</a:t>
            </a:r>
            <a:endParaRPr lang="zh-CN" altLang="en-US" sz="16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78264" y="5097633"/>
            <a:ext cx="7760758" cy="10763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70755" y="5249510"/>
            <a:ext cx="534483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zh-CN" altLang="en-US" sz="1600" b="1" noProof="1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b 使用类实例化对象::方法名形式传递非静态方法</a:t>
            </a:r>
            <a:endParaRPr lang="zh-CN" altLang="en-US" sz="16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27829" y="3666022"/>
            <a:ext cx="1159669" cy="1159669"/>
            <a:chOff x="8516540" y="3158017"/>
            <a:chExt cx="1159669" cy="1159669"/>
          </a:xfrm>
        </p:grpSpPr>
        <p:sp>
          <p:nvSpPr>
            <p:cNvPr id="15" name="椭圆 14"/>
            <p:cNvSpPr/>
            <p:nvPr/>
          </p:nvSpPr>
          <p:spPr>
            <a:xfrm>
              <a:off x="8516540" y="3158017"/>
              <a:ext cx="1159669" cy="1159669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8669175" y="3809767"/>
              <a:ext cx="85439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用法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94"/>
            <p:cNvSpPr>
              <a:spLocks noEditPoints="1"/>
            </p:cNvSpPr>
            <p:nvPr/>
          </p:nvSpPr>
          <p:spPr bwMode="auto">
            <a:xfrm>
              <a:off x="8935378" y="3397919"/>
              <a:ext cx="341043" cy="318027"/>
            </a:xfrm>
            <a:custGeom>
              <a:avLst/>
              <a:gdLst>
                <a:gd name="T0" fmla="*/ 215 w 288"/>
                <a:gd name="T1" fmla="*/ 0 h 269"/>
                <a:gd name="T2" fmla="*/ 213 w 288"/>
                <a:gd name="T3" fmla="*/ 0 h 269"/>
                <a:gd name="T4" fmla="*/ 212 w 288"/>
                <a:gd name="T5" fmla="*/ 0 h 269"/>
                <a:gd name="T6" fmla="*/ 139 w 288"/>
                <a:gd name="T7" fmla="*/ 73 h 269"/>
                <a:gd name="T8" fmla="*/ 139 w 288"/>
                <a:gd name="T9" fmla="*/ 117 h 269"/>
                <a:gd name="T10" fmla="*/ 0 w 288"/>
                <a:gd name="T11" fmla="*/ 117 h 269"/>
                <a:gd name="T12" fmla="*/ 0 w 288"/>
                <a:gd name="T13" fmla="*/ 269 h 269"/>
                <a:gd name="T14" fmla="*/ 202 w 288"/>
                <a:gd name="T15" fmla="*/ 269 h 269"/>
                <a:gd name="T16" fmla="*/ 202 w 288"/>
                <a:gd name="T17" fmla="*/ 117 h 269"/>
                <a:gd name="T18" fmla="*/ 175 w 288"/>
                <a:gd name="T19" fmla="*/ 117 h 269"/>
                <a:gd name="T20" fmla="*/ 175 w 288"/>
                <a:gd name="T21" fmla="*/ 73 h 269"/>
                <a:gd name="T22" fmla="*/ 212 w 288"/>
                <a:gd name="T23" fmla="*/ 36 h 269"/>
                <a:gd name="T24" fmla="*/ 214 w 288"/>
                <a:gd name="T25" fmla="*/ 36 h 269"/>
                <a:gd name="T26" fmla="*/ 215 w 288"/>
                <a:gd name="T27" fmla="*/ 36 h 269"/>
                <a:gd name="T28" fmla="*/ 251 w 288"/>
                <a:gd name="T29" fmla="*/ 73 h 269"/>
                <a:gd name="T30" fmla="*/ 251 w 288"/>
                <a:gd name="T31" fmla="*/ 91 h 269"/>
                <a:gd name="T32" fmla="*/ 264 w 288"/>
                <a:gd name="T33" fmla="*/ 91 h 269"/>
                <a:gd name="T34" fmla="*/ 264 w 288"/>
                <a:gd name="T35" fmla="*/ 95 h 269"/>
                <a:gd name="T36" fmla="*/ 251 w 288"/>
                <a:gd name="T37" fmla="*/ 107 h 269"/>
                <a:gd name="T38" fmla="*/ 251 w 288"/>
                <a:gd name="T39" fmla="*/ 117 h 269"/>
                <a:gd name="T40" fmla="*/ 288 w 288"/>
                <a:gd name="T41" fmla="*/ 117 h 269"/>
                <a:gd name="T42" fmla="*/ 288 w 288"/>
                <a:gd name="T43" fmla="*/ 73 h 269"/>
                <a:gd name="T44" fmla="*/ 215 w 288"/>
                <a:gd name="T45" fmla="*/ 0 h 269"/>
                <a:gd name="T46" fmla="*/ 124 w 288"/>
                <a:gd name="T47" fmla="*/ 241 h 269"/>
                <a:gd name="T48" fmla="*/ 78 w 288"/>
                <a:gd name="T49" fmla="*/ 241 h 269"/>
                <a:gd name="T50" fmla="*/ 89 w 288"/>
                <a:gd name="T51" fmla="*/ 192 h 269"/>
                <a:gd name="T52" fmla="*/ 78 w 288"/>
                <a:gd name="T53" fmla="*/ 172 h 269"/>
                <a:gd name="T54" fmla="*/ 101 w 288"/>
                <a:gd name="T55" fmla="*/ 149 h 269"/>
                <a:gd name="T56" fmla="*/ 124 w 288"/>
                <a:gd name="T57" fmla="*/ 172 h 269"/>
                <a:gd name="T58" fmla="*/ 112 w 288"/>
                <a:gd name="T59" fmla="*/ 192 h 269"/>
                <a:gd name="T60" fmla="*/ 124 w 288"/>
                <a:gd name="T61" fmla="*/ 24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269">
                  <a:moveTo>
                    <a:pt x="215" y="0"/>
                  </a:moveTo>
                  <a:cubicBezTo>
                    <a:pt x="214" y="0"/>
                    <a:pt x="214" y="0"/>
                    <a:pt x="213" y="0"/>
                  </a:cubicBezTo>
                  <a:cubicBezTo>
                    <a:pt x="213" y="0"/>
                    <a:pt x="212" y="0"/>
                    <a:pt x="212" y="0"/>
                  </a:cubicBezTo>
                  <a:cubicBezTo>
                    <a:pt x="172" y="0"/>
                    <a:pt x="139" y="33"/>
                    <a:pt x="139" y="73"/>
                  </a:cubicBezTo>
                  <a:cubicBezTo>
                    <a:pt x="139" y="73"/>
                    <a:pt x="139" y="99"/>
                    <a:pt x="139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2" y="117"/>
                    <a:pt x="202" y="117"/>
                    <a:pt x="202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9"/>
                    <a:pt x="175" y="73"/>
                    <a:pt x="175" y="73"/>
                  </a:cubicBezTo>
                  <a:cubicBezTo>
                    <a:pt x="175" y="53"/>
                    <a:pt x="192" y="36"/>
                    <a:pt x="212" y="36"/>
                  </a:cubicBezTo>
                  <a:cubicBezTo>
                    <a:pt x="213" y="36"/>
                    <a:pt x="214" y="36"/>
                    <a:pt x="214" y="36"/>
                  </a:cubicBezTo>
                  <a:cubicBezTo>
                    <a:pt x="214" y="36"/>
                    <a:pt x="214" y="36"/>
                    <a:pt x="215" y="36"/>
                  </a:cubicBezTo>
                  <a:cubicBezTo>
                    <a:pt x="235" y="36"/>
                    <a:pt x="251" y="53"/>
                    <a:pt x="251" y="73"/>
                  </a:cubicBezTo>
                  <a:cubicBezTo>
                    <a:pt x="251" y="73"/>
                    <a:pt x="251" y="81"/>
                    <a:pt x="251" y="91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11"/>
                    <a:pt x="251" y="114"/>
                    <a:pt x="251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99"/>
                    <a:pt x="288" y="73"/>
                    <a:pt x="288" y="73"/>
                  </a:cubicBezTo>
                  <a:cubicBezTo>
                    <a:pt x="288" y="33"/>
                    <a:pt x="255" y="0"/>
                    <a:pt x="215" y="0"/>
                  </a:cubicBezTo>
                  <a:close/>
                  <a:moveTo>
                    <a:pt x="124" y="241"/>
                  </a:moveTo>
                  <a:cubicBezTo>
                    <a:pt x="78" y="241"/>
                    <a:pt x="78" y="241"/>
                    <a:pt x="78" y="241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2" y="188"/>
                    <a:pt x="78" y="181"/>
                    <a:pt x="78" y="172"/>
                  </a:cubicBezTo>
                  <a:cubicBezTo>
                    <a:pt x="78" y="160"/>
                    <a:pt x="88" y="149"/>
                    <a:pt x="101" y="149"/>
                  </a:cubicBezTo>
                  <a:cubicBezTo>
                    <a:pt x="113" y="149"/>
                    <a:pt x="124" y="160"/>
                    <a:pt x="124" y="172"/>
                  </a:cubicBezTo>
                  <a:cubicBezTo>
                    <a:pt x="124" y="181"/>
                    <a:pt x="119" y="188"/>
                    <a:pt x="112" y="192"/>
                  </a:cubicBezTo>
                  <a:lnTo>
                    <a:pt x="124" y="2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75869" y="5055960"/>
            <a:ext cx="1159669" cy="1159669"/>
            <a:chOff x="2364580" y="4547955"/>
            <a:chExt cx="1159669" cy="1159669"/>
          </a:xfrm>
        </p:grpSpPr>
        <p:sp>
          <p:nvSpPr>
            <p:cNvPr id="19" name="椭圆 18"/>
            <p:cNvSpPr/>
            <p:nvPr/>
          </p:nvSpPr>
          <p:spPr>
            <a:xfrm>
              <a:off x="2364580" y="4547955"/>
              <a:ext cx="1159669" cy="1159669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2517215" y="5199705"/>
              <a:ext cx="85439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用法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12"/>
            <p:cNvSpPr>
              <a:spLocks noEditPoints="1"/>
            </p:cNvSpPr>
            <p:nvPr/>
          </p:nvSpPr>
          <p:spPr bwMode="auto">
            <a:xfrm>
              <a:off x="2773892" y="4845260"/>
              <a:ext cx="341043" cy="343135"/>
            </a:xfrm>
            <a:custGeom>
              <a:avLst/>
              <a:gdLst>
                <a:gd name="T0" fmla="*/ 179 w 288"/>
                <a:gd name="T1" fmla="*/ 120 h 288"/>
                <a:gd name="T2" fmla="*/ 183 w 288"/>
                <a:gd name="T3" fmla="*/ 92 h 288"/>
                <a:gd name="T4" fmla="*/ 92 w 288"/>
                <a:gd name="T5" fmla="*/ 0 h 288"/>
                <a:gd name="T6" fmla="*/ 0 w 288"/>
                <a:gd name="T7" fmla="*/ 92 h 288"/>
                <a:gd name="T8" fmla="*/ 92 w 288"/>
                <a:gd name="T9" fmla="*/ 183 h 288"/>
                <a:gd name="T10" fmla="*/ 121 w 288"/>
                <a:gd name="T11" fmla="*/ 178 h 288"/>
                <a:gd name="T12" fmla="*/ 142 w 288"/>
                <a:gd name="T13" fmla="*/ 199 h 288"/>
                <a:gd name="T14" fmla="*/ 186 w 288"/>
                <a:gd name="T15" fmla="*/ 199 h 288"/>
                <a:gd name="T16" fmla="*/ 186 w 288"/>
                <a:gd name="T17" fmla="*/ 244 h 288"/>
                <a:gd name="T18" fmla="*/ 186 w 288"/>
                <a:gd name="T19" fmla="*/ 244 h 288"/>
                <a:gd name="T20" fmla="*/ 230 w 288"/>
                <a:gd name="T21" fmla="*/ 244 h 288"/>
                <a:gd name="T22" fmla="*/ 230 w 288"/>
                <a:gd name="T23" fmla="*/ 288 h 288"/>
                <a:gd name="T24" fmla="*/ 230 w 288"/>
                <a:gd name="T25" fmla="*/ 288 h 288"/>
                <a:gd name="T26" fmla="*/ 288 w 288"/>
                <a:gd name="T27" fmla="*/ 288 h 288"/>
                <a:gd name="T28" fmla="*/ 288 w 288"/>
                <a:gd name="T29" fmla="*/ 288 h 288"/>
                <a:gd name="T30" fmla="*/ 288 w 288"/>
                <a:gd name="T31" fmla="*/ 288 h 288"/>
                <a:gd name="T32" fmla="*/ 288 w 288"/>
                <a:gd name="T33" fmla="*/ 230 h 288"/>
                <a:gd name="T34" fmla="*/ 179 w 288"/>
                <a:gd name="T35" fmla="*/ 120 h 288"/>
                <a:gd name="T36" fmla="*/ 73 w 288"/>
                <a:gd name="T37" fmla="*/ 103 h 288"/>
                <a:gd name="T38" fmla="*/ 42 w 288"/>
                <a:gd name="T39" fmla="*/ 72 h 288"/>
                <a:gd name="T40" fmla="*/ 73 w 288"/>
                <a:gd name="T41" fmla="*/ 41 h 288"/>
                <a:gd name="T42" fmla="*/ 104 w 288"/>
                <a:gd name="T43" fmla="*/ 72 h 288"/>
                <a:gd name="T44" fmla="*/ 73 w 288"/>
                <a:gd name="T45" fmla="*/ 10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8">
                  <a:moveTo>
                    <a:pt x="179" y="120"/>
                  </a:moveTo>
                  <a:cubicBezTo>
                    <a:pt x="182" y="111"/>
                    <a:pt x="183" y="10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02" y="183"/>
                    <a:pt x="112" y="181"/>
                    <a:pt x="121" y="178"/>
                  </a:cubicBezTo>
                  <a:cubicBezTo>
                    <a:pt x="142" y="199"/>
                    <a:pt x="142" y="199"/>
                    <a:pt x="142" y="199"/>
                  </a:cubicBezTo>
                  <a:cubicBezTo>
                    <a:pt x="186" y="199"/>
                    <a:pt x="186" y="199"/>
                    <a:pt x="186" y="199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88"/>
                    <a:pt x="230" y="288"/>
                    <a:pt x="230" y="288"/>
                  </a:cubicBezTo>
                  <a:cubicBezTo>
                    <a:pt x="230" y="288"/>
                    <a:pt x="230" y="288"/>
                    <a:pt x="230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30"/>
                    <a:pt x="288" y="230"/>
                    <a:pt x="288" y="230"/>
                  </a:cubicBezTo>
                  <a:lnTo>
                    <a:pt x="179" y="120"/>
                  </a:lnTo>
                  <a:close/>
                  <a:moveTo>
                    <a:pt x="73" y="103"/>
                  </a:moveTo>
                  <a:cubicBezTo>
                    <a:pt x="56" y="103"/>
                    <a:pt x="42" y="89"/>
                    <a:pt x="42" y="72"/>
                  </a:cubicBezTo>
                  <a:cubicBezTo>
                    <a:pt x="42" y="55"/>
                    <a:pt x="56" y="41"/>
                    <a:pt x="73" y="41"/>
                  </a:cubicBezTo>
                  <a:cubicBezTo>
                    <a:pt x="90" y="41"/>
                    <a:pt x="104" y="55"/>
                    <a:pt x="104" y="72"/>
                  </a:cubicBezTo>
                  <a:cubicBezTo>
                    <a:pt x="104" y="89"/>
                    <a:pt x="90" y="103"/>
                    <a:pt x="73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3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9816" y="1473012"/>
            <a:ext cx="10131344" cy="149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599" y="4180246"/>
            <a:ext cx="62182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022" y="5522741"/>
            <a:ext cx="62372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185334" y="3138311"/>
            <a:ext cx="969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上面的代码展示了如何引用一个静态方法，我们也可以引用一个对象的方法。 </a:t>
            </a:r>
            <a:endParaRPr lang="zh-CN" altLang="en-US" b="1" noProof="1" smtClean="0">
              <a:solidFill>
                <a:schemeClr val="accent1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3805762" y="3603625"/>
            <a:ext cx="4457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05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5988543" y="1746552"/>
            <a:ext cx="225941" cy="4253265"/>
            <a:chOff x="6017571" y="1819122"/>
            <a:chExt cx="225941" cy="4253265"/>
          </a:xfrm>
          <a:solidFill>
            <a:srgbClr val="C1C7D0"/>
          </a:solidFill>
        </p:grpSpPr>
        <p:sp>
          <p:nvSpPr>
            <p:cNvPr id="5" name="Rectangle 2"/>
            <p:cNvSpPr/>
            <p:nvPr/>
          </p:nvSpPr>
          <p:spPr>
            <a:xfrm>
              <a:off x="6061444" y="1913637"/>
              <a:ext cx="138196" cy="4158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6017571" y="1819122"/>
              <a:ext cx="225941" cy="94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Notched Right Arrow 4"/>
          <p:cNvSpPr/>
          <p:nvPr/>
        </p:nvSpPr>
        <p:spPr>
          <a:xfrm rot="21267793">
            <a:off x="4875552" y="2049576"/>
            <a:ext cx="2712856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8" name="Notched Right Arrow 5"/>
          <p:cNvSpPr/>
          <p:nvPr/>
        </p:nvSpPr>
        <p:spPr>
          <a:xfrm flipH="1">
            <a:off x="4599926" y="2980925"/>
            <a:ext cx="2864979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9" name="Notched Right Arrow 6"/>
          <p:cNvSpPr/>
          <p:nvPr/>
        </p:nvSpPr>
        <p:spPr>
          <a:xfrm rot="21318851">
            <a:off x="4802591" y="3887701"/>
            <a:ext cx="2712856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10" name="Notched Right Arrow 7"/>
          <p:cNvSpPr/>
          <p:nvPr/>
        </p:nvSpPr>
        <p:spPr>
          <a:xfrm flipH="1">
            <a:off x="4545536" y="4798385"/>
            <a:ext cx="2973758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	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46757" y="2177629"/>
            <a:ext cx="4859019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依然保持继承自Object的toString()、  equal()、clone()等方法</a:t>
            </a:r>
            <a:endParaRPr lang="en-US" altLang="zh-CN" sz="2000" b="1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8713" y="4061922"/>
            <a:ext cx="4307199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依然保持jdk1.8对静态方法的支持</a:t>
            </a:r>
            <a:endParaRPr lang="zh-CN" altLang="en-US" sz="20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7413155" y="3184033"/>
            <a:ext cx="4982045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依然保持jdk1.8对default方法的支持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491735" y="4797391"/>
            <a:ext cx="405769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使用@FunctionalInterface标注可以编译校验</a:t>
            </a:r>
            <a:endParaRPr lang="zh-CN" alt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5550357" y="2145895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5550357" y="4005293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5550357" y="4934993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5550357" y="3075594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154" y="620889"/>
            <a:ext cx="7044267" cy="11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定义：</a:t>
            </a:r>
            <a:endParaRPr lang="zh-CN" altLang="en-US" sz="2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一个interface，里面只有一个抽象方法。</a:t>
            </a:r>
            <a:endParaRPr lang="zh-CN" altLang="en-US" sz="2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 build="allAtOnce"/>
      <p:bldP spid="12" grpId="0"/>
      <p:bldP spid="14" grpId="0"/>
      <p:bldP spid="18" grpId="0" build="allAtOnce"/>
      <p:bldP spid="19" grpId="0"/>
      <p:bldP spid="20" grpId="0"/>
      <p:bldP spid="2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000" y="2264153"/>
            <a:ext cx="2245994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621280" y="2521328"/>
            <a:ext cx="757238" cy="75723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99"/>
          <p:cNvSpPr>
            <a:spLocks noEditPoints="1"/>
          </p:cNvSpPr>
          <p:nvPr/>
        </p:nvSpPr>
        <p:spPr bwMode="auto">
          <a:xfrm>
            <a:off x="1841148" y="2749928"/>
            <a:ext cx="308769" cy="308769"/>
          </a:xfrm>
          <a:custGeom>
            <a:avLst/>
            <a:gdLst>
              <a:gd name="T0" fmla="*/ 128 w 128"/>
              <a:gd name="T1" fmla="*/ 31 h 128"/>
              <a:gd name="T2" fmla="*/ 97 w 128"/>
              <a:gd name="T3" fmla="*/ 0 h 128"/>
              <a:gd name="T4" fmla="*/ 15 w 128"/>
              <a:gd name="T5" fmla="*/ 83 h 128"/>
              <a:gd name="T6" fmla="*/ 15 w 128"/>
              <a:gd name="T7" fmla="*/ 83 h 128"/>
              <a:gd name="T8" fmla="*/ 15 w 128"/>
              <a:gd name="T9" fmla="*/ 83 h 128"/>
              <a:gd name="T10" fmla="*/ 15 w 128"/>
              <a:gd name="T11" fmla="*/ 83 h 128"/>
              <a:gd name="T12" fmla="*/ 15 w 128"/>
              <a:gd name="T13" fmla="*/ 83 h 128"/>
              <a:gd name="T14" fmla="*/ 0 w 128"/>
              <a:gd name="T15" fmla="*/ 128 h 128"/>
              <a:gd name="T16" fmla="*/ 45 w 128"/>
              <a:gd name="T17" fmla="*/ 114 h 128"/>
              <a:gd name="T18" fmla="*/ 45 w 128"/>
              <a:gd name="T19" fmla="*/ 114 h 128"/>
              <a:gd name="T20" fmla="*/ 45 w 128"/>
              <a:gd name="T21" fmla="*/ 114 h 128"/>
              <a:gd name="T22" fmla="*/ 45 w 128"/>
              <a:gd name="T23" fmla="*/ 114 h 128"/>
              <a:gd name="T24" fmla="*/ 128 w 128"/>
              <a:gd name="T25" fmla="*/ 31 h 128"/>
              <a:gd name="T26" fmla="*/ 11 w 128"/>
              <a:gd name="T27" fmla="*/ 117 h 128"/>
              <a:gd name="T28" fmla="*/ 21 w 128"/>
              <a:gd name="T29" fmla="*/ 86 h 128"/>
              <a:gd name="T30" fmla="*/ 41 w 128"/>
              <a:gd name="T31" fmla="*/ 107 h 128"/>
              <a:gd name="T32" fmla="*/ 11 w 128"/>
              <a:gd name="T33" fmla="*/ 11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128" y="31"/>
                </a:moveTo>
                <a:lnTo>
                  <a:pt x="97" y="0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0" y="128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128" y="31"/>
                </a:lnTo>
                <a:close/>
                <a:moveTo>
                  <a:pt x="11" y="117"/>
                </a:moveTo>
                <a:lnTo>
                  <a:pt x="21" y="86"/>
                </a:lnTo>
                <a:lnTo>
                  <a:pt x="41" y="107"/>
                </a:lnTo>
                <a:lnTo>
                  <a:pt x="1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6662" y="3382988"/>
            <a:ext cx="2246489" cy="1950002"/>
            <a:chOff x="3393521" y="4518706"/>
            <a:chExt cx="2246489" cy="1950002"/>
          </a:xfrm>
        </p:grpSpPr>
        <p:sp>
          <p:nvSpPr>
            <p:cNvPr id="8" name="文本框 7"/>
            <p:cNvSpPr txBox="1"/>
            <p:nvPr/>
          </p:nvSpPr>
          <p:spPr>
            <a:xfrm>
              <a:off x="3393521" y="4991380"/>
              <a:ext cx="22464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noProof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断言型接口 </a:t>
              </a:r>
              <a:r>
                <a:rPr lang="zh-CN" altLang="en-US" sz="1200" noProof="1" smtClean="0">
                  <a:solidFill>
                    <a:schemeClr val="bg1"/>
                  </a:solidFill>
                </a:rPr>
                <a:t>只有一个参数，返回boolean类型。该接口包含多种默认方法来将Predicate组合成其他复杂的逻辑（比如：与，或，非）。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3896" y="4518706"/>
              <a:ext cx="217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Predicate接口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394344" y="2264153"/>
            <a:ext cx="2245994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4143469" y="2521328"/>
            <a:ext cx="757238" cy="75723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4376832" y="2781804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65686" y="3394277"/>
            <a:ext cx="2133600" cy="1938713"/>
            <a:chOff x="3490357" y="4529995"/>
            <a:chExt cx="2133600" cy="1938713"/>
          </a:xfrm>
        </p:grpSpPr>
        <p:sp>
          <p:nvSpPr>
            <p:cNvPr id="14" name="文本框 13"/>
            <p:cNvSpPr txBox="1"/>
            <p:nvPr/>
          </p:nvSpPr>
          <p:spPr>
            <a:xfrm>
              <a:off x="3490357" y="4991380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noProof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函数型接口 </a:t>
              </a:r>
              <a:r>
                <a:rPr lang="zh-CN" altLang="en-US" sz="1200" noProof="1" smtClean="0">
                  <a:solidFill>
                    <a:schemeClr val="bg1"/>
                  </a:solidFill>
                </a:rPr>
                <a:t>有一个参数并且返回一个结果，并附带了一些可以和其他函数组合的默认方法（compose, andThen）。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58388" y="4529995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921273" y="2264153"/>
            <a:ext cx="2245994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6659109" y="2521328"/>
            <a:ext cx="757238" cy="75723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Freeform 112"/>
          <p:cNvSpPr>
            <a:spLocks noEditPoints="1"/>
          </p:cNvSpPr>
          <p:nvPr/>
        </p:nvSpPr>
        <p:spPr bwMode="auto">
          <a:xfrm>
            <a:off x="6879771" y="2700715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05683" y="3405566"/>
            <a:ext cx="2122316" cy="1661715"/>
            <a:chOff x="3514714" y="4541283"/>
            <a:chExt cx="2122316" cy="1661715"/>
          </a:xfrm>
        </p:grpSpPr>
        <p:sp>
          <p:nvSpPr>
            <p:cNvPr id="26" name="文本框 25"/>
            <p:cNvSpPr txBox="1"/>
            <p:nvPr/>
          </p:nvSpPr>
          <p:spPr>
            <a:xfrm>
              <a:off x="3514714" y="5002669"/>
              <a:ext cx="21223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noProof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供给型接口 </a:t>
              </a:r>
              <a:r>
                <a:rPr lang="zh-CN" altLang="en-US" sz="1200" noProof="1" smtClean="0">
                  <a:solidFill>
                    <a:schemeClr val="bg1"/>
                  </a:solidFill>
                </a:rPr>
                <a:t>返回一个任意范型的值，和Function接口不同的是该接口没有任何参数。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6121" y="4541283"/>
              <a:ext cx="1764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Supplier接口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8477952" y="2275442"/>
            <a:ext cx="2856092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9553834" y="2532617"/>
            <a:ext cx="757238" cy="75723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Freeform 32"/>
          <p:cNvSpPr/>
          <p:nvPr/>
        </p:nvSpPr>
        <p:spPr bwMode="auto">
          <a:xfrm>
            <a:off x="9811185" y="2781061"/>
            <a:ext cx="255018" cy="317312"/>
          </a:xfrm>
          <a:custGeom>
            <a:avLst/>
            <a:gdLst>
              <a:gd name="T0" fmla="*/ 231 w 231"/>
              <a:gd name="T1" fmla="*/ 0 h 288"/>
              <a:gd name="T2" fmla="*/ 0 w 231"/>
              <a:gd name="T3" fmla="*/ 0 h 288"/>
              <a:gd name="T4" fmla="*/ 99 w 231"/>
              <a:gd name="T5" fmla="*/ 114 h 288"/>
              <a:gd name="T6" fmla="*/ 99 w 231"/>
              <a:gd name="T7" fmla="*/ 243 h 288"/>
              <a:gd name="T8" fmla="*/ 46 w 231"/>
              <a:gd name="T9" fmla="*/ 288 h 288"/>
              <a:gd name="T10" fmla="*/ 185 w 231"/>
              <a:gd name="T11" fmla="*/ 288 h 288"/>
              <a:gd name="T12" fmla="*/ 132 w 231"/>
              <a:gd name="T13" fmla="*/ 243 h 288"/>
              <a:gd name="T14" fmla="*/ 132 w 231"/>
              <a:gd name="T15" fmla="*/ 114 h 288"/>
              <a:gd name="T16" fmla="*/ 231 w 231"/>
              <a:gd name="T1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88">
                <a:moveTo>
                  <a:pt x="2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8"/>
                  <a:pt x="43" y="106"/>
                  <a:pt x="99" y="114"/>
                </a:cubicBezTo>
                <a:cubicBezTo>
                  <a:pt x="99" y="243"/>
                  <a:pt x="99" y="243"/>
                  <a:pt x="99" y="243"/>
                </a:cubicBezTo>
                <a:cubicBezTo>
                  <a:pt x="68" y="248"/>
                  <a:pt x="46" y="266"/>
                  <a:pt x="46" y="288"/>
                </a:cubicBezTo>
                <a:cubicBezTo>
                  <a:pt x="185" y="288"/>
                  <a:pt x="185" y="288"/>
                  <a:pt x="185" y="288"/>
                </a:cubicBezTo>
                <a:cubicBezTo>
                  <a:pt x="185" y="266"/>
                  <a:pt x="162" y="248"/>
                  <a:pt x="132" y="243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88" y="106"/>
                  <a:pt x="231" y="58"/>
                  <a:pt x="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523112" y="3405567"/>
            <a:ext cx="2923822" cy="1904845"/>
            <a:chOff x="2933033" y="4529996"/>
            <a:chExt cx="2923822" cy="1904845"/>
          </a:xfrm>
        </p:grpSpPr>
        <p:sp>
          <p:nvSpPr>
            <p:cNvPr id="32" name="文本框 31"/>
            <p:cNvSpPr txBox="1"/>
            <p:nvPr/>
          </p:nvSpPr>
          <p:spPr>
            <a:xfrm>
              <a:off x="2933033" y="4957513"/>
              <a:ext cx="29238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noProof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消费型接口 </a:t>
              </a:r>
              <a:r>
                <a:rPr lang="zh-CN" altLang="en-US" sz="1200" noProof="1" smtClean="0">
                  <a:solidFill>
                    <a:schemeClr val="bg1"/>
                  </a:solidFill>
                </a:rPr>
                <a:t>表示一个接受单个输入参数并且没有返回值的操作。不像其他函数式接口，Consumer接口期望执行带有副作用的操作（Consumer的操作可能会更改输入参数的内部状态）。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0697" y="4529996"/>
              <a:ext cx="222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78758" y="1320801"/>
            <a:ext cx="836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DK1.</a:t>
            </a:r>
            <a:r>
              <a:rPr lang="zh-CN" altLang="en-US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8中的四大核心函数式接口</a:t>
            </a:r>
            <a:endParaRPr lang="zh-CN" altLang="en-US" sz="3600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578" y="2264153"/>
            <a:ext cx="2867378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621280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99"/>
          <p:cNvSpPr>
            <a:spLocks noEditPoints="1"/>
          </p:cNvSpPr>
          <p:nvPr/>
        </p:nvSpPr>
        <p:spPr bwMode="auto">
          <a:xfrm>
            <a:off x="1841148" y="2749928"/>
            <a:ext cx="308769" cy="308769"/>
          </a:xfrm>
          <a:custGeom>
            <a:avLst/>
            <a:gdLst>
              <a:gd name="T0" fmla="*/ 128 w 128"/>
              <a:gd name="T1" fmla="*/ 31 h 128"/>
              <a:gd name="T2" fmla="*/ 97 w 128"/>
              <a:gd name="T3" fmla="*/ 0 h 128"/>
              <a:gd name="T4" fmla="*/ 15 w 128"/>
              <a:gd name="T5" fmla="*/ 83 h 128"/>
              <a:gd name="T6" fmla="*/ 15 w 128"/>
              <a:gd name="T7" fmla="*/ 83 h 128"/>
              <a:gd name="T8" fmla="*/ 15 w 128"/>
              <a:gd name="T9" fmla="*/ 83 h 128"/>
              <a:gd name="T10" fmla="*/ 15 w 128"/>
              <a:gd name="T11" fmla="*/ 83 h 128"/>
              <a:gd name="T12" fmla="*/ 15 w 128"/>
              <a:gd name="T13" fmla="*/ 83 h 128"/>
              <a:gd name="T14" fmla="*/ 0 w 128"/>
              <a:gd name="T15" fmla="*/ 128 h 128"/>
              <a:gd name="T16" fmla="*/ 45 w 128"/>
              <a:gd name="T17" fmla="*/ 114 h 128"/>
              <a:gd name="T18" fmla="*/ 45 w 128"/>
              <a:gd name="T19" fmla="*/ 114 h 128"/>
              <a:gd name="T20" fmla="*/ 45 w 128"/>
              <a:gd name="T21" fmla="*/ 114 h 128"/>
              <a:gd name="T22" fmla="*/ 45 w 128"/>
              <a:gd name="T23" fmla="*/ 114 h 128"/>
              <a:gd name="T24" fmla="*/ 128 w 128"/>
              <a:gd name="T25" fmla="*/ 31 h 128"/>
              <a:gd name="T26" fmla="*/ 11 w 128"/>
              <a:gd name="T27" fmla="*/ 117 h 128"/>
              <a:gd name="T28" fmla="*/ 21 w 128"/>
              <a:gd name="T29" fmla="*/ 86 h 128"/>
              <a:gd name="T30" fmla="*/ 41 w 128"/>
              <a:gd name="T31" fmla="*/ 107 h 128"/>
              <a:gd name="T32" fmla="*/ 11 w 128"/>
              <a:gd name="T33" fmla="*/ 11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128" y="31"/>
                </a:moveTo>
                <a:lnTo>
                  <a:pt x="97" y="0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0" y="128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128" y="31"/>
                </a:lnTo>
                <a:close/>
                <a:moveTo>
                  <a:pt x="11" y="117"/>
                </a:moveTo>
                <a:lnTo>
                  <a:pt x="21" y="86"/>
                </a:lnTo>
                <a:lnTo>
                  <a:pt x="41" y="107"/>
                </a:lnTo>
                <a:lnTo>
                  <a:pt x="1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846662" y="3382988"/>
            <a:ext cx="2246489" cy="2042334"/>
            <a:chOff x="3393521" y="4518706"/>
            <a:chExt cx="2246489" cy="2042334"/>
          </a:xfrm>
        </p:grpSpPr>
        <p:sp>
          <p:nvSpPr>
            <p:cNvPr id="8" name="文本框 7"/>
            <p:cNvSpPr txBox="1"/>
            <p:nvPr/>
          </p:nvSpPr>
          <p:spPr>
            <a:xfrm>
              <a:off x="3393521" y="4991380"/>
              <a:ext cx="22464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Comparator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是老Java中的经典接口， Java 8在此之上添加了多种默认方法。</a:t>
              </a:r>
              <a:endParaRPr lang="en-US" altLang="zh-CN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3896" y="4518706"/>
              <a:ext cx="217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Comparator接口</a:t>
              </a:r>
              <a:endParaRPr lang="zh-CN" altLang="en-US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759204" y="2264153"/>
            <a:ext cx="3104445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4911121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5133195" y="2781804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3725333" y="3394277"/>
            <a:ext cx="3081867" cy="2169545"/>
            <a:chOff x="2982352" y="4529995"/>
            <a:chExt cx="3081867" cy="2169545"/>
          </a:xfrm>
        </p:grpSpPr>
        <p:sp>
          <p:nvSpPr>
            <p:cNvPr id="14" name="文本框 13"/>
            <p:cNvSpPr txBox="1"/>
            <p:nvPr/>
          </p:nvSpPr>
          <p:spPr>
            <a:xfrm>
              <a:off x="2982352" y="4991380"/>
              <a:ext cx="3081867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 </a:t>
              </a:r>
              <a:r>
                <a:rPr lang="zh-CN" altLang="en-US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是一个容器类，代表一个值存在或不存在，原来用null 表示一个值不存在，现在Optional 可以更好的表达这个概念。并且可以避免空指针异常</a:t>
              </a:r>
              <a:r>
                <a:rPr lang="zh-CN" altLang="en-US" sz="1400" noProof="1" smtClean="0">
                  <a:solidFill>
                    <a:schemeClr val="bg1"/>
                  </a:solidFill>
                </a:rPr>
                <a:t>。</a:t>
              </a:r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58388" y="4529995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noProof="1" smtClean="0">
                  <a:solidFill>
                    <a:schemeClr val="bg1"/>
                  </a:solidFill>
                </a:rPr>
                <a:t>Optional</a:t>
              </a:r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157156" y="2264153"/>
            <a:ext cx="4368799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9086244" y="2453594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Freeform 112"/>
          <p:cNvSpPr>
            <a:spLocks noEditPoints="1"/>
          </p:cNvSpPr>
          <p:nvPr/>
        </p:nvSpPr>
        <p:spPr bwMode="auto">
          <a:xfrm>
            <a:off x="9306906" y="2632981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7123289" y="3292678"/>
            <a:ext cx="4526844" cy="2328600"/>
            <a:chOff x="2747057" y="4428395"/>
            <a:chExt cx="4526844" cy="2328600"/>
          </a:xfrm>
        </p:grpSpPr>
        <p:sp>
          <p:nvSpPr>
            <p:cNvPr id="26" name="文本框 25"/>
            <p:cNvSpPr txBox="1"/>
            <p:nvPr/>
          </p:nvSpPr>
          <p:spPr>
            <a:xfrm>
              <a:off x="2826078" y="5002669"/>
              <a:ext cx="43236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操作分为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两种，最终操作返回一特定类型的计算结果，而中间操作返回Stream本身，这样你就可以将多个操作依次串起来。Stream 的创建需要指定一个数据源，比如 java.util.Collection的子类，List或者Set， Map不支持。Stream的操作可以串行执行或者并行执行。</a:t>
              </a:r>
              <a:endPara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47057" y="4428395"/>
              <a:ext cx="452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表示能应用在一组元素</a:t>
              </a:r>
              <a:endParaRPr lang="en-US" altLang="zh-CN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上一次执行的操作序列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75298" y="1253068"/>
            <a:ext cx="449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其他函数式接口</a:t>
            </a:r>
            <a:endParaRPr lang="zh-CN" altLang="en-US" sz="3600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0578" y="2264153"/>
            <a:ext cx="2867378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621280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399"/>
          <p:cNvSpPr>
            <a:spLocks noEditPoints="1"/>
          </p:cNvSpPr>
          <p:nvPr/>
        </p:nvSpPr>
        <p:spPr bwMode="auto">
          <a:xfrm>
            <a:off x="1841148" y="2749928"/>
            <a:ext cx="308769" cy="308769"/>
          </a:xfrm>
          <a:custGeom>
            <a:avLst/>
            <a:gdLst>
              <a:gd name="T0" fmla="*/ 128 w 128"/>
              <a:gd name="T1" fmla="*/ 31 h 128"/>
              <a:gd name="T2" fmla="*/ 97 w 128"/>
              <a:gd name="T3" fmla="*/ 0 h 128"/>
              <a:gd name="T4" fmla="*/ 15 w 128"/>
              <a:gd name="T5" fmla="*/ 83 h 128"/>
              <a:gd name="T6" fmla="*/ 15 w 128"/>
              <a:gd name="T7" fmla="*/ 83 h 128"/>
              <a:gd name="T8" fmla="*/ 15 w 128"/>
              <a:gd name="T9" fmla="*/ 83 h 128"/>
              <a:gd name="T10" fmla="*/ 15 w 128"/>
              <a:gd name="T11" fmla="*/ 83 h 128"/>
              <a:gd name="T12" fmla="*/ 15 w 128"/>
              <a:gd name="T13" fmla="*/ 83 h 128"/>
              <a:gd name="T14" fmla="*/ 0 w 128"/>
              <a:gd name="T15" fmla="*/ 128 h 128"/>
              <a:gd name="T16" fmla="*/ 45 w 128"/>
              <a:gd name="T17" fmla="*/ 114 h 128"/>
              <a:gd name="T18" fmla="*/ 45 w 128"/>
              <a:gd name="T19" fmla="*/ 114 h 128"/>
              <a:gd name="T20" fmla="*/ 45 w 128"/>
              <a:gd name="T21" fmla="*/ 114 h 128"/>
              <a:gd name="T22" fmla="*/ 45 w 128"/>
              <a:gd name="T23" fmla="*/ 114 h 128"/>
              <a:gd name="T24" fmla="*/ 128 w 128"/>
              <a:gd name="T25" fmla="*/ 31 h 128"/>
              <a:gd name="T26" fmla="*/ 11 w 128"/>
              <a:gd name="T27" fmla="*/ 117 h 128"/>
              <a:gd name="T28" fmla="*/ 21 w 128"/>
              <a:gd name="T29" fmla="*/ 86 h 128"/>
              <a:gd name="T30" fmla="*/ 41 w 128"/>
              <a:gd name="T31" fmla="*/ 107 h 128"/>
              <a:gd name="T32" fmla="*/ 11 w 128"/>
              <a:gd name="T33" fmla="*/ 11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128" y="31"/>
                </a:moveTo>
                <a:lnTo>
                  <a:pt x="97" y="0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0" y="128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128" y="31"/>
                </a:lnTo>
                <a:close/>
                <a:moveTo>
                  <a:pt x="11" y="117"/>
                </a:moveTo>
                <a:lnTo>
                  <a:pt x="21" y="86"/>
                </a:lnTo>
                <a:lnTo>
                  <a:pt x="41" y="107"/>
                </a:lnTo>
                <a:lnTo>
                  <a:pt x="1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4" name="组合 6"/>
          <p:cNvGrpSpPr/>
          <p:nvPr/>
        </p:nvGrpSpPr>
        <p:grpSpPr>
          <a:xfrm>
            <a:off x="846662" y="3382988"/>
            <a:ext cx="2246489" cy="2042334"/>
            <a:chOff x="3393521" y="4518706"/>
            <a:chExt cx="2246489" cy="2042334"/>
          </a:xfrm>
        </p:grpSpPr>
        <p:sp>
          <p:nvSpPr>
            <p:cNvPr id="15" name="文本框 7"/>
            <p:cNvSpPr txBox="1"/>
            <p:nvPr/>
          </p:nvSpPr>
          <p:spPr>
            <a:xfrm>
              <a:off x="3393521" y="4991380"/>
              <a:ext cx="22464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Comparator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是老Java中的经典接口， Java 8在此之上添加了多种默认方法。</a:t>
              </a:r>
              <a:endParaRPr lang="en-US" altLang="zh-CN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3443896" y="4518706"/>
              <a:ext cx="217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Comparator接口</a:t>
              </a:r>
              <a:endParaRPr lang="zh-CN" altLang="en-US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71914" y="2077151"/>
            <a:ext cx="4842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compare方法</a:t>
            </a:r>
            <a:endParaRPr lang="zh-CN" altLang="en-US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05783" y="3238263"/>
            <a:ext cx="6096000" cy="703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reversed方法</a:t>
            </a:r>
            <a:endParaRPr lang="zh-CN" altLang="en-US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25378" y="4450740"/>
            <a:ext cx="4404988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thenComparing方法</a:t>
            </a:r>
            <a:endParaRPr lang="zh-CN" altLang="en-US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07808" y="3462044"/>
            <a:ext cx="334191" cy="410062"/>
            <a:chOff x="10815097" y="1950038"/>
            <a:chExt cx="334191" cy="410062"/>
          </a:xfrm>
        </p:grpSpPr>
        <p:sp>
          <p:nvSpPr>
            <p:cNvPr id="21" name="Freeform 189"/>
            <p:cNvSpPr/>
            <p:nvPr/>
          </p:nvSpPr>
          <p:spPr bwMode="auto">
            <a:xfrm>
              <a:off x="10905419" y="2325777"/>
              <a:ext cx="153548" cy="34323"/>
            </a:xfrm>
            <a:custGeom>
              <a:avLst/>
              <a:gdLst>
                <a:gd name="T0" fmla="*/ 9 w 85"/>
                <a:gd name="T1" fmla="*/ 19 h 19"/>
                <a:gd name="T2" fmla="*/ 76 w 85"/>
                <a:gd name="T3" fmla="*/ 19 h 19"/>
                <a:gd name="T4" fmla="*/ 85 w 85"/>
                <a:gd name="T5" fmla="*/ 0 h 19"/>
                <a:gd name="T6" fmla="*/ 0 w 85"/>
                <a:gd name="T7" fmla="*/ 0 h 19"/>
                <a:gd name="T8" fmla="*/ 9 w 8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">
                  <a:moveTo>
                    <a:pt x="9" y="19"/>
                  </a:moveTo>
                  <a:lnTo>
                    <a:pt x="76" y="1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0"/>
            <p:cNvSpPr>
              <a:spLocks noEditPoints="1"/>
            </p:cNvSpPr>
            <p:nvPr/>
          </p:nvSpPr>
          <p:spPr bwMode="auto">
            <a:xfrm>
              <a:off x="10815097" y="1950038"/>
              <a:ext cx="334191" cy="341417"/>
            </a:xfrm>
            <a:custGeom>
              <a:avLst/>
              <a:gdLst>
                <a:gd name="T0" fmla="*/ 64 w 78"/>
                <a:gd name="T1" fmla="*/ 11 h 80"/>
                <a:gd name="T2" fmla="*/ 39 w 78"/>
                <a:gd name="T3" fmla="*/ 0 h 80"/>
                <a:gd name="T4" fmla="*/ 14 w 78"/>
                <a:gd name="T5" fmla="*/ 11 h 80"/>
                <a:gd name="T6" fmla="*/ 14 w 78"/>
                <a:gd name="T7" fmla="*/ 61 h 80"/>
                <a:gd name="T8" fmla="*/ 14 w 78"/>
                <a:gd name="T9" fmla="*/ 62 h 80"/>
                <a:gd name="T10" fmla="*/ 21 w 78"/>
                <a:gd name="T11" fmla="*/ 78 h 80"/>
                <a:gd name="T12" fmla="*/ 21 w 78"/>
                <a:gd name="T13" fmla="*/ 80 h 80"/>
                <a:gd name="T14" fmla="*/ 55 w 78"/>
                <a:gd name="T15" fmla="*/ 80 h 80"/>
                <a:gd name="T16" fmla="*/ 57 w 78"/>
                <a:gd name="T17" fmla="*/ 80 h 80"/>
                <a:gd name="T18" fmla="*/ 57 w 78"/>
                <a:gd name="T19" fmla="*/ 78 h 80"/>
                <a:gd name="T20" fmla="*/ 64 w 78"/>
                <a:gd name="T21" fmla="*/ 61 h 80"/>
                <a:gd name="T22" fmla="*/ 64 w 78"/>
                <a:gd name="T23" fmla="*/ 11 h 80"/>
                <a:gd name="T24" fmla="*/ 62 w 78"/>
                <a:gd name="T25" fmla="*/ 59 h 80"/>
                <a:gd name="T26" fmla="*/ 53 w 78"/>
                <a:gd name="T27" fmla="*/ 76 h 80"/>
                <a:gd name="T28" fmla="*/ 25 w 78"/>
                <a:gd name="T29" fmla="*/ 76 h 80"/>
                <a:gd name="T30" fmla="*/ 16 w 78"/>
                <a:gd name="T31" fmla="*/ 59 h 80"/>
                <a:gd name="T32" fmla="*/ 16 w 78"/>
                <a:gd name="T33" fmla="*/ 58 h 80"/>
                <a:gd name="T34" fmla="*/ 16 w 78"/>
                <a:gd name="T35" fmla="*/ 58 h 80"/>
                <a:gd name="T36" fmla="*/ 16 w 78"/>
                <a:gd name="T37" fmla="*/ 13 h 80"/>
                <a:gd name="T38" fmla="*/ 39 w 78"/>
                <a:gd name="T39" fmla="*/ 4 h 80"/>
                <a:gd name="T40" fmla="*/ 62 w 78"/>
                <a:gd name="T41" fmla="*/ 13 h 80"/>
                <a:gd name="T42" fmla="*/ 62 w 78"/>
                <a:gd name="T4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80">
                  <a:moveTo>
                    <a:pt x="64" y="11"/>
                  </a:moveTo>
                  <a:cubicBezTo>
                    <a:pt x="58" y="4"/>
                    <a:pt x="49" y="0"/>
                    <a:pt x="39" y="0"/>
                  </a:cubicBezTo>
                  <a:cubicBezTo>
                    <a:pt x="29" y="0"/>
                    <a:pt x="20" y="4"/>
                    <a:pt x="14" y="11"/>
                  </a:cubicBezTo>
                  <a:cubicBezTo>
                    <a:pt x="0" y="25"/>
                    <a:pt x="0" y="47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21" y="69"/>
                    <a:pt x="21" y="78"/>
                    <a:pt x="21" y="78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78"/>
                    <a:pt x="57" y="69"/>
                    <a:pt x="64" y="61"/>
                  </a:cubicBezTo>
                  <a:cubicBezTo>
                    <a:pt x="78" y="47"/>
                    <a:pt x="78" y="25"/>
                    <a:pt x="64" y="11"/>
                  </a:cubicBezTo>
                  <a:close/>
                  <a:moveTo>
                    <a:pt x="62" y="59"/>
                  </a:moveTo>
                  <a:cubicBezTo>
                    <a:pt x="55" y="65"/>
                    <a:pt x="54" y="72"/>
                    <a:pt x="53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4" y="72"/>
                    <a:pt x="23" y="65"/>
                    <a:pt x="16" y="5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4" y="46"/>
                    <a:pt x="4" y="26"/>
                    <a:pt x="16" y="13"/>
                  </a:cubicBezTo>
                  <a:cubicBezTo>
                    <a:pt x="22" y="7"/>
                    <a:pt x="30" y="4"/>
                    <a:pt x="39" y="4"/>
                  </a:cubicBezTo>
                  <a:cubicBezTo>
                    <a:pt x="48" y="4"/>
                    <a:pt x="56" y="7"/>
                    <a:pt x="62" y="13"/>
                  </a:cubicBezTo>
                  <a:cubicBezTo>
                    <a:pt x="74" y="26"/>
                    <a:pt x="74" y="46"/>
                    <a:pt x="62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91"/>
            <p:cNvSpPr/>
            <p:nvPr/>
          </p:nvSpPr>
          <p:spPr bwMode="auto">
            <a:xfrm>
              <a:off x="10901806" y="2107198"/>
              <a:ext cx="162579" cy="77677"/>
            </a:xfrm>
            <a:custGeom>
              <a:avLst/>
              <a:gdLst>
                <a:gd name="T0" fmla="*/ 59 w 90"/>
                <a:gd name="T1" fmla="*/ 29 h 43"/>
                <a:gd name="T2" fmla="*/ 30 w 90"/>
                <a:gd name="T3" fmla="*/ 0 h 43"/>
                <a:gd name="T4" fmla="*/ 0 w 90"/>
                <a:gd name="T5" fmla="*/ 33 h 43"/>
                <a:gd name="T6" fmla="*/ 4 w 90"/>
                <a:gd name="T7" fmla="*/ 38 h 43"/>
                <a:gd name="T8" fmla="*/ 30 w 90"/>
                <a:gd name="T9" fmla="*/ 14 h 43"/>
                <a:gd name="T10" fmla="*/ 59 w 90"/>
                <a:gd name="T11" fmla="*/ 43 h 43"/>
                <a:gd name="T12" fmla="*/ 90 w 90"/>
                <a:gd name="T13" fmla="*/ 10 h 43"/>
                <a:gd name="T14" fmla="*/ 85 w 90"/>
                <a:gd name="T15" fmla="*/ 5 h 43"/>
                <a:gd name="T16" fmla="*/ 59 w 90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3">
                  <a:moveTo>
                    <a:pt x="59" y="29"/>
                  </a:moveTo>
                  <a:lnTo>
                    <a:pt x="30" y="0"/>
                  </a:lnTo>
                  <a:lnTo>
                    <a:pt x="0" y="33"/>
                  </a:lnTo>
                  <a:lnTo>
                    <a:pt x="4" y="38"/>
                  </a:lnTo>
                  <a:lnTo>
                    <a:pt x="30" y="14"/>
                  </a:lnTo>
                  <a:lnTo>
                    <a:pt x="59" y="43"/>
                  </a:lnTo>
                  <a:lnTo>
                    <a:pt x="90" y="10"/>
                  </a:lnTo>
                  <a:lnTo>
                    <a:pt x="85" y="5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36029" y="4607866"/>
            <a:ext cx="334191" cy="410062"/>
            <a:chOff x="10815097" y="1950038"/>
            <a:chExt cx="334191" cy="410062"/>
          </a:xfrm>
        </p:grpSpPr>
        <p:sp>
          <p:nvSpPr>
            <p:cNvPr id="25" name="Freeform 189"/>
            <p:cNvSpPr/>
            <p:nvPr/>
          </p:nvSpPr>
          <p:spPr bwMode="auto">
            <a:xfrm>
              <a:off x="10905419" y="2325777"/>
              <a:ext cx="153548" cy="34323"/>
            </a:xfrm>
            <a:custGeom>
              <a:avLst/>
              <a:gdLst>
                <a:gd name="T0" fmla="*/ 9 w 85"/>
                <a:gd name="T1" fmla="*/ 19 h 19"/>
                <a:gd name="T2" fmla="*/ 76 w 85"/>
                <a:gd name="T3" fmla="*/ 19 h 19"/>
                <a:gd name="T4" fmla="*/ 85 w 85"/>
                <a:gd name="T5" fmla="*/ 0 h 19"/>
                <a:gd name="T6" fmla="*/ 0 w 85"/>
                <a:gd name="T7" fmla="*/ 0 h 19"/>
                <a:gd name="T8" fmla="*/ 9 w 8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">
                  <a:moveTo>
                    <a:pt x="9" y="19"/>
                  </a:moveTo>
                  <a:lnTo>
                    <a:pt x="76" y="1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0"/>
            <p:cNvSpPr>
              <a:spLocks noEditPoints="1"/>
            </p:cNvSpPr>
            <p:nvPr/>
          </p:nvSpPr>
          <p:spPr bwMode="auto">
            <a:xfrm>
              <a:off x="10815097" y="1950038"/>
              <a:ext cx="334191" cy="341417"/>
            </a:xfrm>
            <a:custGeom>
              <a:avLst/>
              <a:gdLst>
                <a:gd name="T0" fmla="*/ 64 w 78"/>
                <a:gd name="T1" fmla="*/ 11 h 80"/>
                <a:gd name="T2" fmla="*/ 39 w 78"/>
                <a:gd name="T3" fmla="*/ 0 h 80"/>
                <a:gd name="T4" fmla="*/ 14 w 78"/>
                <a:gd name="T5" fmla="*/ 11 h 80"/>
                <a:gd name="T6" fmla="*/ 14 w 78"/>
                <a:gd name="T7" fmla="*/ 61 h 80"/>
                <a:gd name="T8" fmla="*/ 14 w 78"/>
                <a:gd name="T9" fmla="*/ 62 h 80"/>
                <a:gd name="T10" fmla="*/ 21 w 78"/>
                <a:gd name="T11" fmla="*/ 78 h 80"/>
                <a:gd name="T12" fmla="*/ 21 w 78"/>
                <a:gd name="T13" fmla="*/ 80 h 80"/>
                <a:gd name="T14" fmla="*/ 55 w 78"/>
                <a:gd name="T15" fmla="*/ 80 h 80"/>
                <a:gd name="T16" fmla="*/ 57 w 78"/>
                <a:gd name="T17" fmla="*/ 80 h 80"/>
                <a:gd name="T18" fmla="*/ 57 w 78"/>
                <a:gd name="T19" fmla="*/ 78 h 80"/>
                <a:gd name="T20" fmla="*/ 64 w 78"/>
                <a:gd name="T21" fmla="*/ 61 h 80"/>
                <a:gd name="T22" fmla="*/ 64 w 78"/>
                <a:gd name="T23" fmla="*/ 11 h 80"/>
                <a:gd name="T24" fmla="*/ 62 w 78"/>
                <a:gd name="T25" fmla="*/ 59 h 80"/>
                <a:gd name="T26" fmla="*/ 53 w 78"/>
                <a:gd name="T27" fmla="*/ 76 h 80"/>
                <a:gd name="T28" fmla="*/ 25 w 78"/>
                <a:gd name="T29" fmla="*/ 76 h 80"/>
                <a:gd name="T30" fmla="*/ 16 w 78"/>
                <a:gd name="T31" fmla="*/ 59 h 80"/>
                <a:gd name="T32" fmla="*/ 16 w 78"/>
                <a:gd name="T33" fmla="*/ 58 h 80"/>
                <a:gd name="T34" fmla="*/ 16 w 78"/>
                <a:gd name="T35" fmla="*/ 58 h 80"/>
                <a:gd name="T36" fmla="*/ 16 w 78"/>
                <a:gd name="T37" fmla="*/ 13 h 80"/>
                <a:gd name="T38" fmla="*/ 39 w 78"/>
                <a:gd name="T39" fmla="*/ 4 h 80"/>
                <a:gd name="T40" fmla="*/ 62 w 78"/>
                <a:gd name="T41" fmla="*/ 13 h 80"/>
                <a:gd name="T42" fmla="*/ 62 w 78"/>
                <a:gd name="T4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80">
                  <a:moveTo>
                    <a:pt x="64" y="11"/>
                  </a:moveTo>
                  <a:cubicBezTo>
                    <a:pt x="58" y="4"/>
                    <a:pt x="49" y="0"/>
                    <a:pt x="39" y="0"/>
                  </a:cubicBezTo>
                  <a:cubicBezTo>
                    <a:pt x="29" y="0"/>
                    <a:pt x="20" y="4"/>
                    <a:pt x="14" y="11"/>
                  </a:cubicBezTo>
                  <a:cubicBezTo>
                    <a:pt x="0" y="25"/>
                    <a:pt x="0" y="47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21" y="69"/>
                    <a:pt x="21" y="78"/>
                    <a:pt x="21" y="78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78"/>
                    <a:pt x="57" y="69"/>
                    <a:pt x="64" y="61"/>
                  </a:cubicBezTo>
                  <a:cubicBezTo>
                    <a:pt x="78" y="47"/>
                    <a:pt x="78" y="25"/>
                    <a:pt x="64" y="11"/>
                  </a:cubicBezTo>
                  <a:close/>
                  <a:moveTo>
                    <a:pt x="62" y="59"/>
                  </a:moveTo>
                  <a:cubicBezTo>
                    <a:pt x="55" y="65"/>
                    <a:pt x="54" y="72"/>
                    <a:pt x="53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4" y="72"/>
                    <a:pt x="23" y="65"/>
                    <a:pt x="16" y="5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4" y="46"/>
                    <a:pt x="4" y="26"/>
                    <a:pt x="16" y="13"/>
                  </a:cubicBezTo>
                  <a:cubicBezTo>
                    <a:pt x="22" y="7"/>
                    <a:pt x="30" y="4"/>
                    <a:pt x="39" y="4"/>
                  </a:cubicBezTo>
                  <a:cubicBezTo>
                    <a:pt x="48" y="4"/>
                    <a:pt x="56" y="7"/>
                    <a:pt x="62" y="13"/>
                  </a:cubicBezTo>
                  <a:cubicBezTo>
                    <a:pt x="74" y="26"/>
                    <a:pt x="74" y="46"/>
                    <a:pt x="62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1"/>
            <p:cNvSpPr/>
            <p:nvPr/>
          </p:nvSpPr>
          <p:spPr bwMode="auto">
            <a:xfrm>
              <a:off x="10901806" y="2107198"/>
              <a:ext cx="162579" cy="77677"/>
            </a:xfrm>
            <a:custGeom>
              <a:avLst/>
              <a:gdLst>
                <a:gd name="T0" fmla="*/ 59 w 90"/>
                <a:gd name="T1" fmla="*/ 29 h 43"/>
                <a:gd name="T2" fmla="*/ 30 w 90"/>
                <a:gd name="T3" fmla="*/ 0 h 43"/>
                <a:gd name="T4" fmla="*/ 0 w 90"/>
                <a:gd name="T5" fmla="*/ 33 h 43"/>
                <a:gd name="T6" fmla="*/ 4 w 90"/>
                <a:gd name="T7" fmla="*/ 38 h 43"/>
                <a:gd name="T8" fmla="*/ 30 w 90"/>
                <a:gd name="T9" fmla="*/ 14 h 43"/>
                <a:gd name="T10" fmla="*/ 59 w 90"/>
                <a:gd name="T11" fmla="*/ 43 h 43"/>
                <a:gd name="T12" fmla="*/ 90 w 90"/>
                <a:gd name="T13" fmla="*/ 10 h 43"/>
                <a:gd name="T14" fmla="*/ 85 w 90"/>
                <a:gd name="T15" fmla="*/ 5 h 43"/>
                <a:gd name="T16" fmla="*/ 59 w 90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3">
                  <a:moveTo>
                    <a:pt x="59" y="29"/>
                  </a:moveTo>
                  <a:lnTo>
                    <a:pt x="30" y="0"/>
                  </a:lnTo>
                  <a:lnTo>
                    <a:pt x="0" y="33"/>
                  </a:lnTo>
                  <a:lnTo>
                    <a:pt x="4" y="38"/>
                  </a:lnTo>
                  <a:lnTo>
                    <a:pt x="30" y="14"/>
                  </a:lnTo>
                  <a:lnTo>
                    <a:pt x="59" y="43"/>
                  </a:lnTo>
                  <a:lnTo>
                    <a:pt x="90" y="10"/>
                  </a:lnTo>
                  <a:lnTo>
                    <a:pt x="85" y="5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96520" y="2299288"/>
            <a:ext cx="334191" cy="410062"/>
            <a:chOff x="10815097" y="1950038"/>
            <a:chExt cx="334191" cy="410062"/>
          </a:xfrm>
        </p:grpSpPr>
        <p:sp>
          <p:nvSpPr>
            <p:cNvPr id="29" name="Freeform 189"/>
            <p:cNvSpPr/>
            <p:nvPr/>
          </p:nvSpPr>
          <p:spPr bwMode="auto">
            <a:xfrm>
              <a:off x="10905419" y="2325777"/>
              <a:ext cx="153548" cy="34323"/>
            </a:xfrm>
            <a:custGeom>
              <a:avLst/>
              <a:gdLst>
                <a:gd name="T0" fmla="*/ 9 w 85"/>
                <a:gd name="T1" fmla="*/ 19 h 19"/>
                <a:gd name="T2" fmla="*/ 76 w 85"/>
                <a:gd name="T3" fmla="*/ 19 h 19"/>
                <a:gd name="T4" fmla="*/ 85 w 85"/>
                <a:gd name="T5" fmla="*/ 0 h 19"/>
                <a:gd name="T6" fmla="*/ 0 w 85"/>
                <a:gd name="T7" fmla="*/ 0 h 19"/>
                <a:gd name="T8" fmla="*/ 9 w 8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">
                  <a:moveTo>
                    <a:pt x="9" y="19"/>
                  </a:moveTo>
                  <a:lnTo>
                    <a:pt x="76" y="1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90"/>
            <p:cNvSpPr>
              <a:spLocks noEditPoints="1"/>
            </p:cNvSpPr>
            <p:nvPr/>
          </p:nvSpPr>
          <p:spPr bwMode="auto">
            <a:xfrm>
              <a:off x="10815097" y="1950038"/>
              <a:ext cx="334191" cy="341417"/>
            </a:xfrm>
            <a:custGeom>
              <a:avLst/>
              <a:gdLst>
                <a:gd name="T0" fmla="*/ 64 w 78"/>
                <a:gd name="T1" fmla="*/ 11 h 80"/>
                <a:gd name="T2" fmla="*/ 39 w 78"/>
                <a:gd name="T3" fmla="*/ 0 h 80"/>
                <a:gd name="T4" fmla="*/ 14 w 78"/>
                <a:gd name="T5" fmla="*/ 11 h 80"/>
                <a:gd name="T6" fmla="*/ 14 w 78"/>
                <a:gd name="T7" fmla="*/ 61 h 80"/>
                <a:gd name="T8" fmla="*/ 14 w 78"/>
                <a:gd name="T9" fmla="*/ 62 h 80"/>
                <a:gd name="T10" fmla="*/ 21 w 78"/>
                <a:gd name="T11" fmla="*/ 78 h 80"/>
                <a:gd name="T12" fmla="*/ 21 w 78"/>
                <a:gd name="T13" fmla="*/ 80 h 80"/>
                <a:gd name="T14" fmla="*/ 55 w 78"/>
                <a:gd name="T15" fmla="*/ 80 h 80"/>
                <a:gd name="T16" fmla="*/ 57 w 78"/>
                <a:gd name="T17" fmla="*/ 80 h 80"/>
                <a:gd name="T18" fmla="*/ 57 w 78"/>
                <a:gd name="T19" fmla="*/ 78 h 80"/>
                <a:gd name="T20" fmla="*/ 64 w 78"/>
                <a:gd name="T21" fmla="*/ 61 h 80"/>
                <a:gd name="T22" fmla="*/ 64 w 78"/>
                <a:gd name="T23" fmla="*/ 11 h 80"/>
                <a:gd name="T24" fmla="*/ 62 w 78"/>
                <a:gd name="T25" fmla="*/ 59 h 80"/>
                <a:gd name="T26" fmla="*/ 53 w 78"/>
                <a:gd name="T27" fmla="*/ 76 h 80"/>
                <a:gd name="T28" fmla="*/ 25 w 78"/>
                <a:gd name="T29" fmla="*/ 76 h 80"/>
                <a:gd name="T30" fmla="*/ 16 w 78"/>
                <a:gd name="T31" fmla="*/ 59 h 80"/>
                <a:gd name="T32" fmla="*/ 16 w 78"/>
                <a:gd name="T33" fmla="*/ 58 h 80"/>
                <a:gd name="T34" fmla="*/ 16 w 78"/>
                <a:gd name="T35" fmla="*/ 58 h 80"/>
                <a:gd name="T36" fmla="*/ 16 w 78"/>
                <a:gd name="T37" fmla="*/ 13 h 80"/>
                <a:gd name="T38" fmla="*/ 39 w 78"/>
                <a:gd name="T39" fmla="*/ 4 h 80"/>
                <a:gd name="T40" fmla="*/ 62 w 78"/>
                <a:gd name="T41" fmla="*/ 13 h 80"/>
                <a:gd name="T42" fmla="*/ 62 w 78"/>
                <a:gd name="T4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80">
                  <a:moveTo>
                    <a:pt x="64" y="11"/>
                  </a:moveTo>
                  <a:cubicBezTo>
                    <a:pt x="58" y="4"/>
                    <a:pt x="49" y="0"/>
                    <a:pt x="39" y="0"/>
                  </a:cubicBezTo>
                  <a:cubicBezTo>
                    <a:pt x="29" y="0"/>
                    <a:pt x="20" y="4"/>
                    <a:pt x="14" y="11"/>
                  </a:cubicBezTo>
                  <a:cubicBezTo>
                    <a:pt x="0" y="25"/>
                    <a:pt x="0" y="47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21" y="69"/>
                    <a:pt x="21" y="78"/>
                    <a:pt x="21" y="78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78"/>
                    <a:pt x="57" y="69"/>
                    <a:pt x="64" y="61"/>
                  </a:cubicBezTo>
                  <a:cubicBezTo>
                    <a:pt x="78" y="47"/>
                    <a:pt x="78" y="25"/>
                    <a:pt x="64" y="11"/>
                  </a:cubicBezTo>
                  <a:close/>
                  <a:moveTo>
                    <a:pt x="62" y="59"/>
                  </a:moveTo>
                  <a:cubicBezTo>
                    <a:pt x="55" y="65"/>
                    <a:pt x="54" y="72"/>
                    <a:pt x="53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4" y="72"/>
                    <a:pt x="23" y="65"/>
                    <a:pt x="16" y="5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4" y="46"/>
                    <a:pt x="4" y="26"/>
                    <a:pt x="16" y="13"/>
                  </a:cubicBezTo>
                  <a:cubicBezTo>
                    <a:pt x="22" y="7"/>
                    <a:pt x="30" y="4"/>
                    <a:pt x="39" y="4"/>
                  </a:cubicBezTo>
                  <a:cubicBezTo>
                    <a:pt x="48" y="4"/>
                    <a:pt x="56" y="7"/>
                    <a:pt x="62" y="13"/>
                  </a:cubicBezTo>
                  <a:cubicBezTo>
                    <a:pt x="74" y="26"/>
                    <a:pt x="74" y="46"/>
                    <a:pt x="62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10901806" y="2107198"/>
              <a:ext cx="162579" cy="77677"/>
            </a:xfrm>
            <a:custGeom>
              <a:avLst/>
              <a:gdLst>
                <a:gd name="T0" fmla="*/ 59 w 90"/>
                <a:gd name="T1" fmla="*/ 29 h 43"/>
                <a:gd name="T2" fmla="*/ 30 w 90"/>
                <a:gd name="T3" fmla="*/ 0 h 43"/>
                <a:gd name="T4" fmla="*/ 0 w 90"/>
                <a:gd name="T5" fmla="*/ 33 h 43"/>
                <a:gd name="T6" fmla="*/ 4 w 90"/>
                <a:gd name="T7" fmla="*/ 38 h 43"/>
                <a:gd name="T8" fmla="*/ 30 w 90"/>
                <a:gd name="T9" fmla="*/ 14 h 43"/>
                <a:gd name="T10" fmla="*/ 59 w 90"/>
                <a:gd name="T11" fmla="*/ 43 h 43"/>
                <a:gd name="T12" fmla="*/ 90 w 90"/>
                <a:gd name="T13" fmla="*/ 10 h 43"/>
                <a:gd name="T14" fmla="*/ 85 w 90"/>
                <a:gd name="T15" fmla="*/ 5 h 43"/>
                <a:gd name="T16" fmla="*/ 59 w 90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3">
                  <a:moveTo>
                    <a:pt x="59" y="29"/>
                  </a:moveTo>
                  <a:lnTo>
                    <a:pt x="30" y="0"/>
                  </a:lnTo>
                  <a:lnTo>
                    <a:pt x="0" y="33"/>
                  </a:lnTo>
                  <a:lnTo>
                    <a:pt x="4" y="38"/>
                  </a:lnTo>
                  <a:lnTo>
                    <a:pt x="30" y="14"/>
                  </a:lnTo>
                  <a:lnTo>
                    <a:pt x="59" y="43"/>
                  </a:lnTo>
                  <a:lnTo>
                    <a:pt x="90" y="10"/>
                  </a:lnTo>
                  <a:lnTo>
                    <a:pt x="85" y="5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578" y="2264153"/>
            <a:ext cx="2867378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621280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99"/>
          <p:cNvSpPr>
            <a:spLocks noEditPoints="1"/>
          </p:cNvSpPr>
          <p:nvPr/>
        </p:nvSpPr>
        <p:spPr bwMode="auto">
          <a:xfrm>
            <a:off x="1841148" y="2749928"/>
            <a:ext cx="308769" cy="308769"/>
          </a:xfrm>
          <a:custGeom>
            <a:avLst/>
            <a:gdLst>
              <a:gd name="T0" fmla="*/ 128 w 128"/>
              <a:gd name="T1" fmla="*/ 31 h 128"/>
              <a:gd name="T2" fmla="*/ 97 w 128"/>
              <a:gd name="T3" fmla="*/ 0 h 128"/>
              <a:gd name="T4" fmla="*/ 15 w 128"/>
              <a:gd name="T5" fmla="*/ 83 h 128"/>
              <a:gd name="T6" fmla="*/ 15 w 128"/>
              <a:gd name="T7" fmla="*/ 83 h 128"/>
              <a:gd name="T8" fmla="*/ 15 w 128"/>
              <a:gd name="T9" fmla="*/ 83 h 128"/>
              <a:gd name="T10" fmla="*/ 15 w 128"/>
              <a:gd name="T11" fmla="*/ 83 h 128"/>
              <a:gd name="T12" fmla="*/ 15 w 128"/>
              <a:gd name="T13" fmla="*/ 83 h 128"/>
              <a:gd name="T14" fmla="*/ 0 w 128"/>
              <a:gd name="T15" fmla="*/ 128 h 128"/>
              <a:gd name="T16" fmla="*/ 45 w 128"/>
              <a:gd name="T17" fmla="*/ 114 h 128"/>
              <a:gd name="T18" fmla="*/ 45 w 128"/>
              <a:gd name="T19" fmla="*/ 114 h 128"/>
              <a:gd name="T20" fmla="*/ 45 w 128"/>
              <a:gd name="T21" fmla="*/ 114 h 128"/>
              <a:gd name="T22" fmla="*/ 45 w 128"/>
              <a:gd name="T23" fmla="*/ 114 h 128"/>
              <a:gd name="T24" fmla="*/ 128 w 128"/>
              <a:gd name="T25" fmla="*/ 31 h 128"/>
              <a:gd name="T26" fmla="*/ 11 w 128"/>
              <a:gd name="T27" fmla="*/ 117 h 128"/>
              <a:gd name="T28" fmla="*/ 21 w 128"/>
              <a:gd name="T29" fmla="*/ 86 h 128"/>
              <a:gd name="T30" fmla="*/ 41 w 128"/>
              <a:gd name="T31" fmla="*/ 107 h 128"/>
              <a:gd name="T32" fmla="*/ 11 w 128"/>
              <a:gd name="T33" fmla="*/ 11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128" y="31"/>
                </a:moveTo>
                <a:lnTo>
                  <a:pt x="97" y="0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0" y="128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128" y="31"/>
                </a:lnTo>
                <a:close/>
                <a:moveTo>
                  <a:pt x="11" y="117"/>
                </a:moveTo>
                <a:lnTo>
                  <a:pt x="21" y="86"/>
                </a:lnTo>
                <a:lnTo>
                  <a:pt x="41" y="107"/>
                </a:lnTo>
                <a:lnTo>
                  <a:pt x="1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846662" y="3382988"/>
            <a:ext cx="2246489" cy="2042334"/>
            <a:chOff x="3393521" y="4518706"/>
            <a:chExt cx="2246489" cy="2042334"/>
          </a:xfrm>
        </p:grpSpPr>
        <p:sp>
          <p:nvSpPr>
            <p:cNvPr id="8" name="文本框 7"/>
            <p:cNvSpPr txBox="1"/>
            <p:nvPr/>
          </p:nvSpPr>
          <p:spPr>
            <a:xfrm>
              <a:off x="3393521" y="4991380"/>
              <a:ext cx="22464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Comparator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是老Java中的经典接口， Java 8在此之上添加了多种默认方法。</a:t>
              </a:r>
              <a:endParaRPr lang="en-US" altLang="zh-CN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3896" y="4518706"/>
              <a:ext cx="217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Comparator接口</a:t>
              </a:r>
              <a:endParaRPr lang="zh-CN" altLang="en-US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759204" y="2264153"/>
            <a:ext cx="3104445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4911121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5133195" y="2781804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3770489" y="3394277"/>
            <a:ext cx="3160889" cy="2169545"/>
            <a:chOff x="3027508" y="4529995"/>
            <a:chExt cx="3160889" cy="2169545"/>
          </a:xfrm>
        </p:grpSpPr>
        <p:sp>
          <p:nvSpPr>
            <p:cNvPr id="14" name="文本框 13"/>
            <p:cNvSpPr txBox="1"/>
            <p:nvPr/>
          </p:nvSpPr>
          <p:spPr>
            <a:xfrm>
              <a:off x="3027508" y="4991380"/>
              <a:ext cx="316088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 </a:t>
              </a:r>
              <a:r>
                <a:rPr lang="zh-CN" altLang="en-US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是一个容器类，代表一个值存在或不存在，原来用null 表示一个值不存在，现在Optional 可以更好的表达这个概念。并且可以避免空指针异常</a:t>
              </a:r>
              <a:r>
                <a:rPr lang="zh-CN" altLang="en-US" sz="1400" noProof="1" smtClean="0">
                  <a:solidFill>
                    <a:schemeClr val="bg1"/>
                  </a:solidFill>
                </a:rPr>
                <a:t>。</a:t>
              </a:r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58388" y="4529995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noProof="1" smtClean="0">
                  <a:solidFill>
                    <a:schemeClr val="bg1"/>
                  </a:solidFill>
                </a:rPr>
                <a:t>Optional</a:t>
              </a:r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157156" y="2264153"/>
            <a:ext cx="4368799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9086244" y="2453594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Freeform 112"/>
          <p:cNvSpPr>
            <a:spLocks noEditPoints="1"/>
          </p:cNvSpPr>
          <p:nvPr/>
        </p:nvSpPr>
        <p:spPr bwMode="auto">
          <a:xfrm>
            <a:off x="9306906" y="2632981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7123289" y="3292678"/>
            <a:ext cx="4526844" cy="2328600"/>
            <a:chOff x="2747057" y="4428395"/>
            <a:chExt cx="4526844" cy="2328600"/>
          </a:xfrm>
        </p:grpSpPr>
        <p:sp>
          <p:nvSpPr>
            <p:cNvPr id="26" name="文本框 25"/>
            <p:cNvSpPr txBox="1"/>
            <p:nvPr/>
          </p:nvSpPr>
          <p:spPr>
            <a:xfrm>
              <a:off x="2826078" y="5002669"/>
              <a:ext cx="43236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操作分为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两种，最终操作返回一特定类型的计算结果，而中间操作返回Stream本身，这样你就可以将多个操作依次串起来。Stream 的创建需要指定一个数据源，比如 java.util.Collection的子类，List或者Set， Map不支持。Stream的操作可以串行执行或者并行执行。</a:t>
              </a:r>
              <a:endPara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47057" y="4428395"/>
              <a:ext cx="452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表示能应用在一组元素</a:t>
              </a:r>
              <a:endParaRPr lang="en-US" altLang="zh-CN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上一次执行的操作序列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75298" y="1253068"/>
            <a:ext cx="449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其他函数式接口</a:t>
            </a:r>
            <a:endParaRPr lang="zh-CN" altLang="en-US" sz="3600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137" y="1185333"/>
            <a:ext cx="2393241" cy="470746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1298675" y="1335994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1520750" y="1573893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3466" y="2366989"/>
            <a:ext cx="2144892" cy="3172906"/>
            <a:chOff x="3512931" y="4688041"/>
            <a:chExt cx="2144892" cy="3172906"/>
          </a:xfrm>
        </p:grpSpPr>
        <p:sp>
          <p:nvSpPr>
            <p:cNvPr id="14" name="文本框 13"/>
            <p:cNvSpPr txBox="1"/>
            <p:nvPr/>
          </p:nvSpPr>
          <p:spPr>
            <a:xfrm>
              <a:off x="3512931" y="5183291"/>
              <a:ext cx="21448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 </a:t>
              </a:r>
              <a:r>
                <a:rPr lang="zh-CN" altLang="en-US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是一个容器类，代表一个值存在或不存在，原来用null 表示一个值不存在，现在Optional 可以更好的表达这个概念。并且可以避免空指针异常</a:t>
              </a:r>
              <a:r>
                <a:rPr lang="zh-CN" altLang="en-US" sz="1400" noProof="1" smtClean="0">
                  <a:solidFill>
                    <a:schemeClr val="bg1"/>
                  </a:solidFill>
                </a:rPr>
                <a:t>。</a:t>
              </a:r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79365" y="4688041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noProof="1" smtClean="0">
                  <a:solidFill>
                    <a:schemeClr val="bg1"/>
                  </a:solidFill>
                </a:rPr>
                <a:t>Optional</a:t>
              </a:r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307646" y="1128232"/>
            <a:ext cx="7315197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of方法</a:t>
            </a:r>
            <a:endParaRPr lang="en-US" altLang="zh-CN" sz="1750" b="1" noProof="1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noProof="1" smtClean="0">
                <a:solidFill>
                  <a:schemeClr val="bg1"/>
                </a:solidFill>
              </a:rPr>
              <a:t>通过工厂方法创建Optional类。需要注意的是，创建对象时传入的参数不能为null。如果传入参数为null，则抛出NullPointerException </a:t>
            </a:r>
            <a:endParaRPr lang="zh-CN" altLang="en-US" noProof="1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6355" y="2399612"/>
            <a:ext cx="6096000" cy="865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ofNullable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750" b="1" noProof="1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noProof="1" smtClean="0">
                <a:solidFill>
                  <a:schemeClr val="bg1"/>
                </a:solidFill>
              </a:rPr>
              <a:t>与of方法相似，唯一的区别是可以接受参数为null的情况。</a:t>
            </a:r>
            <a:endParaRPr lang="zh-CN" altLang="en-US" sz="2000" noProof="1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85066" y="3265655"/>
            <a:ext cx="6096000" cy="823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isPresent方法</a:t>
            </a:r>
            <a:endParaRPr lang="en-US" altLang="zh-CN" sz="1750" b="1" noProof="1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noProof="1" smtClean="0">
                <a:solidFill>
                  <a:schemeClr val="bg1"/>
                </a:solidFill>
                <a:sym typeface="+mn-ea"/>
              </a:rPr>
              <a:t>如果值存在返回true，否则返回false。</a:t>
            </a:r>
            <a:endParaRPr lang="zh-CN" altLang="en-US" sz="1530" noProof="1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3779" y="4211789"/>
            <a:ext cx="8184444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get方法</a:t>
            </a:r>
            <a:endParaRPr lang="en-US" altLang="zh-CN" sz="1750" b="1" noProof="1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30" noProof="1" smtClean="0">
                <a:solidFill>
                  <a:schemeClr val="bg1"/>
                </a:solidFill>
                <a:sym typeface="+mn-ea"/>
              </a:rPr>
              <a:t>如果Optional有值则将其返回，否则抛出NoSuchElementException。</a:t>
            </a:r>
            <a:endParaRPr lang="zh-CN" altLang="en-US" sz="1530" noProof="1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3778" y="5180202"/>
            <a:ext cx="6096000" cy="849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175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75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ifPresent方法</a:t>
            </a:r>
            <a:endParaRPr lang="en-US" altLang="zh-CN" sz="1750" b="1" noProof="1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1530" noProof="1" smtClean="0">
                <a:solidFill>
                  <a:schemeClr val="bg1"/>
                </a:solidFill>
                <a:sym typeface="+mn-ea"/>
              </a:rPr>
              <a:t>如果Optional实例有值则为其调用consumer，否则不做处理。</a:t>
            </a:r>
            <a:endParaRPr lang="zh-CN" altLang="en-US" sz="1530" noProof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11289" y="0"/>
            <a:ext cx="12192000" cy="6858000"/>
          </a:xfrm>
          <a:prstGeom prst="rect">
            <a:avLst/>
          </a:prstGeom>
        </p:spPr>
      </p:pic>
      <p:grpSp>
        <p:nvGrpSpPr>
          <p:cNvPr id="112" name="组合 7出自【趣你的PPT】(微信:qunideppt)：最优质的PPT资源库"/>
          <p:cNvGrpSpPr/>
          <p:nvPr/>
        </p:nvGrpSpPr>
        <p:grpSpPr bwMode="auto">
          <a:xfrm>
            <a:off x="4823706" y="1917483"/>
            <a:ext cx="1992312" cy="1990725"/>
            <a:chOff x="4307600" y="2183524"/>
            <a:chExt cx="2143125" cy="2143125"/>
          </a:xfrm>
        </p:grpSpPr>
        <p:sp>
          <p:nvSpPr>
            <p:cNvPr id="113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" name="出自【趣你的PPT】(微信:qunideppt)：最优质的PPT资源库"/>
            <p:cNvSpPr/>
            <p:nvPr/>
          </p:nvSpPr>
          <p:spPr>
            <a:xfrm rot="5400000">
              <a:off x="4307599" y="2332091"/>
              <a:ext cx="2143125" cy="184599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组合 10出自【趣你的PPT】(微信:qunideppt)：最优质的PPT资源库"/>
          <p:cNvGrpSpPr/>
          <p:nvPr/>
        </p:nvGrpSpPr>
        <p:grpSpPr bwMode="auto">
          <a:xfrm>
            <a:off x="7385402" y="1906192"/>
            <a:ext cx="1992313" cy="1990725"/>
            <a:chOff x="4307600" y="2183524"/>
            <a:chExt cx="2143125" cy="2143125"/>
          </a:xfrm>
        </p:grpSpPr>
        <p:sp>
          <p:nvSpPr>
            <p:cNvPr id="116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8" name="组合 13出自【趣你的PPT】(微信:qunideppt)：最优质的PPT资源库"/>
          <p:cNvGrpSpPr/>
          <p:nvPr/>
        </p:nvGrpSpPr>
        <p:grpSpPr bwMode="auto">
          <a:xfrm>
            <a:off x="2146426" y="4265595"/>
            <a:ext cx="1992312" cy="1990725"/>
            <a:chOff x="4307600" y="2183524"/>
            <a:chExt cx="2143125" cy="2143125"/>
          </a:xfrm>
        </p:grpSpPr>
        <p:sp>
          <p:nvSpPr>
            <p:cNvPr id="119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0" name="出自【趣你的PPT】(微信:qunideppt)：最优质的PPT资源库"/>
            <p:cNvSpPr/>
            <p:nvPr/>
          </p:nvSpPr>
          <p:spPr>
            <a:xfrm rot="5400000">
              <a:off x="4307599" y="2332091"/>
              <a:ext cx="2143125" cy="184599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698584" y="2084353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130259" y="2740517"/>
            <a:ext cx="2052637" cy="74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noProof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接口的</a:t>
            </a:r>
            <a:endParaRPr lang="en-US" altLang="zh-CN" sz="2200" b="1" kern="0" noProof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noProof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默认方法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384447" y="2095641"/>
            <a:ext cx="91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828714" y="2781333"/>
            <a:ext cx="20526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7968723" y="2084353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849976" y="5160687"/>
            <a:ext cx="20526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673302" y="4409888"/>
            <a:ext cx="91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2116265" y="5156365"/>
            <a:ext cx="20526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方法与构造函数引用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组合 73出自【趣你的PPT】(微信:qunideppt)：最优质的PPT资源库"/>
          <p:cNvGrpSpPr/>
          <p:nvPr/>
        </p:nvGrpSpPr>
        <p:grpSpPr bwMode="auto">
          <a:xfrm>
            <a:off x="4924072" y="412009"/>
            <a:ext cx="2317750" cy="1241425"/>
            <a:chOff x="4946650" y="862704"/>
            <a:chExt cx="2317750" cy="1241786"/>
          </a:xfrm>
        </p:grpSpPr>
        <p:sp>
          <p:nvSpPr>
            <p:cNvPr id="162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213350" y="862704"/>
              <a:ext cx="17843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4946650" y="1642825"/>
              <a:ext cx="23177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4出自【趣你的PPT】(微信:qunideppt)：最优质的PPT资源库"/>
          <p:cNvGrpSpPr/>
          <p:nvPr/>
        </p:nvGrpSpPr>
        <p:grpSpPr bwMode="auto">
          <a:xfrm>
            <a:off x="7370237" y="4259923"/>
            <a:ext cx="1992313" cy="1990725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4出自【趣你的PPT】(微信:qunideppt)：最优质的PPT资源库"/>
          <p:cNvGrpSpPr/>
          <p:nvPr/>
        </p:nvGrpSpPr>
        <p:grpSpPr bwMode="auto">
          <a:xfrm>
            <a:off x="4835878" y="4288151"/>
            <a:ext cx="1992313" cy="1990725"/>
            <a:chOff x="4307600" y="2183524"/>
            <a:chExt cx="2143125" cy="2143125"/>
          </a:xfrm>
        </p:grpSpPr>
        <p:sp>
          <p:nvSpPr>
            <p:cNvPr id="71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2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组合 4出自【趣你的PPT】(微信:qunideppt)：最优质的PPT资源库"/>
          <p:cNvGrpSpPr/>
          <p:nvPr/>
        </p:nvGrpSpPr>
        <p:grpSpPr bwMode="auto">
          <a:xfrm>
            <a:off x="2149132" y="1928769"/>
            <a:ext cx="1992313" cy="1990725"/>
            <a:chOff x="4307600" y="2183524"/>
            <a:chExt cx="2143125" cy="2143125"/>
          </a:xfrm>
        </p:grpSpPr>
        <p:sp>
          <p:nvSpPr>
            <p:cNvPr id="74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52534" y="4436539"/>
            <a:ext cx="93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36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03827" y="4391377"/>
            <a:ext cx="93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zh-CN" altLang="en-US" sz="36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52268" y="2743201"/>
            <a:ext cx="1580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Lambda</a:t>
            </a:r>
            <a:endParaRPr lang="en-US" altLang="zh-CN" sz="22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2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作用域</a:t>
            </a:r>
            <a:endParaRPr lang="zh-CN" altLang="en-US" sz="22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37779" y="509128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Date API</a:t>
            </a:r>
            <a:endParaRPr lang="zh-CN" altLang="en-US" sz="22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137" y="1117599"/>
            <a:ext cx="2393241" cy="48768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1298675" y="1335994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1520750" y="1573893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43466" y="2366989"/>
            <a:ext cx="2144892" cy="3229351"/>
            <a:chOff x="3512931" y="4688041"/>
            <a:chExt cx="2144892" cy="3229351"/>
          </a:xfrm>
        </p:grpSpPr>
        <p:sp>
          <p:nvSpPr>
            <p:cNvPr id="14" name="文本框 13"/>
            <p:cNvSpPr txBox="1"/>
            <p:nvPr/>
          </p:nvSpPr>
          <p:spPr>
            <a:xfrm>
              <a:off x="3512931" y="5239736"/>
              <a:ext cx="21448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 </a:t>
              </a:r>
              <a:r>
                <a:rPr lang="zh-CN" altLang="en-US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是一个容器类，代表一个值存在或不存在，原来用null 表示一个值不存在，现在Optional 可以更好的表达这个概念。并且可以避免空指针异常</a:t>
              </a:r>
              <a:r>
                <a:rPr lang="zh-CN" altLang="en-US" sz="1400" noProof="1" smtClean="0">
                  <a:solidFill>
                    <a:schemeClr val="bg1"/>
                  </a:solidFill>
                </a:rPr>
                <a:t>。</a:t>
              </a:r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79365" y="4688041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noProof="1" smtClean="0">
                  <a:solidFill>
                    <a:schemeClr val="bg1"/>
                  </a:solidFill>
                </a:rPr>
                <a:t>Optional</a:t>
              </a:r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228623" y="1094368"/>
            <a:ext cx="6096000" cy="823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 </a:t>
            </a:r>
            <a:r>
              <a:rPr lang="zh-CN" altLang="en-US" sz="17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orElse方法</a:t>
            </a:r>
            <a:endParaRPr lang="en-US" altLang="zh-CN" sz="175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sym typeface="宋体" panose="02010600030101010101" pitchFamily="2" charset="-122"/>
              </a:rPr>
              <a:t>如果有值则将其返回，否则返回指定的其它值。</a:t>
            </a:r>
            <a:endParaRPr lang="zh-CN" altLang="en-US" sz="1600" dirty="0" smtClean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51201" y="1932184"/>
            <a:ext cx="7371643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zh-CN" altLang="en-US" sz="17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orElseGet方法</a:t>
            </a:r>
            <a:endParaRPr lang="en-US" altLang="zh-CN" sz="175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sym typeface="宋体" panose="02010600030101010101" pitchFamily="2" charset="-122"/>
              </a:rPr>
              <a:t>orElseGet与orElse方法类似，区别在于得到的默认值。orElse方法将传入的参数作为默认值，orElseGet方法可以接受Supplier接口的实现用来生成默认值。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85066" y="3117400"/>
            <a:ext cx="6096000" cy="8194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 </a:t>
            </a:r>
            <a:r>
              <a:rPr lang="zh-CN" altLang="en-US" sz="17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orElseThrow方法</a:t>
            </a:r>
            <a:endParaRPr lang="en-US" altLang="zh-CN" sz="175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sym typeface="宋体" panose="02010600030101010101" pitchFamily="2" charset="-122"/>
              </a:rPr>
              <a:t>如果有值则将其返回，否则抛出supplier接口创建的异常。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7643" y="3986538"/>
            <a:ext cx="7078133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75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map方法</a:t>
            </a:r>
            <a:endParaRPr lang="en-US" altLang="zh-CN" sz="175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如果有值，则对其执行调用mapping函数得到返回值。如果返回值不为null，则创建包含mapping返回值的Optional作为map方法返回值，否则返回空Optional。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07643" y="5189169"/>
            <a:ext cx="7145867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175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flatMap方法</a:t>
            </a:r>
            <a:endParaRPr lang="en-US" altLang="zh-CN" sz="175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</a:rPr>
              <a:t>如果有值，为其执行mapping函数返回Optional类型返回值，否则返回空Optional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578" y="2264153"/>
            <a:ext cx="2867378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621280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99"/>
          <p:cNvSpPr>
            <a:spLocks noEditPoints="1"/>
          </p:cNvSpPr>
          <p:nvPr/>
        </p:nvSpPr>
        <p:spPr bwMode="auto">
          <a:xfrm>
            <a:off x="1841148" y="2749928"/>
            <a:ext cx="308769" cy="308769"/>
          </a:xfrm>
          <a:custGeom>
            <a:avLst/>
            <a:gdLst>
              <a:gd name="T0" fmla="*/ 128 w 128"/>
              <a:gd name="T1" fmla="*/ 31 h 128"/>
              <a:gd name="T2" fmla="*/ 97 w 128"/>
              <a:gd name="T3" fmla="*/ 0 h 128"/>
              <a:gd name="T4" fmla="*/ 15 w 128"/>
              <a:gd name="T5" fmla="*/ 83 h 128"/>
              <a:gd name="T6" fmla="*/ 15 w 128"/>
              <a:gd name="T7" fmla="*/ 83 h 128"/>
              <a:gd name="T8" fmla="*/ 15 w 128"/>
              <a:gd name="T9" fmla="*/ 83 h 128"/>
              <a:gd name="T10" fmla="*/ 15 w 128"/>
              <a:gd name="T11" fmla="*/ 83 h 128"/>
              <a:gd name="T12" fmla="*/ 15 w 128"/>
              <a:gd name="T13" fmla="*/ 83 h 128"/>
              <a:gd name="T14" fmla="*/ 0 w 128"/>
              <a:gd name="T15" fmla="*/ 128 h 128"/>
              <a:gd name="T16" fmla="*/ 45 w 128"/>
              <a:gd name="T17" fmla="*/ 114 h 128"/>
              <a:gd name="T18" fmla="*/ 45 w 128"/>
              <a:gd name="T19" fmla="*/ 114 h 128"/>
              <a:gd name="T20" fmla="*/ 45 w 128"/>
              <a:gd name="T21" fmla="*/ 114 h 128"/>
              <a:gd name="T22" fmla="*/ 45 w 128"/>
              <a:gd name="T23" fmla="*/ 114 h 128"/>
              <a:gd name="T24" fmla="*/ 128 w 128"/>
              <a:gd name="T25" fmla="*/ 31 h 128"/>
              <a:gd name="T26" fmla="*/ 11 w 128"/>
              <a:gd name="T27" fmla="*/ 117 h 128"/>
              <a:gd name="T28" fmla="*/ 21 w 128"/>
              <a:gd name="T29" fmla="*/ 86 h 128"/>
              <a:gd name="T30" fmla="*/ 41 w 128"/>
              <a:gd name="T31" fmla="*/ 107 h 128"/>
              <a:gd name="T32" fmla="*/ 11 w 128"/>
              <a:gd name="T33" fmla="*/ 11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128" y="31"/>
                </a:moveTo>
                <a:lnTo>
                  <a:pt x="97" y="0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15" y="83"/>
                </a:lnTo>
                <a:lnTo>
                  <a:pt x="0" y="128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45" y="114"/>
                </a:lnTo>
                <a:lnTo>
                  <a:pt x="128" y="31"/>
                </a:lnTo>
                <a:close/>
                <a:moveTo>
                  <a:pt x="11" y="117"/>
                </a:moveTo>
                <a:lnTo>
                  <a:pt x="21" y="86"/>
                </a:lnTo>
                <a:lnTo>
                  <a:pt x="41" y="107"/>
                </a:lnTo>
                <a:lnTo>
                  <a:pt x="1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846662" y="3382988"/>
            <a:ext cx="2246489" cy="2042334"/>
            <a:chOff x="3393521" y="4518706"/>
            <a:chExt cx="2246489" cy="2042334"/>
          </a:xfrm>
        </p:grpSpPr>
        <p:sp>
          <p:nvSpPr>
            <p:cNvPr id="8" name="文本框 7"/>
            <p:cNvSpPr txBox="1"/>
            <p:nvPr/>
          </p:nvSpPr>
          <p:spPr>
            <a:xfrm>
              <a:off x="3393521" y="4991380"/>
              <a:ext cx="22464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Comparator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是老Java中的经典接口， Java 8在此之上添加了多种默认方法。</a:t>
              </a:r>
              <a:endParaRPr lang="en-US" altLang="zh-CN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3896" y="4518706"/>
              <a:ext cx="217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Comparator接口</a:t>
              </a:r>
              <a:endParaRPr lang="zh-CN" altLang="en-US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759204" y="2264153"/>
            <a:ext cx="3104445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4911121" y="252132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22"/>
          <p:cNvSpPr/>
          <p:nvPr/>
        </p:nvSpPr>
        <p:spPr bwMode="auto">
          <a:xfrm>
            <a:off x="5133195" y="2781804"/>
            <a:ext cx="297942" cy="297942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3770489" y="3394277"/>
            <a:ext cx="3206045" cy="2205011"/>
            <a:chOff x="3027508" y="4529995"/>
            <a:chExt cx="3206045" cy="2205011"/>
          </a:xfrm>
        </p:grpSpPr>
        <p:sp>
          <p:nvSpPr>
            <p:cNvPr id="14" name="文本框 13"/>
            <p:cNvSpPr txBox="1"/>
            <p:nvPr/>
          </p:nvSpPr>
          <p:spPr>
            <a:xfrm>
              <a:off x="3027508" y="4991379"/>
              <a:ext cx="3206045" cy="174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Optional </a:t>
              </a:r>
              <a:r>
                <a:rPr lang="zh-CN" altLang="en-US" sz="14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是一个容器类，代表一个值存在或不存在，原来用null 表示一个值不存在，现在Optional 可以更好的表达这个概念。并且可以避免空指针异常。</a:t>
              </a:r>
              <a:endPara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58388" y="4529995"/>
              <a:ext cx="192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noProof="1" smtClean="0">
                  <a:solidFill>
                    <a:schemeClr val="bg1"/>
                  </a:solidFill>
                </a:rPr>
                <a:t>Optional</a:t>
              </a:r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157156" y="2264153"/>
            <a:ext cx="4368799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9086244" y="2453594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Freeform 112"/>
          <p:cNvSpPr>
            <a:spLocks noEditPoints="1"/>
          </p:cNvSpPr>
          <p:nvPr/>
        </p:nvSpPr>
        <p:spPr bwMode="auto">
          <a:xfrm>
            <a:off x="9306906" y="2632981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7123289" y="3292678"/>
            <a:ext cx="4526844" cy="2328600"/>
            <a:chOff x="2747057" y="4428395"/>
            <a:chExt cx="4526844" cy="2328600"/>
          </a:xfrm>
        </p:grpSpPr>
        <p:sp>
          <p:nvSpPr>
            <p:cNvPr id="26" name="文本框 25"/>
            <p:cNvSpPr txBox="1"/>
            <p:nvPr/>
          </p:nvSpPr>
          <p:spPr>
            <a:xfrm>
              <a:off x="2826078" y="5002669"/>
              <a:ext cx="43236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操作分为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两种，最终操作返回一特定类型的计算结果，而中间操作返回Stream本身，这样你就可以将多个操作依次串起来。Stream 的创建需要指定一个数据源，比如 java.util.Collection的子类，List或者Set， Map不支持。Stream的操作可以串行执行或者并行执行。</a:t>
              </a:r>
              <a:endPara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47057" y="4428395"/>
              <a:ext cx="452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表示能应用在一组元素</a:t>
              </a:r>
              <a:endParaRPr lang="en-US" altLang="zh-CN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上一次执行的操作序列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75298" y="1253068"/>
            <a:ext cx="449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其他函数式接口</a:t>
            </a:r>
            <a:endParaRPr lang="zh-CN" altLang="en-US" sz="3600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-11289" y="0"/>
            <a:ext cx="12192000" cy="68580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112" y="1157831"/>
            <a:ext cx="4368799" cy="344328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324200" y="1347272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12"/>
          <p:cNvSpPr>
            <a:spLocks noEditPoints="1"/>
          </p:cNvSpPr>
          <p:nvPr/>
        </p:nvSpPr>
        <p:spPr bwMode="auto">
          <a:xfrm>
            <a:off x="2544862" y="1549237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327379" y="2152479"/>
            <a:ext cx="4526844" cy="2339889"/>
            <a:chOff x="2747057" y="4417106"/>
            <a:chExt cx="4526844" cy="2339889"/>
          </a:xfrm>
        </p:grpSpPr>
        <p:sp>
          <p:nvSpPr>
            <p:cNvPr id="14" name="文本框 25"/>
            <p:cNvSpPr txBox="1"/>
            <p:nvPr/>
          </p:nvSpPr>
          <p:spPr>
            <a:xfrm>
              <a:off x="2826078" y="5002669"/>
              <a:ext cx="43236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操作分为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zh-CN" altLang="en-US" sz="1200" b="1" noProof="1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最终操作</a:t>
              </a:r>
              <a:r>
                <a:rPr lang="zh-CN" altLang="en-US" sz="120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两种，最终操作返回一特定类型的计算结果，而中间操作返回Stream本身，这样你就可以将多个操作依次串起来。Stream 的创建需要指定一个数据源，比如 java.util.Collection的子类，List或者Set， Map不支持。Stream的操作可以串行执行或者并行执行。</a:t>
              </a:r>
              <a:endPara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6"/>
            <p:cNvSpPr txBox="1"/>
            <p:nvPr/>
          </p:nvSpPr>
          <p:spPr>
            <a:xfrm>
              <a:off x="2747057" y="4417106"/>
              <a:ext cx="452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表示能应用在一组元素</a:t>
              </a:r>
              <a:endParaRPr lang="en-US" altLang="zh-CN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上一次执行的操作序列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95111" y="4640281"/>
            <a:ext cx="4560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Stream自己不会存储元素。</a:t>
            </a:r>
            <a:endParaRPr lang="zh-CN" alt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Stream不会改变源对象。相反，会返回持有新结果的新Stream。</a:t>
            </a:r>
            <a:endParaRPr lang="zh-CN" alt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Stream操作是延迟执行的。这意味着他们会等到需要结果的时候才执行。</a:t>
            </a:r>
            <a:endParaRPr lang="zh-CN" alt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0936" y="898435"/>
            <a:ext cx="6096000" cy="22247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Stream操作的三个步骤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创建stream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中间操作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终止操作（终端操作）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4492" y="3195308"/>
            <a:ext cx="6096000" cy="33327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创建Stream的四种方式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第一种方式：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Collection 系列集合提供的方法 stream() 或者 parallelStream()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第二种方式：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由数组创建流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第三种方式：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由值创建流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第四种方式：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由函数创建流，创建无限流。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6"/>
          <p:cNvSpPr/>
          <p:nvPr/>
        </p:nvSpPr>
        <p:spPr bwMode="auto">
          <a:xfrm>
            <a:off x="4994603" y="1073665"/>
            <a:ext cx="388384" cy="419093"/>
          </a:xfrm>
          <a:custGeom>
            <a:avLst/>
            <a:gdLst>
              <a:gd name="T0" fmla="*/ 47 w 91"/>
              <a:gd name="T1" fmla="*/ 39 h 98"/>
              <a:gd name="T2" fmla="*/ 44 w 91"/>
              <a:gd name="T3" fmla="*/ 36 h 98"/>
              <a:gd name="T4" fmla="*/ 19 w 91"/>
              <a:gd name="T5" fmla="*/ 62 h 98"/>
              <a:gd name="T6" fmla="*/ 14 w 91"/>
              <a:gd name="T7" fmla="*/ 72 h 98"/>
              <a:gd name="T8" fmla="*/ 19 w 91"/>
              <a:gd name="T9" fmla="*/ 82 h 98"/>
              <a:gd name="T10" fmla="*/ 28 w 91"/>
              <a:gd name="T11" fmla="*/ 86 h 98"/>
              <a:gd name="T12" fmla="*/ 38 w 91"/>
              <a:gd name="T13" fmla="*/ 82 h 98"/>
              <a:gd name="T14" fmla="*/ 84 w 91"/>
              <a:gd name="T15" fmla="*/ 36 h 98"/>
              <a:gd name="T16" fmla="*/ 84 w 91"/>
              <a:gd name="T17" fmla="*/ 8 h 98"/>
              <a:gd name="T18" fmla="*/ 55 w 91"/>
              <a:gd name="T19" fmla="*/ 8 h 98"/>
              <a:gd name="T20" fmla="*/ 10 w 91"/>
              <a:gd name="T21" fmla="*/ 53 h 98"/>
              <a:gd name="T22" fmla="*/ 10 w 91"/>
              <a:gd name="T23" fmla="*/ 53 h 98"/>
              <a:gd name="T24" fmla="*/ 10 w 91"/>
              <a:gd name="T25" fmla="*/ 90 h 98"/>
              <a:gd name="T26" fmla="*/ 28 w 91"/>
              <a:gd name="T27" fmla="*/ 98 h 98"/>
              <a:gd name="T28" fmla="*/ 28 w 91"/>
              <a:gd name="T29" fmla="*/ 98 h 98"/>
              <a:gd name="T30" fmla="*/ 47 w 91"/>
              <a:gd name="T31" fmla="*/ 90 h 98"/>
              <a:gd name="T32" fmla="*/ 47 w 91"/>
              <a:gd name="T33" fmla="*/ 90 h 98"/>
              <a:gd name="T34" fmla="*/ 72 w 91"/>
              <a:gd name="T35" fmla="*/ 65 h 98"/>
              <a:gd name="T36" fmla="*/ 70 w 91"/>
              <a:gd name="T37" fmla="*/ 62 h 98"/>
              <a:gd name="T38" fmla="*/ 44 w 91"/>
              <a:gd name="T39" fmla="*/ 87 h 98"/>
              <a:gd name="T40" fmla="*/ 44 w 91"/>
              <a:gd name="T41" fmla="*/ 87 h 98"/>
              <a:gd name="T42" fmla="*/ 28 w 91"/>
              <a:gd name="T43" fmla="*/ 94 h 98"/>
              <a:gd name="T44" fmla="*/ 28 w 91"/>
              <a:gd name="T45" fmla="*/ 94 h 98"/>
              <a:gd name="T46" fmla="*/ 13 w 91"/>
              <a:gd name="T47" fmla="*/ 87 h 98"/>
              <a:gd name="T48" fmla="*/ 13 w 91"/>
              <a:gd name="T49" fmla="*/ 56 h 98"/>
              <a:gd name="T50" fmla="*/ 13 w 91"/>
              <a:gd name="T51" fmla="*/ 56 h 98"/>
              <a:gd name="T52" fmla="*/ 58 w 91"/>
              <a:gd name="T53" fmla="*/ 11 h 98"/>
              <a:gd name="T54" fmla="*/ 81 w 91"/>
              <a:gd name="T55" fmla="*/ 11 h 98"/>
              <a:gd name="T56" fmla="*/ 81 w 91"/>
              <a:gd name="T57" fmla="*/ 34 h 98"/>
              <a:gd name="T58" fmla="*/ 36 w 91"/>
              <a:gd name="T59" fmla="*/ 79 h 98"/>
              <a:gd name="T60" fmla="*/ 21 w 91"/>
              <a:gd name="T61" fmla="*/ 79 h 98"/>
              <a:gd name="T62" fmla="*/ 18 w 91"/>
              <a:gd name="T63" fmla="*/ 72 h 98"/>
              <a:gd name="T64" fmla="*/ 21 w 91"/>
              <a:gd name="T65" fmla="*/ 65 h 98"/>
              <a:gd name="T66" fmla="*/ 47 w 91"/>
              <a:gd name="T67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8">
                <a:moveTo>
                  <a:pt x="47" y="39"/>
                </a:moveTo>
                <a:cubicBezTo>
                  <a:pt x="44" y="36"/>
                  <a:pt x="44" y="36"/>
                  <a:pt x="44" y="36"/>
                </a:cubicBezTo>
                <a:cubicBezTo>
                  <a:pt x="19" y="62"/>
                  <a:pt x="19" y="62"/>
                  <a:pt x="19" y="62"/>
                </a:cubicBezTo>
                <a:cubicBezTo>
                  <a:pt x="16" y="64"/>
                  <a:pt x="14" y="68"/>
                  <a:pt x="14" y="72"/>
                </a:cubicBezTo>
                <a:cubicBezTo>
                  <a:pt x="14" y="75"/>
                  <a:pt x="16" y="79"/>
                  <a:pt x="19" y="82"/>
                </a:cubicBezTo>
                <a:cubicBezTo>
                  <a:pt x="21" y="84"/>
                  <a:pt x="25" y="86"/>
                  <a:pt x="28" y="86"/>
                </a:cubicBezTo>
                <a:cubicBezTo>
                  <a:pt x="32" y="86"/>
                  <a:pt x="36" y="84"/>
                  <a:pt x="38" y="82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29"/>
                  <a:pt x="91" y="16"/>
                  <a:pt x="84" y="8"/>
                </a:cubicBezTo>
                <a:cubicBezTo>
                  <a:pt x="76" y="0"/>
                  <a:pt x="63" y="0"/>
                  <a:pt x="55" y="8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0" y="63"/>
                  <a:pt x="0" y="80"/>
                  <a:pt x="10" y="90"/>
                </a:cubicBezTo>
                <a:cubicBezTo>
                  <a:pt x="15" y="95"/>
                  <a:pt x="22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35" y="98"/>
                  <a:pt x="42" y="95"/>
                  <a:pt x="47" y="90"/>
                </a:cubicBezTo>
                <a:cubicBezTo>
                  <a:pt x="47" y="90"/>
                  <a:pt x="47" y="90"/>
                  <a:pt x="47" y="90"/>
                </a:cubicBezTo>
                <a:cubicBezTo>
                  <a:pt x="72" y="65"/>
                  <a:pt x="72" y="65"/>
                  <a:pt x="72" y="65"/>
                </a:cubicBezTo>
                <a:cubicBezTo>
                  <a:pt x="70" y="62"/>
                  <a:pt x="70" y="62"/>
                  <a:pt x="70" y="62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4" y="87"/>
                  <a:pt x="44" y="87"/>
                </a:cubicBezTo>
                <a:cubicBezTo>
                  <a:pt x="40" y="91"/>
                  <a:pt x="34" y="94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3" y="94"/>
                  <a:pt x="17" y="91"/>
                  <a:pt x="13" y="87"/>
                </a:cubicBezTo>
                <a:cubicBezTo>
                  <a:pt x="4" y="79"/>
                  <a:pt x="4" y="6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58" y="11"/>
                  <a:pt x="58" y="11"/>
                  <a:pt x="58" y="11"/>
                </a:cubicBezTo>
                <a:cubicBezTo>
                  <a:pt x="64" y="5"/>
                  <a:pt x="75" y="5"/>
                  <a:pt x="81" y="11"/>
                </a:cubicBezTo>
                <a:cubicBezTo>
                  <a:pt x="87" y="17"/>
                  <a:pt x="87" y="27"/>
                  <a:pt x="81" y="34"/>
                </a:cubicBezTo>
                <a:cubicBezTo>
                  <a:pt x="36" y="79"/>
                  <a:pt x="36" y="79"/>
                  <a:pt x="36" y="79"/>
                </a:cubicBezTo>
                <a:cubicBezTo>
                  <a:pt x="32" y="83"/>
                  <a:pt x="25" y="83"/>
                  <a:pt x="21" y="79"/>
                </a:cubicBezTo>
                <a:cubicBezTo>
                  <a:pt x="20" y="77"/>
                  <a:pt x="18" y="74"/>
                  <a:pt x="18" y="72"/>
                </a:cubicBezTo>
                <a:cubicBezTo>
                  <a:pt x="18" y="69"/>
                  <a:pt x="20" y="67"/>
                  <a:pt x="21" y="65"/>
                </a:cubicBezTo>
                <a:lnTo>
                  <a:pt x="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56"/>
          <p:cNvSpPr/>
          <p:nvPr/>
        </p:nvSpPr>
        <p:spPr bwMode="auto">
          <a:xfrm>
            <a:off x="4943803" y="3370955"/>
            <a:ext cx="388384" cy="419093"/>
          </a:xfrm>
          <a:custGeom>
            <a:avLst/>
            <a:gdLst>
              <a:gd name="T0" fmla="*/ 47 w 91"/>
              <a:gd name="T1" fmla="*/ 39 h 98"/>
              <a:gd name="T2" fmla="*/ 44 w 91"/>
              <a:gd name="T3" fmla="*/ 36 h 98"/>
              <a:gd name="T4" fmla="*/ 19 w 91"/>
              <a:gd name="T5" fmla="*/ 62 h 98"/>
              <a:gd name="T6" fmla="*/ 14 w 91"/>
              <a:gd name="T7" fmla="*/ 72 h 98"/>
              <a:gd name="T8" fmla="*/ 19 w 91"/>
              <a:gd name="T9" fmla="*/ 82 h 98"/>
              <a:gd name="T10" fmla="*/ 28 w 91"/>
              <a:gd name="T11" fmla="*/ 86 h 98"/>
              <a:gd name="T12" fmla="*/ 38 w 91"/>
              <a:gd name="T13" fmla="*/ 82 h 98"/>
              <a:gd name="T14" fmla="*/ 84 w 91"/>
              <a:gd name="T15" fmla="*/ 36 h 98"/>
              <a:gd name="T16" fmla="*/ 84 w 91"/>
              <a:gd name="T17" fmla="*/ 8 h 98"/>
              <a:gd name="T18" fmla="*/ 55 w 91"/>
              <a:gd name="T19" fmla="*/ 8 h 98"/>
              <a:gd name="T20" fmla="*/ 10 w 91"/>
              <a:gd name="T21" fmla="*/ 53 h 98"/>
              <a:gd name="T22" fmla="*/ 10 w 91"/>
              <a:gd name="T23" fmla="*/ 53 h 98"/>
              <a:gd name="T24" fmla="*/ 10 w 91"/>
              <a:gd name="T25" fmla="*/ 90 h 98"/>
              <a:gd name="T26" fmla="*/ 28 w 91"/>
              <a:gd name="T27" fmla="*/ 98 h 98"/>
              <a:gd name="T28" fmla="*/ 28 w 91"/>
              <a:gd name="T29" fmla="*/ 98 h 98"/>
              <a:gd name="T30" fmla="*/ 47 w 91"/>
              <a:gd name="T31" fmla="*/ 90 h 98"/>
              <a:gd name="T32" fmla="*/ 47 w 91"/>
              <a:gd name="T33" fmla="*/ 90 h 98"/>
              <a:gd name="T34" fmla="*/ 72 w 91"/>
              <a:gd name="T35" fmla="*/ 65 h 98"/>
              <a:gd name="T36" fmla="*/ 70 w 91"/>
              <a:gd name="T37" fmla="*/ 62 h 98"/>
              <a:gd name="T38" fmla="*/ 44 w 91"/>
              <a:gd name="T39" fmla="*/ 87 h 98"/>
              <a:gd name="T40" fmla="*/ 44 w 91"/>
              <a:gd name="T41" fmla="*/ 87 h 98"/>
              <a:gd name="T42" fmla="*/ 28 w 91"/>
              <a:gd name="T43" fmla="*/ 94 h 98"/>
              <a:gd name="T44" fmla="*/ 28 w 91"/>
              <a:gd name="T45" fmla="*/ 94 h 98"/>
              <a:gd name="T46" fmla="*/ 13 w 91"/>
              <a:gd name="T47" fmla="*/ 87 h 98"/>
              <a:gd name="T48" fmla="*/ 13 w 91"/>
              <a:gd name="T49" fmla="*/ 56 h 98"/>
              <a:gd name="T50" fmla="*/ 13 w 91"/>
              <a:gd name="T51" fmla="*/ 56 h 98"/>
              <a:gd name="T52" fmla="*/ 58 w 91"/>
              <a:gd name="T53" fmla="*/ 11 h 98"/>
              <a:gd name="T54" fmla="*/ 81 w 91"/>
              <a:gd name="T55" fmla="*/ 11 h 98"/>
              <a:gd name="T56" fmla="*/ 81 w 91"/>
              <a:gd name="T57" fmla="*/ 34 h 98"/>
              <a:gd name="T58" fmla="*/ 36 w 91"/>
              <a:gd name="T59" fmla="*/ 79 h 98"/>
              <a:gd name="T60" fmla="*/ 21 w 91"/>
              <a:gd name="T61" fmla="*/ 79 h 98"/>
              <a:gd name="T62" fmla="*/ 18 w 91"/>
              <a:gd name="T63" fmla="*/ 72 h 98"/>
              <a:gd name="T64" fmla="*/ 21 w 91"/>
              <a:gd name="T65" fmla="*/ 65 h 98"/>
              <a:gd name="T66" fmla="*/ 47 w 91"/>
              <a:gd name="T67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8">
                <a:moveTo>
                  <a:pt x="47" y="39"/>
                </a:moveTo>
                <a:cubicBezTo>
                  <a:pt x="44" y="36"/>
                  <a:pt x="44" y="36"/>
                  <a:pt x="44" y="36"/>
                </a:cubicBezTo>
                <a:cubicBezTo>
                  <a:pt x="19" y="62"/>
                  <a:pt x="19" y="62"/>
                  <a:pt x="19" y="62"/>
                </a:cubicBezTo>
                <a:cubicBezTo>
                  <a:pt x="16" y="64"/>
                  <a:pt x="14" y="68"/>
                  <a:pt x="14" y="72"/>
                </a:cubicBezTo>
                <a:cubicBezTo>
                  <a:pt x="14" y="75"/>
                  <a:pt x="16" y="79"/>
                  <a:pt x="19" y="82"/>
                </a:cubicBezTo>
                <a:cubicBezTo>
                  <a:pt x="21" y="84"/>
                  <a:pt x="25" y="86"/>
                  <a:pt x="28" y="86"/>
                </a:cubicBezTo>
                <a:cubicBezTo>
                  <a:pt x="32" y="86"/>
                  <a:pt x="36" y="84"/>
                  <a:pt x="38" y="82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29"/>
                  <a:pt x="91" y="16"/>
                  <a:pt x="84" y="8"/>
                </a:cubicBezTo>
                <a:cubicBezTo>
                  <a:pt x="76" y="0"/>
                  <a:pt x="63" y="0"/>
                  <a:pt x="55" y="8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0" y="63"/>
                  <a:pt x="0" y="80"/>
                  <a:pt x="10" y="90"/>
                </a:cubicBezTo>
                <a:cubicBezTo>
                  <a:pt x="15" y="95"/>
                  <a:pt x="22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35" y="98"/>
                  <a:pt x="42" y="95"/>
                  <a:pt x="47" y="90"/>
                </a:cubicBezTo>
                <a:cubicBezTo>
                  <a:pt x="47" y="90"/>
                  <a:pt x="47" y="90"/>
                  <a:pt x="47" y="90"/>
                </a:cubicBezTo>
                <a:cubicBezTo>
                  <a:pt x="72" y="65"/>
                  <a:pt x="72" y="65"/>
                  <a:pt x="72" y="65"/>
                </a:cubicBezTo>
                <a:cubicBezTo>
                  <a:pt x="70" y="62"/>
                  <a:pt x="70" y="62"/>
                  <a:pt x="70" y="62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4" y="87"/>
                  <a:pt x="44" y="87"/>
                </a:cubicBezTo>
                <a:cubicBezTo>
                  <a:pt x="40" y="91"/>
                  <a:pt x="34" y="94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3" y="94"/>
                  <a:pt x="17" y="91"/>
                  <a:pt x="13" y="87"/>
                </a:cubicBezTo>
                <a:cubicBezTo>
                  <a:pt x="4" y="79"/>
                  <a:pt x="4" y="6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58" y="11"/>
                  <a:pt x="58" y="11"/>
                  <a:pt x="58" y="11"/>
                </a:cubicBezTo>
                <a:cubicBezTo>
                  <a:pt x="64" y="5"/>
                  <a:pt x="75" y="5"/>
                  <a:pt x="81" y="11"/>
                </a:cubicBezTo>
                <a:cubicBezTo>
                  <a:pt x="87" y="17"/>
                  <a:pt x="87" y="27"/>
                  <a:pt x="81" y="34"/>
                </a:cubicBezTo>
                <a:cubicBezTo>
                  <a:pt x="36" y="79"/>
                  <a:pt x="36" y="79"/>
                  <a:pt x="36" y="79"/>
                </a:cubicBezTo>
                <a:cubicBezTo>
                  <a:pt x="32" y="83"/>
                  <a:pt x="25" y="83"/>
                  <a:pt x="21" y="79"/>
                </a:cubicBezTo>
                <a:cubicBezTo>
                  <a:pt x="20" y="77"/>
                  <a:pt x="18" y="74"/>
                  <a:pt x="18" y="72"/>
                </a:cubicBezTo>
                <a:cubicBezTo>
                  <a:pt x="18" y="69"/>
                  <a:pt x="20" y="67"/>
                  <a:pt x="21" y="65"/>
                </a:cubicBezTo>
                <a:lnTo>
                  <a:pt x="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11289"/>
            <a:ext cx="12192000" cy="6858000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112" y="864316"/>
            <a:ext cx="4368799" cy="55816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324200" y="1053758"/>
            <a:ext cx="757238" cy="75723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112"/>
          <p:cNvSpPr>
            <a:spLocks noEditPoints="1"/>
          </p:cNvSpPr>
          <p:nvPr/>
        </p:nvSpPr>
        <p:spPr bwMode="auto">
          <a:xfrm>
            <a:off x="2544862" y="1255723"/>
            <a:ext cx="325647" cy="327644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327379" y="1858965"/>
            <a:ext cx="4526844" cy="922258"/>
            <a:chOff x="2747057" y="4417106"/>
            <a:chExt cx="4526844" cy="922258"/>
          </a:xfrm>
        </p:grpSpPr>
        <p:sp>
          <p:nvSpPr>
            <p:cNvPr id="14" name="文本框 25"/>
            <p:cNvSpPr txBox="1"/>
            <p:nvPr/>
          </p:nvSpPr>
          <p:spPr>
            <a:xfrm>
              <a:off x="2826078" y="5002669"/>
              <a:ext cx="4323645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6"/>
            <p:cNvSpPr txBox="1"/>
            <p:nvPr/>
          </p:nvSpPr>
          <p:spPr>
            <a:xfrm>
              <a:off x="2747057" y="4417106"/>
              <a:ext cx="4526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 表示能应用在一组元素</a:t>
              </a:r>
              <a:endParaRPr lang="en-US" altLang="zh-CN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上一次执行的操作序列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6398" y="2635787"/>
            <a:ext cx="4425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性能问题</a:t>
            </a:r>
            <a:endParaRPr lang="zh-CN" alt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在对于一个Stream进行多次转换操作，每次都对Stream的每个元素进行转换，而且是执行多次，这样时间复杂度就是一个for循环里把所有操作都做掉的N（转换的次数）倍啊。其实不是这样的，转换操作都是lazy的，多个转换操作只会在汇聚操作（见下节）的时候融合起来，一次循环完成。我们可以这样简单的理解，Stream里有个操作函数的集合，每次转换操作就是把转换函数放入这个集合中，在汇聚操作的时候循环Stream对应的集合，然后对每个元素执行所有的函数。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9334" y="751678"/>
            <a:ext cx="64911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Stream的中间操作</a:t>
            </a:r>
            <a:endParaRPr lang="zh-CN" alt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接受Lambda，从流中排除某些元素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截断流，使其元素不超过某个给定数量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 跳过元素，返回一个扔掉了前n个元素的流，若流中元素不足n个，则返回一个空流，与limit互补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去重，通过hashcode和equals去重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接受Lambda，将元素转换成其他形式或提取信息，接受一个函数作为参数，该函数会被应用到每个元素上，并将其映射成一个新的元素。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排序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3202" y="3906507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Stream的终止操作 </a:t>
            </a:r>
            <a:endParaRPr lang="zh-CN" altLang="en-US" sz="16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allMatch，检查是否匹配所有元素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anyMatch，检查是否至少匹配一个元素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noneMatch，检查是否没有匹配所有元素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findFirst，返回第一个元素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count ，返回流中元素的总个数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max ，返回流中最大值 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min，返回流中最小值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56"/>
          <p:cNvSpPr/>
          <p:nvPr/>
        </p:nvSpPr>
        <p:spPr bwMode="auto">
          <a:xfrm>
            <a:off x="4870425" y="870465"/>
            <a:ext cx="388384" cy="419093"/>
          </a:xfrm>
          <a:custGeom>
            <a:avLst/>
            <a:gdLst>
              <a:gd name="T0" fmla="*/ 47 w 91"/>
              <a:gd name="T1" fmla="*/ 39 h 98"/>
              <a:gd name="T2" fmla="*/ 44 w 91"/>
              <a:gd name="T3" fmla="*/ 36 h 98"/>
              <a:gd name="T4" fmla="*/ 19 w 91"/>
              <a:gd name="T5" fmla="*/ 62 h 98"/>
              <a:gd name="T6" fmla="*/ 14 w 91"/>
              <a:gd name="T7" fmla="*/ 72 h 98"/>
              <a:gd name="T8" fmla="*/ 19 w 91"/>
              <a:gd name="T9" fmla="*/ 82 h 98"/>
              <a:gd name="T10" fmla="*/ 28 w 91"/>
              <a:gd name="T11" fmla="*/ 86 h 98"/>
              <a:gd name="T12" fmla="*/ 38 w 91"/>
              <a:gd name="T13" fmla="*/ 82 h 98"/>
              <a:gd name="T14" fmla="*/ 84 w 91"/>
              <a:gd name="T15" fmla="*/ 36 h 98"/>
              <a:gd name="T16" fmla="*/ 84 w 91"/>
              <a:gd name="T17" fmla="*/ 8 h 98"/>
              <a:gd name="T18" fmla="*/ 55 w 91"/>
              <a:gd name="T19" fmla="*/ 8 h 98"/>
              <a:gd name="T20" fmla="*/ 10 w 91"/>
              <a:gd name="T21" fmla="*/ 53 h 98"/>
              <a:gd name="T22" fmla="*/ 10 w 91"/>
              <a:gd name="T23" fmla="*/ 53 h 98"/>
              <a:gd name="T24" fmla="*/ 10 w 91"/>
              <a:gd name="T25" fmla="*/ 90 h 98"/>
              <a:gd name="T26" fmla="*/ 28 w 91"/>
              <a:gd name="T27" fmla="*/ 98 h 98"/>
              <a:gd name="T28" fmla="*/ 28 w 91"/>
              <a:gd name="T29" fmla="*/ 98 h 98"/>
              <a:gd name="T30" fmla="*/ 47 w 91"/>
              <a:gd name="T31" fmla="*/ 90 h 98"/>
              <a:gd name="T32" fmla="*/ 47 w 91"/>
              <a:gd name="T33" fmla="*/ 90 h 98"/>
              <a:gd name="T34" fmla="*/ 72 w 91"/>
              <a:gd name="T35" fmla="*/ 65 h 98"/>
              <a:gd name="T36" fmla="*/ 70 w 91"/>
              <a:gd name="T37" fmla="*/ 62 h 98"/>
              <a:gd name="T38" fmla="*/ 44 w 91"/>
              <a:gd name="T39" fmla="*/ 87 h 98"/>
              <a:gd name="T40" fmla="*/ 44 w 91"/>
              <a:gd name="T41" fmla="*/ 87 h 98"/>
              <a:gd name="T42" fmla="*/ 28 w 91"/>
              <a:gd name="T43" fmla="*/ 94 h 98"/>
              <a:gd name="T44" fmla="*/ 28 w 91"/>
              <a:gd name="T45" fmla="*/ 94 h 98"/>
              <a:gd name="T46" fmla="*/ 13 w 91"/>
              <a:gd name="T47" fmla="*/ 87 h 98"/>
              <a:gd name="T48" fmla="*/ 13 w 91"/>
              <a:gd name="T49" fmla="*/ 56 h 98"/>
              <a:gd name="T50" fmla="*/ 13 w 91"/>
              <a:gd name="T51" fmla="*/ 56 h 98"/>
              <a:gd name="T52" fmla="*/ 58 w 91"/>
              <a:gd name="T53" fmla="*/ 11 h 98"/>
              <a:gd name="T54" fmla="*/ 81 w 91"/>
              <a:gd name="T55" fmla="*/ 11 h 98"/>
              <a:gd name="T56" fmla="*/ 81 w 91"/>
              <a:gd name="T57" fmla="*/ 34 h 98"/>
              <a:gd name="T58" fmla="*/ 36 w 91"/>
              <a:gd name="T59" fmla="*/ 79 h 98"/>
              <a:gd name="T60" fmla="*/ 21 w 91"/>
              <a:gd name="T61" fmla="*/ 79 h 98"/>
              <a:gd name="T62" fmla="*/ 18 w 91"/>
              <a:gd name="T63" fmla="*/ 72 h 98"/>
              <a:gd name="T64" fmla="*/ 21 w 91"/>
              <a:gd name="T65" fmla="*/ 65 h 98"/>
              <a:gd name="T66" fmla="*/ 47 w 91"/>
              <a:gd name="T67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8">
                <a:moveTo>
                  <a:pt x="47" y="39"/>
                </a:moveTo>
                <a:cubicBezTo>
                  <a:pt x="44" y="36"/>
                  <a:pt x="44" y="36"/>
                  <a:pt x="44" y="36"/>
                </a:cubicBezTo>
                <a:cubicBezTo>
                  <a:pt x="19" y="62"/>
                  <a:pt x="19" y="62"/>
                  <a:pt x="19" y="62"/>
                </a:cubicBezTo>
                <a:cubicBezTo>
                  <a:pt x="16" y="64"/>
                  <a:pt x="14" y="68"/>
                  <a:pt x="14" y="72"/>
                </a:cubicBezTo>
                <a:cubicBezTo>
                  <a:pt x="14" y="75"/>
                  <a:pt x="16" y="79"/>
                  <a:pt x="19" y="82"/>
                </a:cubicBezTo>
                <a:cubicBezTo>
                  <a:pt x="21" y="84"/>
                  <a:pt x="25" y="86"/>
                  <a:pt x="28" y="86"/>
                </a:cubicBezTo>
                <a:cubicBezTo>
                  <a:pt x="32" y="86"/>
                  <a:pt x="36" y="84"/>
                  <a:pt x="38" y="82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29"/>
                  <a:pt x="91" y="16"/>
                  <a:pt x="84" y="8"/>
                </a:cubicBezTo>
                <a:cubicBezTo>
                  <a:pt x="76" y="0"/>
                  <a:pt x="63" y="0"/>
                  <a:pt x="55" y="8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0" y="63"/>
                  <a:pt x="0" y="80"/>
                  <a:pt x="10" y="90"/>
                </a:cubicBezTo>
                <a:cubicBezTo>
                  <a:pt x="15" y="95"/>
                  <a:pt x="22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35" y="98"/>
                  <a:pt x="42" y="95"/>
                  <a:pt x="47" y="90"/>
                </a:cubicBezTo>
                <a:cubicBezTo>
                  <a:pt x="47" y="90"/>
                  <a:pt x="47" y="90"/>
                  <a:pt x="47" y="90"/>
                </a:cubicBezTo>
                <a:cubicBezTo>
                  <a:pt x="72" y="65"/>
                  <a:pt x="72" y="65"/>
                  <a:pt x="72" y="65"/>
                </a:cubicBezTo>
                <a:cubicBezTo>
                  <a:pt x="70" y="62"/>
                  <a:pt x="70" y="62"/>
                  <a:pt x="70" y="62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4" y="87"/>
                  <a:pt x="44" y="87"/>
                </a:cubicBezTo>
                <a:cubicBezTo>
                  <a:pt x="40" y="91"/>
                  <a:pt x="34" y="94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3" y="94"/>
                  <a:pt x="17" y="91"/>
                  <a:pt x="13" y="87"/>
                </a:cubicBezTo>
                <a:cubicBezTo>
                  <a:pt x="4" y="79"/>
                  <a:pt x="4" y="6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58" y="11"/>
                  <a:pt x="58" y="11"/>
                  <a:pt x="58" y="11"/>
                </a:cubicBezTo>
                <a:cubicBezTo>
                  <a:pt x="64" y="5"/>
                  <a:pt x="75" y="5"/>
                  <a:pt x="81" y="11"/>
                </a:cubicBezTo>
                <a:cubicBezTo>
                  <a:pt x="87" y="17"/>
                  <a:pt x="87" y="27"/>
                  <a:pt x="81" y="34"/>
                </a:cubicBezTo>
                <a:cubicBezTo>
                  <a:pt x="36" y="79"/>
                  <a:pt x="36" y="79"/>
                  <a:pt x="36" y="79"/>
                </a:cubicBezTo>
                <a:cubicBezTo>
                  <a:pt x="32" y="83"/>
                  <a:pt x="25" y="83"/>
                  <a:pt x="21" y="79"/>
                </a:cubicBezTo>
                <a:cubicBezTo>
                  <a:pt x="20" y="77"/>
                  <a:pt x="18" y="74"/>
                  <a:pt x="18" y="72"/>
                </a:cubicBezTo>
                <a:cubicBezTo>
                  <a:pt x="18" y="69"/>
                  <a:pt x="20" y="67"/>
                  <a:pt x="21" y="65"/>
                </a:cubicBezTo>
                <a:lnTo>
                  <a:pt x="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6"/>
          <p:cNvSpPr/>
          <p:nvPr/>
        </p:nvSpPr>
        <p:spPr bwMode="auto">
          <a:xfrm>
            <a:off x="4898647" y="4014421"/>
            <a:ext cx="388384" cy="419093"/>
          </a:xfrm>
          <a:custGeom>
            <a:avLst/>
            <a:gdLst>
              <a:gd name="T0" fmla="*/ 47 w 91"/>
              <a:gd name="T1" fmla="*/ 39 h 98"/>
              <a:gd name="T2" fmla="*/ 44 w 91"/>
              <a:gd name="T3" fmla="*/ 36 h 98"/>
              <a:gd name="T4" fmla="*/ 19 w 91"/>
              <a:gd name="T5" fmla="*/ 62 h 98"/>
              <a:gd name="T6" fmla="*/ 14 w 91"/>
              <a:gd name="T7" fmla="*/ 72 h 98"/>
              <a:gd name="T8" fmla="*/ 19 w 91"/>
              <a:gd name="T9" fmla="*/ 82 h 98"/>
              <a:gd name="T10" fmla="*/ 28 w 91"/>
              <a:gd name="T11" fmla="*/ 86 h 98"/>
              <a:gd name="T12" fmla="*/ 38 w 91"/>
              <a:gd name="T13" fmla="*/ 82 h 98"/>
              <a:gd name="T14" fmla="*/ 84 w 91"/>
              <a:gd name="T15" fmla="*/ 36 h 98"/>
              <a:gd name="T16" fmla="*/ 84 w 91"/>
              <a:gd name="T17" fmla="*/ 8 h 98"/>
              <a:gd name="T18" fmla="*/ 55 w 91"/>
              <a:gd name="T19" fmla="*/ 8 h 98"/>
              <a:gd name="T20" fmla="*/ 10 w 91"/>
              <a:gd name="T21" fmla="*/ 53 h 98"/>
              <a:gd name="T22" fmla="*/ 10 w 91"/>
              <a:gd name="T23" fmla="*/ 53 h 98"/>
              <a:gd name="T24" fmla="*/ 10 w 91"/>
              <a:gd name="T25" fmla="*/ 90 h 98"/>
              <a:gd name="T26" fmla="*/ 28 w 91"/>
              <a:gd name="T27" fmla="*/ 98 h 98"/>
              <a:gd name="T28" fmla="*/ 28 w 91"/>
              <a:gd name="T29" fmla="*/ 98 h 98"/>
              <a:gd name="T30" fmla="*/ 47 w 91"/>
              <a:gd name="T31" fmla="*/ 90 h 98"/>
              <a:gd name="T32" fmla="*/ 47 w 91"/>
              <a:gd name="T33" fmla="*/ 90 h 98"/>
              <a:gd name="T34" fmla="*/ 72 w 91"/>
              <a:gd name="T35" fmla="*/ 65 h 98"/>
              <a:gd name="T36" fmla="*/ 70 w 91"/>
              <a:gd name="T37" fmla="*/ 62 h 98"/>
              <a:gd name="T38" fmla="*/ 44 w 91"/>
              <a:gd name="T39" fmla="*/ 87 h 98"/>
              <a:gd name="T40" fmla="*/ 44 w 91"/>
              <a:gd name="T41" fmla="*/ 87 h 98"/>
              <a:gd name="T42" fmla="*/ 28 w 91"/>
              <a:gd name="T43" fmla="*/ 94 h 98"/>
              <a:gd name="T44" fmla="*/ 28 w 91"/>
              <a:gd name="T45" fmla="*/ 94 h 98"/>
              <a:gd name="T46" fmla="*/ 13 w 91"/>
              <a:gd name="T47" fmla="*/ 87 h 98"/>
              <a:gd name="T48" fmla="*/ 13 w 91"/>
              <a:gd name="T49" fmla="*/ 56 h 98"/>
              <a:gd name="T50" fmla="*/ 13 w 91"/>
              <a:gd name="T51" fmla="*/ 56 h 98"/>
              <a:gd name="T52" fmla="*/ 58 w 91"/>
              <a:gd name="T53" fmla="*/ 11 h 98"/>
              <a:gd name="T54" fmla="*/ 81 w 91"/>
              <a:gd name="T55" fmla="*/ 11 h 98"/>
              <a:gd name="T56" fmla="*/ 81 w 91"/>
              <a:gd name="T57" fmla="*/ 34 h 98"/>
              <a:gd name="T58" fmla="*/ 36 w 91"/>
              <a:gd name="T59" fmla="*/ 79 h 98"/>
              <a:gd name="T60" fmla="*/ 21 w 91"/>
              <a:gd name="T61" fmla="*/ 79 h 98"/>
              <a:gd name="T62" fmla="*/ 18 w 91"/>
              <a:gd name="T63" fmla="*/ 72 h 98"/>
              <a:gd name="T64" fmla="*/ 21 w 91"/>
              <a:gd name="T65" fmla="*/ 65 h 98"/>
              <a:gd name="T66" fmla="*/ 47 w 91"/>
              <a:gd name="T67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8">
                <a:moveTo>
                  <a:pt x="47" y="39"/>
                </a:moveTo>
                <a:cubicBezTo>
                  <a:pt x="44" y="36"/>
                  <a:pt x="44" y="36"/>
                  <a:pt x="44" y="36"/>
                </a:cubicBezTo>
                <a:cubicBezTo>
                  <a:pt x="19" y="62"/>
                  <a:pt x="19" y="62"/>
                  <a:pt x="19" y="62"/>
                </a:cubicBezTo>
                <a:cubicBezTo>
                  <a:pt x="16" y="64"/>
                  <a:pt x="14" y="68"/>
                  <a:pt x="14" y="72"/>
                </a:cubicBezTo>
                <a:cubicBezTo>
                  <a:pt x="14" y="75"/>
                  <a:pt x="16" y="79"/>
                  <a:pt x="19" y="82"/>
                </a:cubicBezTo>
                <a:cubicBezTo>
                  <a:pt x="21" y="84"/>
                  <a:pt x="25" y="86"/>
                  <a:pt x="28" y="86"/>
                </a:cubicBezTo>
                <a:cubicBezTo>
                  <a:pt x="32" y="86"/>
                  <a:pt x="36" y="84"/>
                  <a:pt x="38" y="82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29"/>
                  <a:pt x="91" y="16"/>
                  <a:pt x="84" y="8"/>
                </a:cubicBezTo>
                <a:cubicBezTo>
                  <a:pt x="76" y="0"/>
                  <a:pt x="63" y="0"/>
                  <a:pt x="55" y="8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0" y="63"/>
                  <a:pt x="0" y="80"/>
                  <a:pt x="10" y="90"/>
                </a:cubicBezTo>
                <a:cubicBezTo>
                  <a:pt x="15" y="95"/>
                  <a:pt x="22" y="98"/>
                  <a:pt x="28" y="98"/>
                </a:cubicBezTo>
                <a:cubicBezTo>
                  <a:pt x="28" y="98"/>
                  <a:pt x="28" y="98"/>
                  <a:pt x="28" y="98"/>
                </a:cubicBezTo>
                <a:cubicBezTo>
                  <a:pt x="35" y="98"/>
                  <a:pt x="42" y="95"/>
                  <a:pt x="47" y="90"/>
                </a:cubicBezTo>
                <a:cubicBezTo>
                  <a:pt x="47" y="90"/>
                  <a:pt x="47" y="90"/>
                  <a:pt x="47" y="90"/>
                </a:cubicBezTo>
                <a:cubicBezTo>
                  <a:pt x="72" y="65"/>
                  <a:pt x="72" y="65"/>
                  <a:pt x="72" y="65"/>
                </a:cubicBezTo>
                <a:cubicBezTo>
                  <a:pt x="70" y="62"/>
                  <a:pt x="70" y="62"/>
                  <a:pt x="70" y="62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4" y="87"/>
                  <a:pt x="44" y="87"/>
                </a:cubicBezTo>
                <a:cubicBezTo>
                  <a:pt x="40" y="91"/>
                  <a:pt x="34" y="94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3" y="94"/>
                  <a:pt x="17" y="91"/>
                  <a:pt x="13" y="87"/>
                </a:cubicBezTo>
                <a:cubicBezTo>
                  <a:pt x="4" y="79"/>
                  <a:pt x="4" y="6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58" y="11"/>
                  <a:pt x="58" y="11"/>
                  <a:pt x="58" y="11"/>
                </a:cubicBezTo>
                <a:cubicBezTo>
                  <a:pt x="64" y="5"/>
                  <a:pt x="75" y="5"/>
                  <a:pt x="81" y="11"/>
                </a:cubicBezTo>
                <a:cubicBezTo>
                  <a:pt x="87" y="17"/>
                  <a:pt x="87" y="27"/>
                  <a:pt x="81" y="34"/>
                </a:cubicBezTo>
                <a:cubicBezTo>
                  <a:pt x="36" y="79"/>
                  <a:pt x="36" y="79"/>
                  <a:pt x="36" y="79"/>
                </a:cubicBezTo>
                <a:cubicBezTo>
                  <a:pt x="32" y="83"/>
                  <a:pt x="25" y="83"/>
                  <a:pt x="21" y="79"/>
                </a:cubicBezTo>
                <a:cubicBezTo>
                  <a:pt x="20" y="77"/>
                  <a:pt x="18" y="74"/>
                  <a:pt x="18" y="72"/>
                </a:cubicBezTo>
                <a:cubicBezTo>
                  <a:pt x="18" y="69"/>
                  <a:pt x="20" y="67"/>
                  <a:pt x="21" y="65"/>
                </a:cubicBezTo>
                <a:lnTo>
                  <a:pt x="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3805762" y="3648781"/>
            <a:ext cx="4457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Date API</a:t>
            </a:r>
            <a:endParaRPr lang="zh-CN" altLang="en-US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06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22517"/>
          <a:stretch>
            <a:fillRect/>
          </a:stretch>
        </p:blipFill>
        <p:spPr>
          <a:xfrm>
            <a:off x="1108843" y="1415778"/>
            <a:ext cx="5760720" cy="4260976"/>
          </a:xfrm>
          <a:prstGeom prst="rect">
            <a:avLst/>
          </a:prstGeom>
        </p:spPr>
      </p:pic>
      <p:sp>
        <p:nvSpPr>
          <p:cNvPr id="5" name="Rectangle 22"/>
          <p:cNvSpPr/>
          <p:nvPr/>
        </p:nvSpPr>
        <p:spPr>
          <a:xfrm>
            <a:off x="5400214" y="4606653"/>
            <a:ext cx="5805377" cy="1499191"/>
          </a:xfrm>
          <a:prstGeom prst="rect">
            <a:avLst/>
          </a:prstGeom>
          <a:solidFill>
            <a:srgbClr val="2D3E50">
              <a:alpha val="70000"/>
            </a:srgbClr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67470" y="4590790"/>
            <a:ext cx="4093464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 ISO-8601日历系统是国际标准化组织制定的现代公民的日期和时间的表示法。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57154" y="2857444"/>
            <a:ext cx="4109156" cy="16158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LocalDate、 LocalTime、 LocalDateTime类的实例是不可变的对象，分别表示使用 ISO-8601日历系统的日期、时间、日期和时间。它们提供了简单的日期或时间，并不包含当前的时间信息，也不包含与时区相关的信息。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7151517" y="1305001"/>
            <a:ext cx="3979325" cy="14338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在包java.time下包含了一组全新的时间日期API。新的日期API和开源的Joda-Time库差不多，但又不完全一样。</a:t>
            </a:r>
            <a:endParaRPr lang="zh-CN" altLang="en-US" sz="1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5279985" y="3247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Date 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Date 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5146" y="1145920"/>
            <a:ext cx="12155640" cy="272415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79119" y="4289001"/>
            <a:ext cx="10518231" cy="301728"/>
            <a:chOff x="768959" y="4540041"/>
            <a:chExt cx="10518231" cy="301728"/>
          </a:xfrm>
        </p:grpSpPr>
        <p:sp>
          <p:nvSpPr>
            <p:cNvPr id="6" name="椭圆 5"/>
            <p:cNvSpPr/>
            <p:nvPr/>
          </p:nvSpPr>
          <p:spPr>
            <a:xfrm>
              <a:off x="768959" y="4540042"/>
              <a:ext cx="301727" cy="301727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77211" y="4540041"/>
              <a:ext cx="301727" cy="301727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23085" y="4540041"/>
              <a:ext cx="301727" cy="3017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431337" y="4540041"/>
              <a:ext cx="301727" cy="3017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985463" y="4540041"/>
              <a:ext cx="301727" cy="301727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226890" y="4690904"/>
              <a:ext cx="18859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809085" y="4690904"/>
              <a:ext cx="18859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369834" y="4690904"/>
              <a:ext cx="18859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30583" y="4690904"/>
              <a:ext cx="18859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58106" y="4807207"/>
            <a:ext cx="2133501" cy="675704"/>
            <a:chOff x="1746143" y="3008889"/>
            <a:chExt cx="2133501" cy="675704"/>
          </a:xfrm>
        </p:grpSpPr>
        <p:sp>
          <p:nvSpPr>
            <p:cNvPr id="16" name="文本框 15"/>
            <p:cNvSpPr txBox="1"/>
            <p:nvPr/>
          </p:nvSpPr>
          <p:spPr>
            <a:xfrm>
              <a:off x="1746143" y="3376816"/>
              <a:ext cx="1952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它代表的是时间戳。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52483" y="3008889"/>
              <a:ext cx="172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/>
                <a:t>Instant</a:t>
              </a:r>
              <a:endPara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81955" y="4819378"/>
            <a:ext cx="2190045" cy="1617455"/>
            <a:chOff x="1415866" y="3008889"/>
            <a:chExt cx="2190045" cy="1617455"/>
          </a:xfrm>
        </p:grpSpPr>
        <p:sp>
          <p:nvSpPr>
            <p:cNvPr id="19" name="文本框 18"/>
            <p:cNvSpPr txBox="1"/>
            <p:nvPr/>
          </p:nvSpPr>
          <p:spPr>
            <a:xfrm>
              <a:off x="1415866" y="3241349"/>
              <a:ext cx="21900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不包含具体时间的日期，比如2014-01-14。它可以用来存储生日，周年纪念日，入职日期等。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73060" y="3008889"/>
              <a:ext cx="1024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LocalDate</a:t>
              </a:r>
              <a:endParaRPr lang="zh-CN" altLang="en-US" sz="1400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55823" y="4791507"/>
            <a:ext cx="2246488" cy="1066195"/>
            <a:chOff x="1418973" y="3008889"/>
            <a:chExt cx="2246488" cy="1066195"/>
          </a:xfrm>
        </p:grpSpPr>
        <p:sp>
          <p:nvSpPr>
            <p:cNvPr id="22" name="文本框 21"/>
            <p:cNvSpPr txBox="1"/>
            <p:nvPr/>
          </p:nvSpPr>
          <p:spPr>
            <a:xfrm>
              <a:off x="1418973" y="3376816"/>
              <a:ext cx="2246488" cy="69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它代表的是不含日期的时间</a:t>
              </a:r>
              <a:r>
                <a:rPr lang="zh-CN" altLang="en-US" sz="1400" dirty="0" smtClean="0"/>
                <a:t>。</a:t>
              </a:r>
              <a:endParaRPr lang="zh-CN" altLang="en-US" sz="1400" dirty="0">
                <a:solidFill>
                  <a:prstClr val="black">
                    <a:alpha val="38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05326" y="3008889"/>
              <a:ext cx="1039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LocalTime</a:t>
              </a:r>
              <a:endPara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32432" y="4754075"/>
            <a:ext cx="2401720" cy="1429757"/>
            <a:chOff x="1545659" y="3008889"/>
            <a:chExt cx="2401720" cy="1429757"/>
          </a:xfrm>
        </p:grpSpPr>
        <p:sp>
          <p:nvSpPr>
            <p:cNvPr id="25" name="文本框 24"/>
            <p:cNvSpPr txBox="1"/>
            <p:nvPr/>
          </p:nvSpPr>
          <p:spPr>
            <a:xfrm>
              <a:off x="1545659" y="3376817"/>
              <a:ext cx="212231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它包含了日期及时间，不过还是没有偏移信息或者说时区。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813413" y="3008889"/>
              <a:ext cx="2133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/>
                <a:t>LocalDateTime</a:t>
              </a:r>
              <a:endPara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769668" y="4697852"/>
            <a:ext cx="2400806" cy="1367272"/>
            <a:chOff x="1337846" y="2987934"/>
            <a:chExt cx="2400806" cy="1367272"/>
          </a:xfrm>
        </p:grpSpPr>
        <p:sp>
          <p:nvSpPr>
            <p:cNvPr id="28" name="文本框 27"/>
            <p:cNvSpPr txBox="1"/>
            <p:nvPr/>
          </p:nvSpPr>
          <p:spPr>
            <a:xfrm>
              <a:off x="1337846" y="3294756"/>
              <a:ext cx="2275578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Clock类提供了访问当前日期和时间的方法，Clock是时区敏感的。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04686" y="2987934"/>
              <a:ext cx="213396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/>
                <a:t>Clock </a:t>
              </a:r>
              <a:endParaRPr lang="zh-CN" altLang="en-US" sz="1400" b="1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7314" y="194957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JDK1.8</a:t>
            </a:r>
            <a:r>
              <a:rPr lang="zh-CN" altLang="en-US" sz="2400" dirty="0" smtClean="0"/>
              <a:t>和代码规范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643875" y="3511719"/>
            <a:ext cx="900000" cy="90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4326217" y="2589501"/>
            <a:ext cx="3612110" cy="2654658"/>
          </a:xfrm>
          <a:custGeom>
            <a:avLst/>
            <a:gdLst>
              <a:gd name="T0" fmla="*/ 18 w 118"/>
              <a:gd name="T1" fmla="*/ 87 h 87"/>
              <a:gd name="T2" fmla="*/ 5 w 118"/>
              <a:gd name="T3" fmla="*/ 82 h 87"/>
              <a:gd name="T4" fmla="*/ 10 w 118"/>
              <a:gd name="T5" fmla="*/ 56 h 87"/>
              <a:gd name="T6" fmla="*/ 42 w 118"/>
              <a:gd name="T7" fmla="*/ 24 h 87"/>
              <a:gd name="T8" fmla="*/ 96 w 118"/>
              <a:gd name="T9" fmla="*/ 0 h 87"/>
              <a:gd name="T10" fmla="*/ 109 w 118"/>
              <a:gd name="T11" fmla="*/ 6 h 87"/>
              <a:gd name="T12" fmla="*/ 72 w 118"/>
              <a:gd name="T13" fmla="*/ 64 h 87"/>
              <a:gd name="T14" fmla="*/ 18 w 118"/>
              <a:gd name="T15" fmla="*/ 87 h 87"/>
              <a:gd name="T16" fmla="*/ 96 w 118"/>
              <a:gd name="T17" fmla="*/ 4 h 87"/>
              <a:gd name="T18" fmla="*/ 44 w 118"/>
              <a:gd name="T19" fmla="*/ 26 h 87"/>
              <a:gd name="T20" fmla="*/ 12 w 118"/>
              <a:gd name="T21" fmla="*/ 58 h 87"/>
              <a:gd name="T22" fmla="*/ 7 w 118"/>
              <a:gd name="T23" fmla="*/ 80 h 87"/>
              <a:gd name="T24" fmla="*/ 18 w 118"/>
              <a:gd name="T25" fmla="*/ 84 h 87"/>
              <a:gd name="T26" fmla="*/ 70 w 118"/>
              <a:gd name="T27" fmla="*/ 62 h 87"/>
              <a:gd name="T28" fmla="*/ 107 w 118"/>
              <a:gd name="T29" fmla="*/ 8 h 87"/>
              <a:gd name="T30" fmla="*/ 96 w 118"/>
              <a:gd name="T31" fmla="*/ 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87">
                <a:moveTo>
                  <a:pt x="18" y="87"/>
                </a:moveTo>
                <a:cubicBezTo>
                  <a:pt x="12" y="87"/>
                  <a:pt x="7" y="86"/>
                  <a:pt x="5" y="82"/>
                </a:cubicBezTo>
                <a:cubicBezTo>
                  <a:pt x="0" y="76"/>
                  <a:pt x="2" y="67"/>
                  <a:pt x="10" y="56"/>
                </a:cubicBezTo>
                <a:cubicBezTo>
                  <a:pt x="17" y="45"/>
                  <a:pt x="28" y="34"/>
                  <a:pt x="42" y="24"/>
                </a:cubicBezTo>
                <a:cubicBezTo>
                  <a:pt x="62" y="9"/>
                  <a:pt x="82" y="0"/>
                  <a:pt x="96" y="0"/>
                </a:cubicBezTo>
                <a:cubicBezTo>
                  <a:pt x="102" y="0"/>
                  <a:pt x="107" y="2"/>
                  <a:pt x="109" y="6"/>
                </a:cubicBezTo>
                <a:cubicBezTo>
                  <a:pt x="118" y="17"/>
                  <a:pt x="101" y="43"/>
                  <a:pt x="72" y="64"/>
                </a:cubicBezTo>
                <a:cubicBezTo>
                  <a:pt x="52" y="79"/>
                  <a:pt x="32" y="87"/>
                  <a:pt x="18" y="87"/>
                </a:cubicBezTo>
                <a:close/>
                <a:moveTo>
                  <a:pt x="96" y="4"/>
                </a:moveTo>
                <a:cubicBezTo>
                  <a:pt x="83" y="4"/>
                  <a:pt x="63" y="12"/>
                  <a:pt x="44" y="26"/>
                </a:cubicBezTo>
                <a:cubicBezTo>
                  <a:pt x="31" y="36"/>
                  <a:pt x="19" y="47"/>
                  <a:pt x="12" y="58"/>
                </a:cubicBezTo>
                <a:cubicBezTo>
                  <a:pt x="6" y="68"/>
                  <a:pt x="4" y="76"/>
                  <a:pt x="7" y="80"/>
                </a:cubicBezTo>
                <a:cubicBezTo>
                  <a:pt x="10" y="83"/>
                  <a:pt x="14" y="84"/>
                  <a:pt x="18" y="84"/>
                </a:cubicBezTo>
                <a:cubicBezTo>
                  <a:pt x="31" y="84"/>
                  <a:pt x="51" y="75"/>
                  <a:pt x="70" y="62"/>
                </a:cubicBezTo>
                <a:cubicBezTo>
                  <a:pt x="97" y="42"/>
                  <a:pt x="114" y="17"/>
                  <a:pt x="107" y="8"/>
                </a:cubicBezTo>
                <a:cubicBezTo>
                  <a:pt x="104" y="4"/>
                  <a:pt x="100" y="4"/>
                  <a:pt x="96" y="4"/>
                </a:cubicBezTo>
                <a:close/>
              </a:path>
            </a:pathLst>
          </a:custGeom>
          <a:solidFill>
            <a:srgbClr val="7F7F7F">
              <a:lumMod val="60000"/>
              <a:lumOff val="40000"/>
              <a:alpha val="4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4142336" y="2680386"/>
            <a:ext cx="3734698" cy="2472890"/>
          </a:xfrm>
          <a:custGeom>
            <a:avLst/>
            <a:gdLst>
              <a:gd name="T0" fmla="*/ 103 w 122"/>
              <a:gd name="T1" fmla="*/ 81 h 81"/>
              <a:gd name="T2" fmla="*/ 50 w 122"/>
              <a:gd name="T3" fmla="*/ 62 h 81"/>
              <a:gd name="T4" fmla="*/ 8 w 122"/>
              <a:gd name="T5" fmla="*/ 7 h 81"/>
              <a:gd name="T6" fmla="*/ 23 w 122"/>
              <a:gd name="T7" fmla="*/ 0 h 81"/>
              <a:gd name="T8" fmla="*/ 76 w 122"/>
              <a:gd name="T9" fmla="*/ 19 h 81"/>
              <a:gd name="T10" fmla="*/ 111 w 122"/>
              <a:gd name="T11" fmla="*/ 49 h 81"/>
              <a:gd name="T12" fmla="*/ 118 w 122"/>
              <a:gd name="T13" fmla="*/ 75 h 81"/>
              <a:gd name="T14" fmla="*/ 103 w 122"/>
              <a:gd name="T15" fmla="*/ 81 h 81"/>
              <a:gd name="T16" fmla="*/ 23 w 122"/>
              <a:gd name="T17" fmla="*/ 4 h 81"/>
              <a:gd name="T18" fmla="*/ 11 w 122"/>
              <a:gd name="T19" fmla="*/ 9 h 81"/>
              <a:gd name="T20" fmla="*/ 51 w 122"/>
              <a:gd name="T21" fmla="*/ 60 h 81"/>
              <a:gd name="T22" fmla="*/ 103 w 122"/>
              <a:gd name="T23" fmla="*/ 78 h 81"/>
              <a:gd name="T24" fmla="*/ 115 w 122"/>
              <a:gd name="T25" fmla="*/ 73 h 81"/>
              <a:gd name="T26" fmla="*/ 108 w 122"/>
              <a:gd name="T27" fmla="*/ 51 h 81"/>
              <a:gd name="T28" fmla="*/ 74 w 122"/>
              <a:gd name="T29" fmla="*/ 22 h 81"/>
              <a:gd name="T30" fmla="*/ 23 w 122"/>
              <a:gd name="T31" fmla="*/ 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81">
                <a:moveTo>
                  <a:pt x="103" y="81"/>
                </a:moveTo>
                <a:cubicBezTo>
                  <a:pt x="89" y="81"/>
                  <a:pt x="69" y="74"/>
                  <a:pt x="50" y="62"/>
                </a:cubicBezTo>
                <a:cubicBezTo>
                  <a:pt x="19" y="43"/>
                  <a:pt x="0" y="19"/>
                  <a:pt x="8" y="7"/>
                </a:cubicBezTo>
                <a:cubicBezTo>
                  <a:pt x="10" y="3"/>
                  <a:pt x="16" y="0"/>
                  <a:pt x="23" y="0"/>
                </a:cubicBezTo>
                <a:cubicBezTo>
                  <a:pt x="37" y="0"/>
                  <a:pt x="57" y="8"/>
                  <a:pt x="76" y="19"/>
                </a:cubicBezTo>
                <a:cubicBezTo>
                  <a:pt x="91" y="28"/>
                  <a:pt x="103" y="39"/>
                  <a:pt x="111" y="49"/>
                </a:cubicBezTo>
                <a:cubicBezTo>
                  <a:pt x="119" y="60"/>
                  <a:pt x="122" y="69"/>
                  <a:pt x="118" y="75"/>
                </a:cubicBezTo>
                <a:cubicBezTo>
                  <a:pt x="116" y="79"/>
                  <a:pt x="110" y="81"/>
                  <a:pt x="103" y="81"/>
                </a:cubicBezTo>
                <a:close/>
                <a:moveTo>
                  <a:pt x="23" y="4"/>
                </a:moveTo>
                <a:cubicBezTo>
                  <a:pt x="19" y="4"/>
                  <a:pt x="13" y="5"/>
                  <a:pt x="11" y="9"/>
                </a:cubicBezTo>
                <a:cubicBezTo>
                  <a:pt x="4" y="19"/>
                  <a:pt x="23" y="42"/>
                  <a:pt x="51" y="60"/>
                </a:cubicBezTo>
                <a:cubicBezTo>
                  <a:pt x="70" y="71"/>
                  <a:pt x="90" y="78"/>
                  <a:pt x="103" y="78"/>
                </a:cubicBezTo>
                <a:cubicBezTo>
                  <a:pt x="107" y="78"/>
                  <a:pt x="113" y="77"/>
                  <a:pt x="115" y="73"/>
                </a:cubicBezTo>
                <a:cubicBezTo>
                  <a:pt x="118" y="68"/>
                  <a:pt x="116" y="60"/>
                  <a:pt x="108" y="51"/>
                </a:cubicBezTo>
                <a:cubicBezTo>
                  <a:pt x="101" y="41"/>
                  <a:pt x="89" y="31"/>
                  <a:pt x="74" y="22"/>
                </a:cubicBezTo>
                <a:cubicBezTo>
                  <a:pt x="56" y="11"/>
                  <a:pt x="36" y="4"/>
                  <a:pt x="23" y="4"/>
                </a:cubicBezTo>
                <a:close/>
              </a:path>
            </a:pathLst>
          </a:custGeom>
          <a:solidFill>
            <a:srgbClr val="7F7F7F">
              <a:lumMod val="60000"/>
              <a:lumOff val="40000"/>
              <a:alpha val="4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5304805" y="1946973"/>
            <a:ext cx="1532346" cy="3969306"/>
          </a:xfrm>
          <a:custGeom>
            <a:avLst/>
            <a:gdLst>
              <a:gd name="T0" fmla="*/ 25 w 50"/>
              <a:gd name="T1" fmla="*/ 130 h 130"/>
              <a:gd name="T2" fmla="*/ 0 w 50"/>
              <a:gd name="T3" fmla="*/ 65 h 130"/>
              <a:gd name="T4" fmla="*/ 25 w 50"/>
              <a:gd name="T5" fmla="*/ 0 h 130"/>
              <a:gd name="T6" fmla="*/ 50 w 50"/>
              <a:gd name="T7" fmla="*/ 65 h 130"/>
              <a:gd name="T8" fmla="*/ 25 w 50"/>
              <a:gd name="T9" fmla="*/ 130 h 130"/>
              <a:gd name="T10" fmla="*/ 25 w 50"/>
              <a:gd name="T11" fmla="*/ 3 h 130"/>
              <a:gd name="T12" fmla="*/ 3 w 50"/>
              <a:gd name="T13" fmla="*/ 65 h 130"/>
              <a:gd name="T14" fmla="*/ 25 w 50"/>
              <a:gd name="T15" fmla="*/ 126 h 130"/>
              <a:gd name="T16" fmla="*/ 47 w 50"/>
              <a:gd name="T17" fmla="*/ 65 h 130"/>
              <a:gd name="T18" fmla="*/ 25 w 50"/>
              <a:gd name="T19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130">
                <a:moveTo>
                  <a:pt x="25" y="130"/>
                </a:moveTo>
                <a:cubicBezTo>
                  <a:pt x="11" y="130"/>
                  <a:pt x="0" y="101"/>
                  <a:pt x="0" y="65"/>
                </a:cubicBezTo>
                <a:cubicBezTo>
                  <a:pt x="0" y="29"/>
                  <a:pt x="11" y="0"/>
                  <a:pt x="25" y="0"/>
                </a:cubicBezTo>
                <a:cubicBezTo>
                  <a:pt x="39" y="0"/>
                  <a:pt x="50" y="29"/>
                  <a:pt x="50" y="65"/>
                </a:cubicBezTo>
                <a:cubicBezTo>
                  <a:pt x="50" y="101"/>
                  <a:pt x="39" y="130"/>
                  <a:pt x="25" y="130"/>
                </a:cubicBezTo>
                <a:close/>
                <a:moveTo>
                  <a:pt x="25" y="3"/>
                </a:moveTo>
                <a:cubicBezTo>
                  <a:pt x="13" y="3"/>
                  <a:pt x="3" y="32"/>
                  <a:pt x="3" y="65"/>
                </a:cubicBezTo>
                <a:cubicBezTo>
                  <a:pt x="3" y="98"/>
                  <a:pt x="13" y="126"/>
                  <a:pt x="25" y="126"/>
                </a:cubicBezTo>
                <a:cubicBezTo>
                  <a:pt x="37" y="126"/>
                  <a:pt x="47" y="98"/>
                  <a:pt x="47" y="65"/>
                </a:cubicBezTo>
                <a:cubicBezTo>
                  <a:pt x="47" y="32"/>
                  <a:pt x="37" y="3"/>
                  <a:pt x="25" y="3"/>
                </a:cubicBezTo>
                <a:close/>
              </a:path>
            </a:pathLst>
          </a:custGeom>
          <a:solidFill>
            <a:srgbClr val="7F7F7F">
              <a:lumMod val="60000"/>
              <a:lumOff val="40000"/>
              <a:alpha val="4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767245" y="1596833"/>
            <a:ext cx="720000" cy="72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061751" y="2481157"/>
            <a:ext cx="720000" cy="7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288057" y="2408767"/>
            <a:ext cx="720000" cy="72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335077" y="4606385"/>
            <a:ext cx="720000" cy="7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198414" y="4642568"/>
            <a:ext cx="720000" cy="72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715254" y="5505075"/>
            <a:ext cx="720000" cy="72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59325" y="930849"/>
            <a:ext cx="180000" cy="18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7939493" y="1069297"/>
            <a:ext cx="180000" cy="18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379756" y="4965168"/>
            <a:ext cx="180000" cy="18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5832073" y="3653315"/>
            <a:ext cx="497148" cy="566493"/>
            <a:chOff x="4616451" y="1741488"/>
            <a:chExt cx="2959100" cy="3371850"/>
          </a:xfrm>
          <a:solidFill>
            <a:sysClr val="window" lastClr="FFFFFF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616451" y="1741488"/>
              <a:ext cx="2959100" cy="3371850"/>
            </a:xfrm>
            <a:custGeom>
              <a:avLst/>
              <a:gdLst>
                <a:gd name="T0" fmla="*/ 578 w 786"/>
                <a:gd name="T1" fmla="*/ 28 h 896"/>
                <a:gd name="T2" fmla="*/ 205 w 786"/>
                <a:gd name="T3" fmla="*/ 59 h 896"/>
                <a:gd name="T4" fmla="*/ 67 w 786"/>
                <a:gd name="T5" fmla="*/ 236 h 896"/>
                <a:gd name="T6" fmla="*/ 68 w 786"/>
                <a:gd name="T7" fmla="*/ 346 h 896"/>
                <a:gd name="T8" fmla="*/ 70 w 786"/>
                <a:gd name="T9" fmla="*/ 356 h 896"/>
                <a:gd name="T10" fmla="*/ 39 w 786"/>
                <a:gd name="T11" fmla="*/ 406 h 896"/>
                <a:gd name="T12" fmla="*/ 14 w 786"/>
                <a:gd name="T13" fmla="*/ 441 h 896"/>
                <a:gd name="T14" fmla="*/ 14 w 786"/>
                <a:gd name="T15" fmla="*/ 442 h 896"/>
                <a:gd name="T16" fmla="*/ 36 w 786"/>
                <a:gd name="T17" fmla="*/ 540 h 896"/>
                <a:gd name="T18" fmla="*/ 50 w 786"/>
                <a:gd name="T19" fmla="*/ 587 h 896"/>
                <a:gd name="T20" fmla="*/ 75 w 786"/>
                <a:gd name="T21" fmla="*/ 649 h 896"/>
                <a:gd name="T22" fmla="*/ 74 w 786"/>
                <a:gd name="T23" fmla="*/ 694 h 896"/>
                <a:gd name="T24" fmla="*/ 169 w 786"/>
                <a:gd name="T25" fmla="*/ 773 h 896"/>
                <a:gd name="T26" fmla="*/ 244 w 786"/>
                <a:gd name="T27" fmla="*/ 830 h 896"/>
                <a:gd name="T28" fmla="*/ 618 w 786"/>
                <a:gd name="T29" fmla="*/ 896 h 896"/>
                <a:gd name="T30" fmla="*/ 686 w 786"/>
                <a:gd name="T31" fmla="*/ 814 h 896"/>
                <a:gd name="T32" fmla="*/ 664 w 786"/>
                <a:gd name="T33" fmla="*/ 637 h 896"/>
                <a:gd name="T34" fmla="*/ 777 w 786"/>
                <a:gd name="T35" fmla="*/ 417 h 896"/>
                <a:gd name="T36" fmla="*/ 706 w 786"/>
                <a:gd name="T37" fmla="*/ 118 h 896"/>
                <a:gd name="T38" fmla="*/ 627 w 786"/>
                <a:gd name="T39" fmla="*/ 606 h 896"/>
                <a:gd name="T40" fmla="*/ 639 w 786"/>
                <a:gd name="T41" fmla="*/ 823 h 896"/>
                <a:gd name="T42" fmla="*/ 618 w 786"/>
                <a:gd name="T43" fmla="*/ 847 h 896"/>
                <a:gd name="T44" fmla="*/ 292 w 786"/>
                <a:gd name="T45" fmla="*/ 827 h 896"/>
                <a:gd name="T46" fmla="*/ 260 w 786"/>
                <a:gd name="T47" fmla="*/ 706 h 896"/>
                <a:gd name="T48" fmla="*/ 169 w 786"/>
                <a:gd name="T49" fmla="*/ 725 h 896"/>
                <a:gd name="T50" fmla="*/ 101 w 786"/>
                <a:gd name="T51" fmla="*/ 604 h 896"/>
                <a:gd name="T52" fmla="*/ 110 w 786"/>
                <a:gd name="T53" fmla="*/ 568 h 896"/>
                <a:gd name="T54" fmla="*/ 86 w 786"/>
                <a:gd name="T55" fmla="*/ 555 h 896"/>
                <a:gd name="T56" fmla="*/ 94 w 786"/>
                <a:gd name="T57" fmla="*/ 519 h 896"/>
                <a:gd name="T58" fmla="*/ 65 w 786"/>
                <a:gd name="T59" fmla="*/ 501 h 896"/>
                <a:gd name="T60" fmla="*/ 55 w 786"/>
                <a:gd name="T61" fmla="*/ 467 h 896"/>
                <a:gd name="T62" fmla="*/ 112 w 786"/>
                <a:gd name="T63" fmla="*/ 381 h 896"/>
                <a:gd name="T64" fmla="*/ 115 w 786"/>
                <a:gd name="T65" fmla="*/ 335 h 896"/>
                <a:gd name="T66" fmla="*/ 114 w 786"/>
                <a:gd name="T67" fmla="*/ 248 h 896"/>
                <a:gd name="T68" fmla="*/ 729 w 786"/>
                <a:gd name="T69" fmla="*/ 41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6" h="89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5184776" y="2062163"/>
              <a:ext cx="2085975" cy="1700213"/>
            </a:xfrm>
            <a:custGeom>
              <a:avLst/>
              <a:gdLst>
                <a:gd name="T0" fmla="*/ 367 w 554"/>
                <a:gd name="T1" fmla="*/ 21 h 452"/>
                <a:gd name="T2" fmla="*/ 325 w 554"/>
                <a:gd name="T3" fmla="*/ 5 h 452"/>
                <a:gd name="T4" fmla="*/ 298 w 554"/>
                <a:gd name="T5" fmla="*/ 11 h 452"/>
                <a:gd name="T6" fmla="*/ 267 w 554"/>
                <a:gd name="T7" fmla="*/ 0 h 452"/>
                <a:gd name="T8" fmla="*/ 243 w 554"/>
                <a:gd name="T9" fmla="*/ 7 h 452"/>
                <a:gd name="T10" fmla="*/ 223 w 554"/>
                <a:gd name="T11" fmla="*/ 5 h 452"/>
                <a:gd name="T12" fmla="*/ 168 w 554"/>
                <a:gd name="T13" fmla="*/ 24 h 452"/>
                <a:gd name="T14" fmla="*/ 163 w 554"/>
                <a:gd name="T15" fmla="*/ 24 h 452"/>
                <a:gd name="T16" fmla="*/ 96 w 554"/>
                <a:gd name="T17" fmla="*/ 54 h 452"/>
                <a:gd name="T18" fmla="*/ 38 w 554"/>
                <a:gd name="T19" fmla="*/ 123 h 452"/>
                <a:gd name="T20" fmla="*/ 15 w 554"/>
                <a:gd name="T21" fmla="*/ 156 h 452"/>
                <a:gd name="T22" fmla="*/ 15 w 554"/>
                <a:gd name="T23" fmla="*/ 161 h 452"/>
                <a:gd name="T24" fmla="*/ 0 w 554"/>
                <a:gd name="T25" fmla="*/ 210 h 452"/>
                <a:gd name="T26" fmla="*/ 39 w 554"/>
                <a:gd name="T27" fmla="*/ 282 h 452"/>
                <a:gd name="T28" fmla="*/ 103 w 554"/>
                <a:gd name="T29" fmla="*/ 327 h 452"/>
                <a:gd name="T30" fmla="*/ 135 w 554"/>
                <a:gd name="T31" fmla="*/ 319 h 452"/>
                <a:gd name="T32" fmla="*/ 177 w 554"/>
                <a:gd name="T33" fmla="*/ 344 h 452"/>
                <a:gd name="T34" fmla="*/ 260 w 554"/>
                <a:gd name="T35" fmla="*/ 403 h 452"/>
                <a:gd name="T36" fmla="*/ 296 w 554"/>
                <a:gd name="T37" fmla="*/ 395 h 452"/>
                <a:gd name="T38" fmla="*/ 391 w 554"/>
                <a:gd name="T39" fmla="*/ 452 h 452"/>
                <a:gd name="T40" fmla="*/ 492 w 554"/>
                <a:gd name="T41" fmla="*/ 382 h 452"/>
                <a:gd name="T42" fmla="*/ 549 w 554"/>
                <a:gd name="T43" fmla="*/ 287 h 452"/>
                <a:gd name="T44" fmla="*/ 547 w 554"/>
                <a:gd name="T45" fmla="*/ 267 h 452"/>
                <a:gd name="T46" fmla="*/ 554 w 554"/>
                <a:gd name="T47" fmla="*/ 235 h 452"/>
                <a:gd name="T48" fmla="*/ 536 w 554"/>
                <a:gd name="T49" fmla="*/ 185 h 452"/>
                <a:gd name="T50" fmla="*/ 537 w 554"/>
                <a:gd name="T51" fmla="*/ 174 h 452"/>
                <a:gd name="T52" fmla="*/ 493 w 554"/>
                <a:gd name="T53" fmla="*/ 106 h 452"/>
                <a:gd name="T54" fmla="*/ 367 w 554"/>
                <a:gd name="T55" fmla="*/ 2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4" h="452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38"/>
          <p:cNvGrpSpPr/>
          <p:nvPr/>
        </p:nvGrpSpPr>
        <p:grpSpPr>
          <a:xfrm>
            <a:off x="5962252" y="1752421"/>
            <a:ext cx="310974" cy="360075"/>
            <a:chOff x="4937125" y="1749425"/>
            <a:chExt cx="392113" cy="454025"/>
          </a:xfrm>
          <a:solidFill>
            <a:sysClr val="window" lastClr="FFFFFF"/>
          </a:solidFill>
        </p:grpSpPr>
        <p:sp>
          <p:nvSpPr>
            <p:cNvPr id="24" name="Freeform 58"/>
            <p:cNvSpPr/>
            <p:nvPr/>
          </p:nvSpPr>
          <p:spPr bwMode="auto">
            <a:xfrm>
              <a:off x="5016500" y="2016125"/>
              <a:ext cx="79375" cy="19050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59"/>
            <p:cNvSpPr/>
            <p:nvPr/>
          </p:nvSpPr>
          <p:spPr bwMode="auto">
            <a:xfrm>
              <a:off x="5046663" y="1952625"/>
              <a:ext cx="84138" cy="19050"/>
            </a:xfrm>
            <a:custGeom>
              <a:avLst/>
              <a:gdLst>
                <a:gd name="T0" fmla="*/ 15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5 w 17"/>
                <a:gd name="T9" fmla="*/ 0 h 4"/>
                <a:gd name="T10" fmla="*/ 17 w 17"/>
                <a:gd name="T11" fmla="*/ 2 h 4"/>
                <a:gd name="T12" fmla="*/ 15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0"/>
            <p:cNvSpPr/>
            <p:nvPr/>
          </p:nvSpPr>
          <p:spPr bwMode="auto">
            <a:xfrm>
              <a:off x="4976813" y="2055813"/>
              <a:ext cx="307975" cy="117475"/>
            </a:xfrm>
            <a:custGeom>
              <a:avLst/>
              <a:gdLst>
                <a:gd name="T0" fmla="*/ 61 w 62"/>
                <a:gd name="T1" fmla="*/ 16 h 24"/>
                <a:gd name="T2" fmla="*/ 52 w 62"/>
                <a:gd name="T3" fmla="*/ 0 h 24"/>
                <a:gd name="T4" fmla="*/ 10 w 62"/>
                <a:gd name="T5" fmla="*/ 0 h 24"/>
                <a:gd name="T6" fmla="*/ 7 w 62"/>
                <a:gd name="T7" fmla="*/ 4 h 24"/>
                <a:gd name="T8" fmla="*/ 15 w 62"/>
                <a:gd name="T9" fmla="*/ 4 h 24"/>
                <a:gd name="T10" fmla="*/ 17 w 62"/>
                <a:gd name="T11" fmla="*/ 6 h 24"/>
                <a:gd name="T12" fmla="*/ 15 w 62"/>
                <a:gd name="T13" fmla="*/ 8 h 24"/>
                <a:gd name="T14" fmla="*/ 5 w 62"/>
                <a:gd name="T15" fmla="*/ 8 h 24"/>
                <a:gd name="T16" fmla="*/ 1 w 62"/>
                <a:gd name="T17" fmla="*/ 16 h 24"/>
                <a:gd name="T18" fmla="*/ 9 w 62"/>
                <a:gd name="T19" fmla="*/ 16 h 24"/>
                <a:gd name="T20" fmla="*/ 11 w 62"/>
                <a:gd name="T21" fmla="*/ 18 h 24"/>
                <a:gd name="T22" fmla="*/ 9 w 62"/>
                <a:gd name="T23" fmla="*/ 20 h 24"/>
                <a:gd name="T24" fmla="*/ 0 w 62"/>
                <a:gd name="T25" fmla="*/ 20 h 24"/>
                <a:gd name="T26" fmla="*/ 0 w 62"/>
                <a:gd name="T27" fmla="*/ 21 h 24"/>
                <a:gd name="T28" fmla="*/ 9 w 62"/>
                <a:gd name="T29" fmla="*/ 24 h 24"/>
                <a:gd name="T30" fmla="*/ 52 w 62"/>
                <a:gd name="T31" fmla="*/ 24 h 24"/>
                <a:gd name="T32" fmla="*/ 61 w 62"/>
                <a:gd name="T33" fmla="*/ 21 h 24"/>
                <a:gd name="T34" fmla="*/ 62 w 62"/>
                <a:gd name="T35" fmla="*/ 20 h 24"/>
                <a:gd name="T36" fmla="*/ 61 w 62"/>
                <a:gd name="T3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24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"/>
            <p:cNvSpPr>
              <a:spLocks noEditPoints="1"/>
            </p:cNvSpPr>
            <p:nvPr/>
          </p:nvSpPr>
          <p:spPr bwMode="auto">
            <a:xfrm>
              <a:off x="4937125" y="1749425"/>
              <a:ext cx="392113" cy="454025"/>
            </a:xfrm>
            <a:custGeom>
              <a:avLst/>
              <a:gdLst>
                <a:gd name="T0" fmla="*/ 63 w 79"/>
                <a:gd name="T1" fmla="*/ 92 h 92"/>
                <a:gd name="T2" fmla="*/ 15 w 79"/>
                <a:gd name="T3" fmla="*/ 92 h 92"/>
                <a:gd name="T4" fmla="*/ 2 w 79"/>
                <a:gd name="T5" fmla="*/ 87 h 92"/>
                <a:gd name="T6" fmla="*/ 3 w 79"/>
                <a:gd name="T7" fmla="*/ 78 h 92"/>
                <a:gd name="T8" fmla="*/ 28 w 79"/>
                <a:gd name="T9" fmla="*/ 31 h 92"/>
                <a:gd name="T10" fmla="*/ 28 w 79"/>
                <a:gd name="T11" fmla="*/ 10 h 92"/>
                <a:gd name="T12" fmla="*/ 27 w 79"/>
                <a:gd name="T13" fmla="*/ 10 h 92"/>
                <a:gd name="T14" fmla="*/ 23 w 79"/>
                <a:gd name="T15" fmla="*/ 9 h 92"/>
                <a:gd name="T16" fmla="*/ 23 w 79"/>
                <a:gd name="T17" fmla="*/ 8 h 92"/>
                <a:gd name="T18" fmla="*/ 22 w 79"/>
                <a:gd name="T19" fmla="*/ 2 h 92"/>
                <a:gd name="T20" fmla="*/ 24 w 79"/>
                <a:gd name="T21" fmla="*/ 0 h 92"/>
                <a:gd name="T22" fmla="*/ 54 w 79"/>
                <a:gd name="T23" fmla="*/ 0 h 92"/>
                <a:gd name="T24" fmla="*/ 56 w 79"/>
                <a:gd name="T25" fmla="*/ 2 h 92"/>
                <a:gd name="T26" fmla="*/ 55 w 79"/>
                <a:gd name="T27" fmla="*/ 8 h 92"/>
                <a:gd name="T28" fmla="*/ 55 w 79"/>
                <a:gd name="T29" fmla="*/ 9 h 92"/>
                <a:gd name="T30" fmla="*/ 51 w 79"/>
                <a:gd name="T31" fmla="*/ 10 h 92"/>
                <a:gd name="T32" fmla="*/ 50 w 79"/>
                <a:gd name="T33" fmla="*/ 10 h 92"/>
                <a:gd name="T34" fmla="*/ 50 w 79"/>
                <a:gd name="T35" fmla="*/ 12 h 92"/>
                <a:gd name="T36" fmla="*/ 50 w 79"/>
                <a:gd name="T37" fmla="*/ 31 h 92"/>
                <a:gd name="T38" fmla="*/ 76 w 79"/>
                <a:gd name="T39" fmla="*/ 78 h 92"/>
                <a:gd name="T40" fmla="*/ 76 w 79"/>
                <a:gd name="T41" fmla="*/ 87 h 92"/>
                <a:gd name="T42" fmla="*/ 63 w 79"/>
                <a:gd name="T43" fmla="*/ 92 h 92"/>
                <a:gd name="T44" fmla="*/ 26 w 79"/>
                <a:gd name="T45" fmla="*/ 6 h 92"/>
                <a:gd name="T46" fmla="*/ 27 w 79"/>
                <a:gd name="T47" fmla="*/ 6 h 92"/>
                <a:gd name="T48" fmla="*/ 32 w 79"/>
                <a:gd name="T49" fmla="*/ 10 h 92"/>
                <a:gd name="T50" fmla="*/ 32 w 79"/>
                <a:gd name="T51" fmla="*/ 32 h 92"/>
                <a:gd name="T52" fmla="*/ 32 w 79"/>
                <a:gd name="T53" fmla="*/ 33 h 92"/>
                <a:gd name="T54" fmla="*/ 6 w 79"/>
                <a:gd name="T55" fmla="*/ 80 h 92"/>
                <a:gd name="T56" fmla="*/ 5 w 79"/>
                <a:gd name="T57" fmla="*/ 85 h 92"/>
                <a:gd name="T58" fmla="*/ 15 w 79"/>
                <a:gd name="T59" fmla="*/ 88 h 92"/>
                <a:gd name="T60" fmla="*/ 63 w 79"/>
                <a:gd name="T61" fmla="*/ 88 h 92"/>
                <a:gd name="T62" fmla="*/ 73 w 79"/>
                <a:gd name="T63" fmla="*/ 85 h 92"/>
                <a:gd name="T64" fmla="*/ 72 w 79"/>
                <a:gd name="T65" fmla="*/ 80 h 92"/>
                <a:gd name="T66" fmla="*/ 47 w 79"/>
                <a:gd name="T67" fmla="*/ 33 h 92"/>
                <a:gd name="T68" fmla="*/ 46 w 79"/>
                <a:gd name="T69" fmla="*/ 32 h 92"/>
                <a:gd name="T70" fmla="*/ 46 w 79"/>
                <a:gd name="T71" fmla="*/ 10 h 92"/>
                <a:gd name="T72" fmla="*/ 51 w 79"/>
                <a:gd name="T73" fmla="*/ 6 h 92"/>
                <a:gd name="T74" fmla="*/ 52 w 79"/>
                <a:gd name="T75" fmla="*/ 6 h 92"/>
                <a:gd name="T76" fmla="*/ 52 w 79"/>
                <a:gd name="T77" fmla="*/ 4 h 92"/>
                <a:gd name="T78" fmla="*/ 26 w 79"/>
                <a:gd name="T79" fmla="*/ 4 h 92"/>
                <a:gd name="T80" fmla="*/ 26 w 79"/>
                <a:gd name="T8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2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43"/>
          <p:cNvGrpSpPr/>
          <p:nvPr/>
        </p:nvGrpSpPr>
        <p:grpSpPr>
          <a:xfrm>
            <a:off x="7447934" y="2592370"/>
            <a:ext cx="400245" cy="328678"/>
            <a:chOff x="3188335" y="2400396"/>
            <a:chExt cx="479426" cy="393701"/>
          </a:xfrm>
          <a:solidFill>
            <a:sysClr val="window" lastClr="FFFFFF"/>
          </a:solidFill>
          <a:effectLst/>
        </p:grpSpPr>
        <p:sp>
          <p:nvSpPr>
            <p:cNvPr id="29" name="Freeform 47"/>
            <p:cNvSpPr/>
            <p:nvPr/>
          </p:nvSpPr>
          <p:spPr bwMode="auto">
            <a:xfrm>
              <a:off x="3221673" y="2424209"/>
              <a:ext cx="374650" cy="369888"/>
            </a:xfrm>
            <a:custGeom>
              <a:avLst/>
              <a:gdLst>
                <a:gd name="T0" fmla="*/ 0 w 152"/>
                <a:gd name="T1" fmla="*/ 55 h 149"/>
                <a:gd name="T2" fmla="*/ 46 w 152"/>
                <a:gd name="T3" fmla="*/ 59 h 149"/>
                <a:gd name="T4" fmla="*/ 46 w 152"/>
                <a:gd name="T5" fmla="*/ 60 h 149"/>
                <a:gd name="T6" fmla="*/ 55 w 152"/>
                <a:gd name="T7" fmla="*/ 74 h 149"/>
                <a:gd name="T8" fmla="*/ 20 w 152"/>
                <a:gd name="T9" fmla="*/ 138 h 149"/>
                <a:gd name="T10" fmla="*/ 19 w 152"/>
                <a:gd name="T11" fmla="*/ 138 h 149"/>
                <a:gd name="T12" fmla="*/ 14 w 152"/>
                <a:gd name="T13" fmla="*/ 143 h 149"/>
                <a:gd name="T14" fmla="*/ 19 w 152"/>
                <a:gd name="T15" fmla="*/ 149 h 149"/>
                <a:gd name="T16" fmla="*/ 29 w 152"/>
                <a:gd name="T17" fmla="*/ 149 h 149"/>
                <a:gd name="T18" fmla="*/ 35 w 152"/>
                <a:gd name="T19" fmla="*/ 143 h 149"/>
                <a:gd name="T20" fmla="*/ 30 w 152"/>
                <a:gd name="T21" fmla="*/ 138 h 149"/>
                <a:gd name="T22" fmla="*/ 67 w 152"/>
                <a:gd name="T23" fmla="*/ 75 h 149"/>
                <a:gd name="T24" fmla="*/ 68 w 152"/>
                <a:gd name="T25" fmla="*/ 75 h 149"/>
                <a:gd name="T26" fmla="*/ 97 w 152"/>
                <a:gd name="T27" fmla="*/ 139 h 149"/>
                <a:gd name="T28" fmla="*/ 93 w 152"/>
                <a:gd name="T29" fmla="*/ 144 h 149"/>
                <a:gd name="T30" fmla="*/ 99 w 152"/>
                <a:gd name="T31" fmla="*/ 149 h 149"/>
                <a:gd name="T32" fmla="*/ 109 w 152"/>
                <a:gd name="T33" fmla="*/ 149 h 149"/>
                <a:gd name="T34" fmla="*/ 115 w 152"/>
                <a:gd name="T35" fmla="*/ 144 h 149"/>
                <a:gd name="T36" fmla="*/ 110 w 152"/>
                <a:gd name="T37" fmla="*/ 138 h 149"/>
                <a:gd name="T38" fmla="*/ 79 w 152"/>
                <a:gd name="T39" fmla="*/ 73 h 149"/>
                <a:gd name="T40" fmla="*/ 86 w 152"/>
                <a:gd name="T41" fmla="*/ 63 h 149"/>
                <a:gd name="T42" fmla="*/ 152 w 152"/>
                <a:gd name="T43" fmla="*/ 69 h 149"/>
                <a:gd name="T44" fmla="*/ 152 w 152"/>
                <a:gd name="T45" fmla="*/ 0 h 149"/>
                <a:gd name="T46" fmla="*/ 0 w 152"/>
                <a:gd name="T47" fmla="*/ 26 h 149"/>
                <a:gd name="T48" fmla="*/ 0 w 152"/>
                <a:gd name="T49" fmla="*/ 5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149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48"/>
            <p:cNvSpPr/>
            <p:nvPr/>
          </p:nvSpPr>
          <p:spPr bwMode="auto">
            <a:xfrm>
              <a:off x="3609023" y="2400396"/>
              <a:ext cx="58738" cy="219075"/>
            </a:xfrm>
            <a:custGeom>
              <a:avLst/>
              <a:gdLst>
                <a:gd name="T0" fmla="*/ 12 w 24"/>
                <a:gd name="T1" fmla="*/ 0 h 89"/>
                <a:gd name="T2" fmla="*/ 0 w 24"/>
                <a:gd name="T3" fmla="*/ 12 h 89"/>
                <a:gd name="T4" fmla="*/ 0 w 24"/>
                <a:gd name="T5" fmla="*/ 77 h 89"/>
                <a:gd name="T6" fmla="*/ 12 w 24"/>
                <a:gd name="T7" fmla="*/ 89 h 89"/>
                <a:gd name="T8" fmla="*/ 24 w 24"/>
                <a:gd name="T9" fmla="*/ 77 h 89"/>
                <a:gd name="T10" fmla="*/ 24 w 24"/>
                <a:gd name="T11" fmla="*/ 12 h 89"/>
                <a:gd name="T12" fmla="*/ 12 w 2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9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188335" y="2486121"/>
              <a:ext cx="20638" cy="79375"/>
            </a:xfrm>
            <a:custGeom>
              <a:avLst/>
              <a:gdLst>
                <a:gd name="T0" fmla="*/ 4 w 8"/>
                <a:gd name="T1" fmla="*/ 0 h 32"/>
                <a:gd name="T2" fmla="*/ 0 w 8"/>
                <a:gd name="T3" fmla="*/ 4 h 32"/>
                <a:gd name="T4" fmla="*/ 0 w 8"/>
                <a:gd name="T5" fmla="*/ 28 h 32"/>
                <a:gd name="T6" fmla="*/ 4 w 8"/>
                <a:gd name="T7" fmla="*/ 32 h 32"/>
                <a:gd name="T8" fmla="*/ 8 w 8"/>
                <a:gd name="T9" fmla="*/ 28 h 32"/>
                <a:gd name="T10" fmla="*/ 8 w 8"/>
                <a:gd name="T11" fmla="*/ 4 h 32"/>
                <a:gd name="T12" fmla="*/ 4 w 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47"/>
          <p:cNvGrpSpPr/>
          <p:nvPr/>
        </p:nvGrpSpPr>
        <p:grpSpPr>
          <a:xfrm rot="21545399">
            <a:off x="7589307" y="4790286"/>
            <a:ext cx="240380" cy="362838"/>
            <a:chOff x="2289175" y="1751013"/>
            <a:chExt cx="168275" cy="254001"/>
          </a:xfrm>
          <a:solidFill>
            <a:sysClr val="window" lastClr="FFFFFF"/>
          </a:solidFill>
        </p:grpSpPr>
        <p:sp>
          <p:nvSpPr>
            <p:cNvPr id="33" name="Freeform 110"/>
            <p:cNvSpPr>
              <a:spLocks noEditPoints="1"/>
            </p:cNvSpPr>
            <p:nvPr/>
          </p:nvSpPr>
          <p:spPr bwMode="auto">
            <a:xfrm>
              <a:off x="2289175" y="1812926"/>
              <a:ext cx="168275" cy="192088"/>
            </a:xfrm>
            <a:custGeom>
              <a:avLst/>
              <a:gdLst>
                <a:gd name="T0" fmla="*/ 32 w 63"/>
                <a:gd name="T1" fmla="*/ 56 h 72"/>
                <a:gd name="T2" fmla="*/ 48 w 63"/>
                <a:gd name="T3" fmla="*/ 72 h 72"/>
                <a:gd name="T4" fmla="*/ 63 w 63"/>
                <a:gd name="T5" fmla="*/ 72 h 72"/>
                <a:gd name="T6" fmla="*/ 33 w 63"/>
                <a:gd name="T7" fmla="*/ 15 h 72"/>
                <a:gd name="T8" fmla="*/ 39 w 63"/>
                <a:gd name="T9" fmla="*/ 7 h 72"/>
                <a:gd name="T10" fmla="*/ 32 w 63"/>
                <a:gd name="T11" fmla="*/ 0 h 72"/>
                <a:gd name="T12" fmla="*/ 24 w 63"/>
                <a:gd name="T13" fmla="*/ 7 h 72"/>
                <a:gd name="T14" fmla="*/ 31 w 63"/>
                <a:gd name="T15" fmla="*/ 15 h 72"/>
                <a:gd name="T16" fmla="*/ 0 w 63"/>
                <a:gd name="T17" fmla="*/ 72 h 72"/>
                <a:gd name="T18" fmla="*/ 16 w 63"/>
                <a:gd name="T19" fmla="*/ 72 h 72"/>
                <a:gd name="T20" fmla="*/ 32 w 63"/>
                <a:gd name="T21" fmla="*/ 56 h 72"/>
                <a:gd name="T22" fmla="*/ 32 w 63"/>
                <a:gd name="T23" fmla="*/ 33 h 72"/>
                <a:gd name="T24" fmla="*/ 32 w 63"/>
                <a:gd name="T25" fmla="*/ 32 h 72"/>
                <a:gd name="T26" fmla="*/ 32 w 63"/>
                <a:gd name="T27" fmla="*/ 33 h 72"/>
                <a:gd name="T28" fmla="*/ 41 w 63"/>
                <a:gd name="T29" fmla="*/ 52 h 72"/>
                <a:gd name="T30" fmla="*/ 32 w 63"/>
                <a:gd name="T31" fmla="*/ 50 h 72"/>
                <a:gd name="T32" fmla="*/ 23 w 63"/>
                <a:gd name="T33" fmla="*/ 52 h 72"/>
                <a:gd name="T34" fmla="*/ 32 w 63"/>
                <a:gd name="T35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72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2290763" y="1751013"/>
              <a:ext cx="166687" cy="155575"/>
            </a:xfrm>
            <a:custGeom>
              <a:avLst/>
              <a:gdLst>
                <a:gd name="T0" fmla="*/ 15 w 62"/>
                <a:gd name="T1" fmla="*/ 57 h 58"/>
                <a:gd name="T2" fmla="*/ 18 w 62"/>
                <a:gd name="T3" fmla="*/ 57 h 58"/>
                <a:gd name="T4" fmla="*/ 17 w 62"/>
                <a:gd name="T5" fmla="*/ 54 h 58"/>
                <a:gd name="T6" fmla="*/ 3 w 62"/>
                <a:gd name="T7" fmla="*/ 30 h 58"/>
                <a:gd name="T8" fmla="*/ 31 w 62"/>
                <a:gd name="T9" fmla="*/ 3 h 58"/>
                <a:gd name="T10" fmla="*/ 59 w 62"/>
                <a:gd name="T11" fmla="*/ 30 h 58"/>
                <a:gd name="T12" fmla="*/ 45 w 62"/>
                <a:gd name="T13" fmla="*/ 54 h 58"/>
                <a:gd name="T14" fmla="*/ 44 w 62"/>
                <a:gd name="T15" fmla="*/ 57 h 58"/>
                <a:gd name="T16" fmla="*/ 45 w 62"/>
                <a:gd name="T17" fmla="*/ 57 h 58"/>
                <a:gd name="T18" fmla="*/ 46 w 62"/>
                <a:gd name="T19" fmla="*/ 57 h 58"/>
                <a:gd name="T20" fmla="*/ 57 w 62"/>
                <a:gd name="T21" fmla="*/ 46 h 58"/>
                <a:gd name="T22" fmla="*/ 62 w 62"/>
                <a:gd name="T23" fmla="*/ 30 h 58"/>
                <a:gd name="T24" fmla="*/ 31 w 62"/>
                <a:gd name="T25" fmla="*/ 0 h 58"/>
                <a:gd name="T26" fmla="*/ 0 w 62"/>
                <a:gd name="T27" fmla="*/ 30 h 58"/>
                <a:gd name="T28" fmla="*/ 4 w 62"/>
                <a:gd name="T29" fmla="*/ 46 h 58"/>
                <a:gd name="T30" fmla="*/ 15 w 62"/>
                <a:gd name="T3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58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2309813" y="1770063"/>
              <a:ext cx="125412" cy="117475"/>
            </a:xfrm>
            <a:custGeom>
              <a:avLst/>
              <a:gdLst>
                <a:gd name="T0" fmla="*/ 36 w 47"/>
                <a:gd name="T1" fmla="*/ 44 h 44"/>
                <a:gd name="T2" fmla="*/ 44 w 47"/>
                <a:gd name="T3" fmla="*/ 35 h 44"/>
                <a:gd name="T4" fmla="*/ 47 w 47"/>
                <a:gd name="T5" fmla="*/ 23 h 44"/>
                <a:gd name="T6" fmla="*/ 24 w 47"/>
                <a:gd name="T7" fmla="*/ 0 h 44"/>
                <a:gd name="T8" fmla="*/ 0 w 47"/>
                <a:gd name="T9" fmla="*/ 23 h 44"/>
                <a:gd name="T10" fmla="*/ 3 w 47"/>
                <a:gd name="T11" fmla="*/ 35 h 44"/>
                <a:gd name="T12" fmla="*/ 11 w 47"/>
                <a:gd name="T13" fmla="*/ 44 h 44"/>
                <a:gd name="T14" fmla="*/ 12 w 47"/>
                <a:gd name="T15" fmla="*/ 44 h 44"/>
                <a:gd name="T16" fmla="*/ 14 w 47"/>
                <a:gd name="T17" fmla="*/ 43 h 44"/>
                <a:gd name="T18" fmla="*/ 13 w 47"/>
                <a:gd name="T19" fmla="*/ 41 h 44"/>
                <a:gd name="T20" fmla="*/ 3 w 47"/>
                <a:gd name="T21" fmla="*/ 23 h 44"/>
                <a:gd name="T22" fmla="*/ 24 w 47"/>
                <a:gd name="T23" fmla="*/ 3 h 44"/>
                <a:gd name="T24" fmla="*/ 44 w 47"/>
                <a:gd name="T25" fmla="*/ 23 h 44"/>
                <a:gd name="T26" fmla="*/ 35 w 47"/>
                <a:gd name="T27" fmla="*/ 41 h 44"/>
                <a:gd name="T28" fmla="*/ 34 w 47"/>
                <a:gd name="T29" fmla="*/ 43 h 44"/>
                <a:gd name="T30" fmla="*/ 36 w 47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44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2332038" y="1789113"/>
              <a:ext cx="85725" cy="79375"/>
            </a:xfrm>
            <a:custGeom>
              <a:avLst/>
              <a:gdLst>
                <a:gd name="T0" fmla="*/ 24 w 32"/>
                <a:gd name="T1" fmla="*/ 27 h 30"/>
                <a:gd name="T2" fmla="*/ 23 w 32"/>
                <a:gd name="T3" fmla="*/ 29 h 30"/>
                <a:gd name="T4" fmla="*/ 25 w 32"/>
                <a:gd name="T5" fmla="*/ 30 h 30"/>
                <a:gd name="T6" fmla="*/ 25 w 32"/>
                <a:gd name="T7" fmla="*/ 30 h 30"/>
                <a:gd name="T8" fmla="*/ 32 w 32"/>
                <a:gd name="T9" fmla="*/ 16 h 30"/>
                <a:gd name="T10" fmla="*/ 16 w 32"/>
                <a:gd name="T11" fmla="*/ 0 h 30"/>
                <a:gd name="T12" fmla="*/ 0 w 32"/>
                <a:gd name="T13" fmla="*/ 16 h 30"/>
                <a:gd name="T14" fmla="*/ 6 w 32"/>
                <a:gd name="T15" fmla="*/ 30 h 30"/>
                <a:gd name="T16" fmla="*/ 8 w 32"/>
                <a:gd name="T17" fmla="*/ 29 h 30"/>
                <a:gd name="T18" fmla="*/ 8 w 32"/>
                <a:gd name="T19" fmla="*/ 27 h 30"/>
                <a:gd name="T20" fmla="*/ 3 w 32"/>
                <a:gd name="T21" fmla="*/ 16 h 30"/>
                <a:gd name="T22" fmla="*/ 16 w 32"/>
                <a:gd name="T23" fmla="*/ 3 h 30"/>
                <a:gd name="T24" fmla="*/ 29 w 32"/>
                <a:gd name="T25" fmla="*/ 16 h 30"/>
                <a:gd name="T26" fmla="*/ 24 w 32"/>
                <a:gd name="T2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Freeform 33"/>
          <p:cNvSpPr>
            <a:spLocks noEditPoints="1"/>
          </p:cNvSpPr>
          <p:nvPr/>
        </p:nvSpPr>
        <p:spPr bwMode="auto">
          <a:xfrm rot="21545399">
            <a:off x="5877513" y="5683070"/>
            <a:ext cx="406385" cy="379920"/>
          </a:xfrm>
          <a:custGeom>
            <a:avLst/>
            <a:gdLst>
              <a:gd name="T0" fmla="*/ 159 w 282"/>
              <a:gd name="T1" fmla="*/ 0 h 264"/>
              <a:gd name="T2" fmla="*/ 0 w 282"/>
              <a:gd name="T3" fmla="*/ 176 h 264"/>
              <a:gd name="T4" fmla="*/ 53 w 282"/>
              <a:gd name="T5" fmla="*/ 176 h 264"/>
              <a:gd name="T6" fmla="*/ 106 w 282"/>
              <a:gd name="T7" fmla="*/ 194 h 264"/>
              <a:gd name="T8" fmla="*/ 159 w 282"/>
              <a:gd name="T9" fmla="*/ 264 h 264"/>
              <a:gd name="T10" fmla="*/ 282 w 282"/>
              <a:gd name="T11" fmla="*/ 124 h 264"/>
              <a:gd name="T12" fmla="*/ 159 w 282"/>
              <a:gd name="T13" fmla="*/ 0 h 264"/>
              <a:gd name="T14" fmla="*/ 71 w 282"/>
              <a:gd name="T15" fmla="*/ 128 h 264"/>
              <a:gd name="T16" fmla="*/ 49 w 282"/>
              <a:gd name="T17" fmla="*/ 106 h 264"/>
              <a:gd name="T18" fmla="*/ 71 w 282"/>
              <a:gd name="T19" fmla="*/ 84 h 264"/>
              <a:gd name="T20" fmla="*/ 93 w 282"/>
              <a:gd name="T21" fmla="*/ 106 h 264"/>
              <a:gd name="T22" fmla="*/ 71 w 282"/>
              <a:gd name="T23" fmla="*/ 128 h 264"/>
              <a:gd name="T24" fmla="*/ 110 w 282"/>
              <a:gd name="T25" fmla="*/ 62 h 264"/>
              <a:gd name="T26" fmla="*/ 132 w 282"/>
              <a:gd name="T27" fmla="*/ 40 h 264"/>
              <a:gd name="T28" fmla="*/ 154 w 282"/>
              <a:gd name="T29" fmla="*/ 62 h 264"/>
              <a:gd name="T30" fmla="*/ 132 w 282"/>
              <a:gd name="T31" fmla="*/ 84 h 264"/>
              <a:gd name="T32" fmla="*/ 110 w 282"/>
              <a:gd name="T33" fmla="*/ 62 h 264"/>
              <a:gd name="T34" fmla="*/ 167 w 282"/>
              <a:gd name="T35" fmla="*/ 216 h 264"/>
              <a:gd name="T36" fmla="*/ 137 w 282"/>
              <a:gd name="T37" fmla="*/ 185 h 264"/>
              <a:gd name="T38" fmla="*/ 167 w 282"/>
              <a:gd name="T39" fmla="*/ 154 h 264"/>
              <a:gd name="T40" fmla="*/ 198 w 282"/>
              <a:gd name="T41" fmla="*/ 185 h 264"/>
              <a:gd name="T42" fmla="*/ 167 w 282"/>
              <a:gd name="T43" fmla="*/ 216 h 264"/>
              <a:gd name="T44" fmla="*/ 220 w 282"/>
              <a:gd name="T45" fmla="*/ 163 h 264"/>
              <a:gd name="T46" fmla="*/ 207 w 282"/>
              <a:gd name="T47" fmla="*/ 150 h 264"/>
              <a:gd name="T48" fmla="*/ 220 w 282"/>
              <a:gd name="T49" fmla="*/ 137 h 264"/>
              <a:gd name="T50" fmla="*/ 233 w 282"/>
              <a:gd name="T51" fmla="*/ 150 h 264"/>
              <a:gd name="T52" fmla="*/ 220 w 282"/>
              <a:gd name="T53" fmla="*/ 163 h 264"/>
              <a:gd name="T54" fmla="*/ 203 w 282"/>
              <a:gd name="T55" fmla="*/ 110 h 264"/>
              <a:gd name="T56" fmla="*/ 172 w 282"/>
              <a:gd name="T57" fmla="*/ 80 h 264"/>
              <a:gd name="T58" fmla="*/ 203 w 282"/>
              <a:gd name="T59" fmla="*/ 49 h 264"/>
              <a:gd name="T60" fmla="*/ 233 w 282"/>
              <a:gd name="T61" fmla="*/ 80 h 264"/>
              <a:gd name="T62" fmla="*/ 203 w 282"/>
              <a:gd name="T63" fmla="*/ 11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2" h="264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8" name="Group 53"/>
          <p:cNvGrpSpPr/>
          <p:nvPr/>
        </p:nvGrpSpPr>
        <p:grpSpPr>
          <a:xfrm>
            <a:off x="4372635" y="4837219"/>
            <a:ext cx="364697" cy="364697"/>
            <a:chOff x="1631950" y="-66675"/>
            <a:chExt cx="1120775" cy="1120775"/>
          </a:xfrm>
          <a:solidFill>
            <a:sysClr val="window" lastClr="FFFFFF"/>
          </a:solidFill>
        </p:grpSpPr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905000" y="206375"/>
              <a:ext cx="576263" cy="574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2132013" y="-66675"/>
              <a:ext cx="120650" cy="182563"/>
            </a:xfrm>
            <a:custGeom>
              <a:avLst/>
              <a:gdLst>
                <a:gd name="T0" fmla="*/ 32 w 32"/>
                <a:gd name="T1" fmla="*/ 32 h 48"/>
                <a:gd name="T2" fmla="*/ 16 w 32"/>
                <a:gd name="T3" fmla="*/ 0 h 48"/>
                <a:gd name="T4" fmla="*/ 16 w 32"/>
                <a:gd name="T5" fmla="*/ 0 h 48"/>
                <a:gd name="T6" fmla="*/ 16 w 32"/>
                <a:gd name="T7" fmla="*/ 0 h 48"/>
                <a:gd name="T8" fmla="*/ 16 w 32"/>
                <a:gd name="T9" fmla="*/ 0 h 48"/>
                <a:gd name="T10" fmla="*/ 16 w 32"/>
                <a:gd name="T11" fmla="*/ 0 h 48"/>
                <a:gd name="T12" fmla="*/ 0 w 32"/>
                <a:gd name="T13" fmla="*/ 32 h 48"/>
                <a:gd name="T14" fmla="*/ 16 w 32"/>
                <a:gd name="T15" fmla="*/ 48 h 48"/>
                <a:gd name="T16" fmla="*/ 16 w 32"/>
                <a:gd name="T17" fmla="*/ 48 h 48"/>
                <a:gd name="T18" fmla="*/ 16 w 32"/>
                <a:gd name="T19" fmla="*/ 48 h 48"/>
                <a:gd name="T20" fmla="*/ 16 w 32"/>
                <a:gd name="T21" fmla="*/ 48 h 48"/>
                <a:gd name="T22" fmla="*/ 16 w 32"/>
                <a:gd name="T23" fmla="*/ 48 h 48"/>
                <a:gd name="T24" fmla="*/ 32 w 32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2132013" y="873125"/>
              <a:ext cx="120650" cy="180975"/>
            </a:xfrm>
            <a:custGeom>
              <a:avLst/>
              <a:gdLst>
                <a:gd name="T0" fmla="*/ 0 w 32"/>
                <a:gd name="T1" fmla="*/ 16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16 w 32"/>
                <a:gd name="T11" fmla="*/ 48 h 48"/>
                <a:gd name="T12" fmla="*/ 32 w 32"/>
                <a:gd name="T13" fmla="*/ 16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16 w 32"/>
                <a:gd name="T23" fmla="*/ 0 h 48"/>
                <a:gd name="T24" fmla="*/ 0 w 32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0" y="16"/>
                  </a:moveTo>
                  <a:cubicBezTo>
                    <a:pt x="0" y="33"/>
                    <a:pt x="15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8" y="47"/>
                    <a:pt x="32" y="33"/>
                    <a:pt x="32" y="16"/>
                  </a:cubicBezTo>
                  <a:cubicBezTo>
                    <a:pt x="32" y="4"/>
                    <a:pt x="23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0" y="4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571750" y="433388"/>
              <a:ext cx="180975" cy="120650"/>
            </a:xfrm>
            <a:custGeom>
              <a:avLst/>
              <a:gdLst>
                <a:gd name="T0" fmla="*/ 16 w 48"/>
                <a:gd name="T1" fmla="*/ 32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48 w 48"/>
                <a:gd name="T11" fmla="*/ 16 h 32"/>
                <a:gd name="T12" fmla="*/ 16 w 48"/>
                <a:gd name="T13" fmla="*/ 0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0 w 48"/>
                <a:gd name="T23" fmla="*/ 16 h 32"/>
                <a:gd name="T24" fmla="*/ 16 w 48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16" y="32"/>
                  </a:moveTo>
                  <a:cubicBezTo>
                    <a:pt x="33" y="32"/>
                    <a:pt x="48" y="17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33" y="0"/>
                    <a:pt x="16" y="0"/>
                  </a:cubicBezTo>
                  <a:cubicBezTo>
                    <a:pt x="5" y="0"/>
                    <a:pt x="0" y="9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3"/>
                    <a:pt x="5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1631950" y="433388"/>
              <a:ext cx="182563" cy="120650"/>
            </a:xfrm>
            <a:custGeom>
              <a:avLst/>
              <a:gdLst>
                <a:gd name="T0" fmla="*/ 32 w 48"/>
                <a:gd name="T1" fmla="*/ 0 h 32"/>
                <a:gd name="T2" fmla="*/ 0 w 48"/>
                <a:gd name="T3" fmla="*/ 16 h 32"/>
                <a:gd name="T4" fmla="*/ 0 w 48"/>
                <a:gd name="T5" fmla="*/ 16 h 32"/>
                <a:gd name="T6" fmla="*/ 0 w 48"/>
                <a:gd name="T7" fmla="*/ 16 h 32"/>
                <a:gd name="T8" fmla="*/ 0 w 48"/>
                <a:gd name="T9" fmla="*/ 16 h 32"/>
                <a:gd name="T10" fmla="*/ 0 w 48"/>
                <a:gd name="T11" fmla="*/ 16 h 32"/>
                <a:gd name="T12" fmla="*/ 32 w 48"/>
                <a:gd name="T13" fmla="*/ 32 h 32"/>
                <a:gd name="T14" fmla="*/ 48 w 48"/>
                <a:gd name="T15" fmla="*/ 16 h 32"/>
                <a:gd name="T16" fmla="*/ 48 w 48"/>
                <a:gd name="T17" fmla="*/ 16 h 32"/>
                <a:gd name="T18" fmla="*/ 48 w 48"/>
                <a:gd name="T19" fmla="*/ 16 h 32"/>
                <a:gd name="T20" fmla="*/ 48 w 48"/>
                <a:gd name="T21" fmla="*/ 16 h 32"/>
                <a:gd name="T22" fmla="*/ 48 w 48"/>
                <a:gd name="T23" fmla="*/ 16 h 32"/>
                <a:gd name="T24" fmla="*/ 32 w 48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32" y="0"/>
                  </a:move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2432050" y="93663"/>
              <a:ext cx="161925" cy="161925"/>
            </a:xfrm>
            <a:custGeom>
              <a:avLst/>
              <a:gdLst>
                <a:gd name="T0" fmla="*/ 31 w 43"/>
                <a:gd name="T1" fmla="*/ 35 h 43"/>
                <a:gd name="T2" fmla="*/ 42 w 43"/>
                <a:gd name="T3" fmla="*/ 1 h 43"/>
                <a:gd name="T4" fmla="*/ 42 w 43"/>
                <a:gd name="T5" fmla="*/ 1 h 43"/>
                <a:gd name="T6" fmla="*/ 42 w 43"/>
                <a:gd name="T7" fmla="*/ 1 h 43"/>
                <a:gd name="T8" fmla="*/ 42 w 43"/>
                <a:gd name="T9" fmla="*/ 1 h 43"/>
                <a:gd name="T10" fmla="*/ 42 w 43"/>
                <a:gd name="T11" fmla="*/ 1 h 43"/>
                <a:gd name="T12" fmla="*/ 8 w 43"/>
                <a:gd name="T13" fmla="*/ 12 h 43"/>
                <a:gd name="T14" fmla="*/ 8 w 43"/>
                <a:gd name="T15" fmla="*/ 35 h 43"/>
                <a:gd name="T16" fmla="*/ 8 w 43"/>
                <a:gd name="T17" fmla="*/ 35 h 43"/>
                <a:gd name="T18" fmla="*/ 8 w 43"/>
                <a:gd name="T19" fmla="*/ 35 h 43"/>
                <a:gd name="T20" fmla="*/ 8 w 43"/>
                <a:gd name="T21" fmla="*/ 35 h 43"/>
                <a:gd name="T22" fmla="*/ 8 w 43"/>
                <a:gd name="T23" fmla="*/ 35 h 43"/>
                <a:gd name="T24" fmla="*/ 31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1" y="35"/>
                  </a:moveTo>
                  <a:cubicBezTo>
                    <a:pt x="43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1795463" y="728663"/>
              <a:ext cx="161925" cy="161925"/>
            </a:xfrm>
            <a:custGeom>
              <a:avLst/>
              <a:gdLst>
                <a:gd name="T0" fmla="*/ 12 w 43"/>
                <a:gd name="T1" fmla="*/ 8 h 43"/>
                <a:gd name="T2" fmla="*/ 1 w 43"/>
                <a:gd name="T3" fmla="*/ 42 h 43"/>
                <a:gd name="T4" fmla="*/ 1 w 43"/>
                <a:gd name="T5" fmla="*/ 42 h 43"/>
                <a:gd name="T6" fmla="*/ 1 w 43"/>
                <a:gd name="T7" fmla="*/ 42 h 43"/>
                <a:gd name="T8" fmla="*/ 1 w 43"/>
                <a:gd name="T9" fmla="*/ 42 h 43"/>
                <a:gd name="T10" fmla="*/ 1 w 43"/>
                <a:gd name="T11" fmla="*/ 42 h 43"/>
                <a:gd name="T12" fmla="*/ 35 w 43"/>
                <a:gd name="T13" fmla="*/ 31 h 43"/>
                <a:gd name="T14" fmla="*/ 35 w 43"/>
                <a:gd name="T15" fmla="*/ 8 h 43"/>
                <a:gd name="T16" fmla="*/ 35 w 43"/>
                <a:gd name="T17" fmla="*/ 8 h 43"/>
                <a:gd name="T18" fmla="*/ 35 w 43"/>
                <a:gd name="T19" fmla="*/ 8 h 43"/>
                <a:gd name="T20" fmla="*/ 35 w 43"/>
                <a:gd name="T21" fmla="*/ 8 h 43"/>
                <a:gd name="T22" fmla="*/ 35 w 43"/>
                <a:gd name="T23" fmla="*/ 8 h 43"/>
                <a:gd name="T24" fmla="*/ 12 w 43"/>
                <a:gd name="T25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12" y="8"/>
                  </a:moveTo>
                  <a:cubicBezTo>
                    <a:pt x="0" y="20"/>
                    <a:pt x="0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3"/>
                    <a:pt x="23" y="43"/>
                    <a:pt x="35" y="31"/>
                  </a:cubicBezTo>
                  <a:cubicBezTo>
                    <a:pt x="43" y="23"/>
                    <a:pt x="40" y="13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0" y="4"/>
                    <a:pt x="20" y="0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2432050" y="728663"/>
              <a:ext cx="161925" cy="161925"/>
            </a:xfrm>
            <a:custGeom>
              <a:avLst/>
              <a:gdLst>
                <a:gd name="T0" fmla="*/ 8 w 43"/>
                <a:gd name="T1" fmla="*/ 31 h 43"/>
                <a:gd name="T2" fmla="*/ 42 w 43"/>
                <a:gd name="T3" fmla="*/ 42 h 43"/>
                <a:gd name="T4" fmla="*/ 42 w 43"/>
                <a:gd name="T5" fmla="*/ 42 h 43"/>
                <a:gd name="T6" fmla="*/ 42 w 43"/>
                <a:gd name="T7" fmla="*/ 42 h 43"/>
                <a:gd name="T8" fmla="*/ 42 w 43"/>
                <a:gd name="T9" fmla="*/ 42 h 43"/>
                <a:gd name="T10" fmla="*/ 42 w 43"/>
                <a:gd name="T11" fmla="*/ 42 h 43"/>
                <a:gd name="T12" fmla="*/ 31 w 43"/>
                <a:gd name="T13" fmla="*/ 8 h 43"/>
                <a:gd name="T14" fmla="*/ 8 w 43"/>
                <a:gd name="T15" fmla="*/ 8 h 43"/>
                <a:gd name="T16" fmla="*/ 8 w 43"/>
                <a:gd name="T17" fmla="*/ 8 h 43"/>
                <a:gd name="T18" fmla="*/ 8 w 43"/>
                <a:gd name="T19" fmla="*/ 8 h 43"/>
                <a:gd name="T20" fmla="*/ 8 w 43"/>
                <a:gd name="T21" fmla="*/ 8 h 43"/>
                <a:gd name="T22" fmla="*/ 8 w 43"/>
                <a:gd name="T23" fmla="*/ 8 h 43"/>
                <a:gd name="T24" fmla="*/ 8 w 43"/>
                <a:gd name="T25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1"/>
                  </a:moveTo>
                  <a:cubicBezTo>
                    <a:pt x="20" y="43"/>
                    <a:pt x="41" y="43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1"/>
                    <a:pt x="43" y="20"/>
                    <a:pt x="31" y="8"/>
                  </a:cubicBezTo>
                  <a:cubicBezTo>
                    <a:pt x="22" y="0"/>
                    <a:pt x="13" y="4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" y="13"/>
                    <a:pt x="0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1795463" y="93663"/>
              <a:ext cx="161925" cy="161925"/>
            </a:xfrm>
            <a:custGeom>
              <a:avLst/>
              <a:gdLst>
                <a:gd name="T0" fmla="*/ 35 w 43"/>
                <a:gd name="T1" fmla="*/ 12 h 43"/>
                <a:gd name="T2" fmla="*/ 1 w 43"/>
                <a:gd name="T3" fmla="*/ 1 h 43"/>
                <a:gd name="T4" fmla="*/ 1 w 43"/>
                <a:gd name="T5" fmla="*/ 1 h 43"/>
                <a:gd name="T6" fmla="*/ 1 w 43"/>
                <a:gd name="T7" fmla="*/ 1 h 43"/>
                <a:gd name="T8" fmla="*/ 1 w 43"/>
                <a:gd name="T9" fmla="*/ 1 h 43"/>
                <a:gd name="T10" fmla="*/ 1 w 43"/>
                <a:gd name="T11" fmla="*/ 1 h 43"/>
                <a:gd name="T12" fmla="*/ 12 w 43"/>
                <a:gd name="T13" fmla="*/ 35 h 43"/>
                <a:gd name="T14" fmla="*/ 35 w 43"/>
                <a:gd name="T15" fmla="*/ 35 h 43"/>
                <a:gd name="T16" fmla="*/ 35 w 43"/>
                <a:gd name="T17" fmla="*/ 35 h 43"/>
                <a:gd name="T18" fmla="*/ 35 w 43"/>
                <a:gd name="T19" fmla="*/ 35 h 43"/>
                <a:gd name="T20" fmla="*/ 35 w 43"/>
                <a:gd name="T21" fmla="*/ 35 h 43"/>
                <a:gd name="T22" fmla="*/ 35 w 43"/>
                <a:gd name="T23" fmla="*/ 35 h 43"/>
                <a:gd name="T24" fmla="*/ 35 w 43"/>
                <a:gd name="T25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5" y="12"/>
                  </a:moveTo>
                  <a:cubicBezTo>
                    <a:pt x="2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30" y="40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0" y="30"/>
                    <a:pt x="43" y="21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Group 63"/>
          <p:cNvGrpSpPr/>
          <p:nvPr/>
        </p:nvGrpSpPr>
        <p:grpSpPr>
          <a:xfrm>
            <a:off x="4278992" y="2657892"/>
            <a:ext cx="307484" cy="359518"/>
            <a:chOff x="4535488" y="1625601"/>
            <a:chExt cx="206376" cy="241300"/>
          </a:xfrm>
          <a:solidFill>
            <a:sysClr val="window" lastClr="FFFFFF"/>
          </a:solidFill>
        </p:grpSpPr>
        <p:sp>
          <p:nvSpPr>
            <p:cNvPr id="49" name="Freeform 68"/>
            <p:cNvSpPr/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9"/>
            <p:cNvSpPr/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TextBox 12"/>
          <p:cNvSpPr txBox="1"/>
          <p:nvPr/>
        </p:nvSpPr>
        <p:spPr>
          <a:xfrm>
            <a:off x="599304" y="603312"/>
            <a:ext cx="623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id-ID" sz="5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587020" y="949538"/>
            <a:ext cx="3770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使用 entrySet 遍历 Map 类集合 KV ，而不是 keySet 方式进行遍历。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keySet 其实是遍历了 2 次，一次是转为 Iterator 对象，另一次是从 hashMap 中取出key 所对应的 value 。而 entrySet 只是遍历了一次就把 key 和 value 都放到了 entry 中，效率更高。如果是 JDK 8，使用 Map . foreach 方法。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452549" y="3765858"/>
            <a:ext cx="524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5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440262" y="4123371"/>
            <a:ext cx="430106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获取当前毫秒数 System . currentTimeMillis(); 而不是 new Date() . getTime();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如果想获取更加精确的纳秒级时间值，使用 System . nanoTime()的方式 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JDK 8 中，针对统计时间等场景，推荐使用 Instant 类。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2"/>
          <p:cNvSpPr txBox="1"/>
          <p:nvPr/>
        </p:nvSpPr>
        <p:spPr>
          <a:xfrm>
            <a:off x="8216190" y="751633"/>
            <a:ext cx="623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id-ID" sz="5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8307902" y="1141668"/>
            <a:ext cx="3240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SimpleDateFormat 是线程不安全的类，一般不要定义为 static 变量，如果定义为static ，必须加锁，或者使用 DateUtils 工具类。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如果是 JDK 8 的应用，可以使用 Instant 代替 Date ， LocalDateTime 代替 Calendar ，DateTimeFormatter 代替 SimpleDateFormat ，官方给出的解释： simple beautiful strong immutable thread - safe 。</a:t>
            </a:r>
            <a:endParaRPr lang="zh-CN" altLang="en-US" sz="1400" dirty="0" smtClean="0"/>
          </a:p>
        </p:txBody>
      </p:sp>
      <p:sp>
        <p:nvSpPr>
          <p:cNvPr id="59" name="TextBox 12"/>
          <p:cNvSpPr txBox="1"/>
          <p:nvPr/>
        </p:nvSpPr>
        <p:spPr>
          <a:xfrm>
            <a:off x="8654483" y="4635321"/>
            <a:ext cx="623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id-ID" sz="5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3"/>
          <p:cNvSpPr txBox="1"/>
          <p:nvPr/>
        </p:nvSpPr>
        <p:spPr>
          <a:xfrm>
            <a:off x="8894924" y="4981536"/>
            <a:ext cx="2653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使用 JDK8 的 Optional 类来防止 NPE 问题。</a:t>
            </a:r>
            <a:endParaRPr lang="zh-CN" altLang="en-US" sz="1400" dirty="0" smtClean="0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297236" y="4119960"/>
            <a:ext cx="180000" cy="1800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8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4" y="2854625"/>
            <a:ext cx="301752" cy="2562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315" y="3429000"/>
            <a:ext cx="476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279900" y="3456868"/>
            <a:ext cx="3632200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接口的</a:t>
            </a:r>
            <a:endParaRPr lang="en-US" altLang="zh-CN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>
              <a:spcBef>
                <a:spcPct val="20000"/>
              </a:spcBef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默认方法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85583" cy="685800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-1" y="0"/>
            <a:ext cx="7239909" cy="6857999"/>
          </a:xfrm>
          <a:custGeom>
            <a:avLst/>
            <a:gdLst>
              <a:gd name="connsiteX0" fmla="*/ 460357 w 7239909"/>
              <a:gd name="connsiteY0" fmla="*/ 0 h 6857999"/>
              <a:gd name="connsiteX1" fmla="*/ 5545840 w 7239909"/>
              <a:gd name="connsiteY1" fmla="*/ 0 h 6857999"/>
              <a:gd name="connsiteX2" fmla="*/ 5698103 w 7239909"/>
              <a:gd name="connsiteY2" fmla="*/ 113861 h 6857999"/>
              <a:gd name="connsiteX3" fmla="*/ 7239909 w 7239909"/>
              <a:gd name="connsiteY3" fmla="*/ 3383190 h 6857999"/>
              <a:gd name="connsiteX4" fmla="*/ 5698104 w 7239909"/>
              <a:gd name="connsiteY4" fmla="*/ 6652520 h 6857999"/>
              <a:gd name="connsiteX5" fmla="*/ 5423320 w 7239909"/>
              <a:gd name="connsiteY5" fmla="*/ 6857999 h 6857999"/>
              <a:gd name="connsiteX6" fmla="*/ 582877 w 7239909"/>
              <a:gd name="connsiteY6" fmla="*/ 6857999 h 6857999"/>
              <a:gd name="connsiteX7" fmla="*/ 308093 w 7239909"/>
              <a:gd name="connsiteY7" fmla="*/ 6652520 h 6857999"/>
              <a:gd name="connsiteX8" fmla="*/ 7220 w 7239909"/>
              <a:gd name="connsiteY8" fmla="*/ 6379068 h 6857999"/>
              <a:gd name="connsiteX9" fmla="*/ 0 w 7239909"/>
              <a:gd name="connsiteY9" fmla="*/ 6371124 h 6857999"/>
              <a:gd name="connsiteX10" fmla="*/ 0 w 7239909"/>
              <a:gd name="connsiteY10" fmla="*/ 395257 h 6857999"/>
              <a:gd name="connsiteX11" fmla="*/ 7220 w 7239909"/>
              <a:gd name="connsiteY11" fmla="*/ 387313 h 6857999"/>
              <a:gd name="connsiteX12" fmla="*/ 308093 w 7239909"/>
              <a:gd name="connsiteY12" fmla="*/ 1138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39909" h="6857999">
                <a:moveTo>
                  <a:pt x="460357" y="0"/>
                </a:moveTo>
                <a:lnTo>
                  <a:pt x="5545840" y="0"/>
                </a:lnTo>
                <a:lnTo>
                  <a:pt x="5698103" y="113861"/>
                </a:lnTo>
                <a:cubicBezTo>
                  <a:pt x="6639723" y="890954"/>
                  <a:pt x="7239909" y="2066982"/>
                  <a:pt x="7239909" y="3383190"/>
                </a:cubicBezTo>
                <a:cubicBezTo>
                  <a:pt x="7239909" y="4699399"/>
                  <a:pt x="6639723" y="5875426"/>
                  <a:pt x="5698104" y="6652520"/>
                </a:cubicBezTo>
                <a:lnTo>
                  <a:pt x="5423320" y="6857999"/>
                </a:lnTo>
                <a:lnTo>
                  <a:pt x="582877" y="6857999"/>
                </a:lnTo>
                <a:lnTo>
                  <a:pt x="308093" y="6652520"/>
                </a:lnTo>
                <a:cubicBezTo>
                  <a:pt x="203468" y="6566176"/>
                  <a:pt x="103059" y="6474907"/>
                  <a:pt x="7220" y="6379068"/>
                </a:cubicBezTo>
                <a:lnTo>
                  <a:pt x="0" y="6371124"/>
                </a:lnTo>
                <a:lnTo>
                  <a:pt x="0" y="395257"/>
                </a:lnTo>
                <a:lnTo>
                  <a:pt x="7220" y="387313"/>
                </a:lnTo>
                <a:cubicBezTo>
                  <a:pt x="103059" y="291474"/>
                  <a:pt x="203469" y="200205"/>
                  <a:pt x="308093" y="113861"/>
                </a:cubicBezTo>
                <a:close/>
              </a:path>
            </a:pathLst>
          </a:custGeom>
          <a:solidFill>
            <a:srgbClr val="2D3E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9658" y="1603721"/>
            <a:ext cx="6088692" cy="5254279"/>
            <a:chOff x="159658" y="1603721"/>
            <a:chExt cx="6088692" cy="5254279"/>
          </a:xfrm>
        </p:grpSpPr>
        <p:sp>
          <p:nvSpPr>
            <p:cNvPr id="7" name="任意多边形 6"/>
            <p:cNvSpPr/>
            <p:nvPr/>
          </p:nvSpPr>
          <p:spPr>
            <a:xfrm>
              <a:off x="159658" y="1603721"/>
              <a:ext cx="6088692" cy="5254279"/>
            </a:xfrm>
            <a:custGeom>
              <a:avLst/>
              <a:gdLst>
                <a:gd name="connsiteX0" fmla="*/ 2184400 w 4368800"/>
                <a:gd name="connsiteY0" fmla="*/ 0 h 3770086"/>
                <a:gd name="connsiteX1" fmla="*/ 4368800 w 4368800"/>
                <a:gd name="connsiteY1" fmla="*/ 2184400 h 3770086"/>
                <a:gd name="connsiteX2" fmla="*/ 3729004 w 4368800"/>
                <a:gd name="connsiteY2" fmla="*/ 3729004 h 3770086"/>
                <a:gd name="connsiteX3" fmla="*/ 3683803 w 4368800"/>
                <a:gd name="connsiteY3" fmla="*/ 3770086 h 3770086"/>
                <a:gd name="connsiteX4" fmla="*/ 684998 w 4368800"/>
                <a:gd name="connsiteY4" fmla="*/ 3770086 h 3770086"/>
                <a:gd name="connsiteX5" fmla="*/ 639796 w 4368800"/>
                <a:gd name="connsiteY5" fmla="*/ 3729004 h 3770086"/>
                <a:gd name="connsiteX6" fmla="*/ 0 w 4368800"/>
                <a:gd name="connsiteY6" fmla="*/ 2184400 h 3770086"/>
                <a:gd name="connsiteX7" fmla="*/ 2184400 w 4368800"/>
                <a:gd name="connsiteY7" fmla="*/ 0 h 377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8800" h="3770086">
                  <a:moveTo>
                    <a:pt x="2184400" y="0"/>
                  </a:moveTo>
                  <a:cubicBezTo>
                    <a:pt x="3390811" y="0"/>
                    <a:pt x="4368800" y="977989"/>
                    <a:pt x="4368800" y="2184400"/>
                  </a:cubicBezTo>
                  <a:cubicBezTo>
                    <a:pt x="4368800" y="2787606"/>
                    <a:pt x="4124303" y="3333706"/>
                    <a:pt x="3729004" y="3729004"/>
                  </a:cubicBezTo>
                  <a:lnTo>
                    <a:pt x="3683803" y="3770086"/>
                  </a:lnTo>
                  <a:lnTo>
                    <a:pt x="684998" y="3770086"/>
                  </a:lnTo>
                  <a:lnTo>
                    <a:pt x="639796" y="3729004"/>
                  </a:lnTo>
                  <a:cubicBezTo>
                    <a:pt x="244497" y="3333706"/>
                    <a:pt x="0" y="2787606"/>
                    <a:pt x="0" y="2184400"/>
                  </a:cubicBezTo>
                  <a:cubicBezTo>
                    <a:pt x="0" y="977989"/>
                    <a:pt x="977989" y="0"/>
                    <a:pt x="2184400" y="0"/>
                  </a:cubicBez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2972" y="1727200"/>
              <a:ext cx="1074057" cy="10740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8762" y="2753343"/>
              <a:ext cx="5298882" cy="1273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1" noProof="1" smtClean="0">
                  <a:latin typeface="+mn-ea"/>
                </a:rPr>
                <a:t>    </a:t>
              </a:r>
              <a:r>
                <a:rPr lang="zh-CN" altLang="en-US" b="1" noProof="1" smtClean="0">
                  <a:solidFill>
                    <a:schemeClr val="bg1"/>
                  </a:solidFill>
                  <a:latin typeface="+mn-ea"/>
                </a:rPr>
                <a:t>接口允许default开头的非抽象类方法，可以被子类继承（看起来像是接口和抽象类的结合体），允许静态方法。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95428" y="2088402"/>
              <a:ext cx="3695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接口的默认方法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7937" y="4340769"/>
            <a:ext cx="393803" cy="341417"/>
            <a:chOff x="3410513" y="1948233"/>
            <a:chExt cx="393803" cy="341417"/>
          </a:xfrm>
        </p:grpSpPr>
        <p:sp>
          <p:nvSpPr>
            <p:cNvPr id="17" name="Freeform 57"/>
            <p:cNvSpPr>
              <a:spLocks noEditPoints="1"/>
            </p:cNvSpPr>
            <p:nvPr/>
          </p:nvSpPr>
          <p:spPr bwMode="auto">
            <a:xfrm>
              <a:off x="3410513" y="1948233"/>
              <a:ext cx="256514" cy="341417"/>
            </a:xfrm>
            <a:custGeom>
              <a:avLst/>
              <a:gdLst>
                <a:gd name="T0" fmla="*/ 0 w 142"/>
                <a:gd name="T1" fmla="*/ 57 h 189"/>
                <a:gd name="T2" fmla="*/ 0 w 142"/>
                <a:gd name="T3" fmla="*/ 133 h 189"/>
                <a:gd name="T4" fmla="*/ 57 w 142"/>
                <a:gd name="T5" fmla="*/ 133 h 189"/>
                <a:gd name="T6" fmla="*/ 142 w 142"/>
                <a:gd name="T7" fmla="*/ 189 h 189"/>
                <a:gd name="T8" fmla="*/ 142 w 142"/>
                <a:gd name="T9" fmla="*/ 0 h 189"/>
                <a:gd name="T10" fmla="*/ 57 w 142"/>
                <a:gd name="T11" fmla="*/ 57 h 189"/>
                <a:gd name="T12" fmla="*/ 0 w 142"/>
                <a:gd name="T13" fmla="*/ 57 h 189"/>
                <a:gd name="T14" fmla="*/ 9 w 142"/>
                <a:gd name="T15" fmla="*/ 123 h 189"/>
                <a:gd name="T16" fmla="*/ 9 w 142"/>
                <a:gd name="T17" fmla="*/ 66 h 189"/>
                <a:gd name="T18" fmla="*/ 57 w 142"/>
                <a:gd name="T19" fmla="*/ 66 h 189"/>
                <a:gd name="T20" fmla="*/ 57 w 142"/>
                <a:gd name="T21" fmla="*/ 123 h 189"/>
                <a:gd name="T22" fmla="*/ 9 w 142"/>
                <a:gd name="T23" fmla="*/ 123 h 189"/>
                <a:gd name="T24" fmla="*/ 132 w 142"/>
                <a:gd name="T25" fmla="*/ 173 h 189"/>
                <a:gd name="T26" fmla="*/ 66 w 142"/>
                <a:gd name="T27" fmla="*/ 128 h 189"/>
                <a:gd name="T28" fmla="*/ 66 w 142"/>
                <a:gd name="T29" fmla="*/ 62 h 189"/>
                <a:gd name="T30" fmla="*/ 132 w 142"/>
                <a:gd name="T31" fmla="*/ 17 h 189"/>
                <a:gd name="T32" fmla="*/ 132 w 142"/>
                <a:gd name="T33" fmla="*/ 17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89">
                  <a:moveTo>
                    <a:pt x="0" y="57"/>
                  </a:moveTo>
                  <a:lnTo>
                    <a:pt x="0" y="133"/>
                  </a:lnTo>
                  <a:lnTo>
                    <a:pt x="57" y="133"/>
                  </a:lnTo>
                  <a:lnTo>
                    <a:pt x="142" y="189"/>
                  </a:lnTo>
                  <a:lnTo>
                    <a:pt x="142" y="0"/>
                  </a:lnTo>
                  <a:lnTo>
                    <a:pt x="57" y="57"/>
                  </a:lnTo>
                  <a:lnTo>
                    <a:pt x="0" y="57"/>
                  </a:lnTo>
                  <a:close/>
                  <a:moveTo>
                    <a:pt x="9" y="123"/>
                  </a:moveTo>
                  <a:lnTo>
                    <a:pt x="9" y="66"/>
                  </a:lnTo>
                  <a:lnTo>
                    <a:pt x="57" y="66"/>
                  </a:lnTo>
                  <a:lnTo>
                    <a:pt x="57" y="123"/>
                  </a:lnTo>
                  <a:lnTo>
                    <a:pt x="9" y="123"/>
                  </a:lnTo>
                  <a:close/>
                  <a:moveTo>
                    <a:pt x="132" y="173"/>
                  </a:moveTo>
                  <a:lnTo>
                    <a:pt x="66" y="128"/>
                  </a:lnTo>
                  <a:lnTo>
                    <a:pt x="66" y="62"/>
                  </a:lnTo>
                  <a:lnTo>
                    <a:pt x="132" y="17"/>
                  </a:lnTo>
                  <a:lnTo>
                    <a:pt x="132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3701349" y="2067458"/>
              <a:ext cx="102967" cy="102967"/>
            </a:xfrm>
            <a:custGeom>
              <a:avLst/>
              <a:gdLst>
                <a:gd name="T0" fmla="*/ 57 w 57"/>
                <a:gd name="T1" fmla="*/ 7 h 57"/>
                <a:gd name="T2" fmla="*/ 50 w 57"/>
                <a:gd name="T3" fmla="*/ 0 h 57"/>
                <a:gd name="T4" fmla="*/ 28 w 57"/>
                <a:gd name="T5" fmla="*/ 22 h 57"/>
                <a:gd name="T6" fmla="*/ 7 w 57"/>
                <a:gd name="T7" fmla="*/ 0 h 57"/>
                <a:gd name="T8" fmla="*/ 0 w 57"/>
                <a:gd name="T9" fmla="*/ 7 h 57"/>
                <a:gd name="T10" fmla="*/ 21 w 57"/>
                <a:gd name="T11" fmla="*/ 29 h 57"/>
                <a:gd name="T12" fmla="*/ 0 w 57"/>
                <a:gd name="T13" fmla="*/ 50 h 57"/>
                <a:gd name="T14" fmla="*/ 7 w 57"/>
                <a:gd name="T15" fmla="*/ 57 h 57"/>
                <a:gd name="T16" fmla="*/ 28 w 57"/>
                <a:gd name="T17" fmla="*/ 36 h 57"/>
                <a:gd name="T18" fmla="*/ 50 w 57"/>
                <a:gd name="T19" fmla="*/ 57 h 57"/>
                <a:gd name="T20" fmla="*/ 57 w 57"/>
                <a:gd name="T21" fmla="*/ 50 h 57"/>
                <a:gd name="T22" fmla="*/ 35 w 57"/>
                <a:gd name="T23" fmla="*/ 29 h 57"/>
                <a:gd name="T24" fmla="*/ 57 w 57"/>
                <a:gd name="T2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7"/>
                  </a:moveTo>
                  <a:lnTo>
                    <a:pt x="50" y="0"/>
                  </a:lnTo>
                  <a:lnTo>
                    <a:pt x="28" y="22"/>
                  </a:lnTo>
                  <a:lnTo>
                    <a:pt x="7" y="0"/>
                  </a:lnTo>
                  <a:lnTo>
                    <a:pt x="0" y="7"/>
                  </a:lnTo>
                  <a:lnTo>
                    <a:pt x="21" y="29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28" y="36"/>
                  </a:lnTo>
                  <a:lnTo>
                    <a:pt x="50" y="57"/>
                  </a:lnTo>
                  <a:lnTo>
                    <a:pt x="57" y="50"/>
                  </a:lnTo>
                  <a:lnTo>
                    <a:pt x="35" y="29"/>
                  </a:lnTo>
                  <a:lnTo>
                    <a:pt x="5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1589" y="5421733"/>
            <a:ext cx="377546" cy="332384"/>
            <a:chOff x="4230635" y="6068714"/>
            <a:chExt cx="377546" cy="332384"/>
          </a:xfrm>
        </p:grpSpPr>
        <p:sp>
          <p:nvSpPr>
            <p:cNvPr id="21" name="Oval 143"/>
            <p:cNvSpPr>
              <a:spLocks noChangeArrowheads="1"/>
            </p:cNvSpPr>
            <p:nvPr/>
          </p:nvSpPr>
          <p:spPr bwMode="auto">
            <a:xfrm>
              <a:off x="4385989" y="6169875"/>
              <a:ext cx="66839" cy="686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144"/>
            <p:cNvSpPr>
              <a:spLocks noChangeArrowheads="1"/>
            </p:cNvSpPr>
            <p:nvPr/>
          </p:nvSpPr>
          <p:spPr bwMode="auto">
            <a:xfrm>
              <a:off x="4487149" y="6169875"/>
              <a:ext cx="68645" cy="686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145"/>
            <p:cNvSpPr>
              <a:spLocks noChangeArrowheads="1"/>
            </p:cNvSpPr>
            <p:nvPr/>
          </p:nvSpPr>
          <p:spPr bwMode="auto">
            <a:xfrm>
              <a:off x="4283021" y="6169875"/>
              <a:ext cx="68645" cy="686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4230635" y="6068714"/>
              <a:ext cx="377546" cy="332384"/>
            </a:xfrm>
            <a:custGeom>
              <a:avLst/>
              <a:gdLst>
                <a:gd name="T0" fmla="*/ 83 w 88"/>
                <a:gd name="T1" fmla="*/ 5 h 78"/>
                <a:gd name="T2" fmla="*/ 70 w 88"/>
                <a:gd name="T3" fmla="*/ 0 h 78"/>
                <a:gd name="T4" fmla="*/ 18 w 88"/>
                <a:gd name="T5" fmla="*/ 0 h 78"/>
                <a:gd name="T6" fmla="*/ 5 w 88"/>
                <a:gd name="T7" fmla="*/ 5 h 78"/>
                <a:gd name="T8" fmla="*/ 0 w 88"/>
                <a:gd name="T9" fmla="*/ 18 h 78"/>
                <a:gd name="T10" fmla="*/ 0 w 88"/>
                <a:gd name="T11" fmla="*/ 46 h 78"/>
                <a:gd name="T12" fmla="*/ 5 w 88"/>
                <a:gd name="T13" fmla="*/ 59 h 78"/>
                <a:gd name="T14" fmla="*/ 18 w 88"/>
                <a:gd name="T15" fmla="*/ 64 h 78"/>
                <a:gd name="T16" fmla="*/ 69 w 88"/>
                <a:gd name="T17" fmla="*/ 64 h 78"/>
                <a:gd name="T18" fmla="*/ 88 w 88"/>
                <a:gd name="T19" fmla="*/ 78 h 78"/>
                <a:gd name="T20" fmla="*/ 88 w 88"/>
                <a:gd name="T21" fmla="*/ 18 h 78"/>
                <a:gd name="T22" fmla="*/ 83 w 88"/>
                <a:gd name="T23" fmla="*/ 5 h 78"/>
                <a:gd name="T24" fmla="*/ 84 w 88"/>
                <a:gd name="T25" fmla="*/ 70 h 78"/>
                <a:gd name="T26" fmla="*/ 71 w 88"/>
                <a:gd name="T27" fmla="*/ 60 h 78"/>
                <a:gd name="T28" fmla="*/ 18 w 88"/>
                <a:gd name="T29" fmla="*/ 60 h 78"/>
                <a:gd name="T30" fmla="*/ 8 w 88"/>
                <a:gd name="T31" fmla="*/ 56 h 78"/>
                <a:gd name="T32" fmla="*/ 4 w 88"/>
                <a:gd name="T33" fmla="*/ 46 h 78"/>
                <a:gd name="T34" fmla="*/ 4 w 88"/>
                <a:gd name="T35" fmla="*/ 18 h 78"/>
                <a:gd name="T36" fmla="*/ 8 w 88"/>
                <a:gd name="T37" fmla="*/ 8 h 78"/>
                <a:gd name="T38" fmla="*/ 18 w 88"/>
                <a:gd name="T39" fmla="*/ 4 h 78"/>
                <a:gd name="T40" fmla="*/ 70 w 88"/>
                <a:gd name="T41" fmla="*/ 4 h 78"/>
                <a:gd name="T42" fmla="*/ 80 w 88"/>
                <a:gd name="T43" fmla="*/ 8 h 78"/>
                <a:gd name="T44" fmla="*/ 84 w 88"/>
                <a:gd name="T45" fmla="*/ 18 h 78"/>
                <a:gd name="T46" fmla="*/ 84 w 88"/>
                <a:gd name="T4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78">
                  <a:moveTo>
                    <a:pt x="83" y="5"/>
                  </a:moveTo>
                  <a:cubicBezTo>
                    <a:pt x="79" y="2"/>
                    <a:pt x="75" y="0"/>
                    <a:pt x="7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2" y="55"/>
                    <a:pt x="5" y="59"/>
                  </a:cubicBezTo>
                  <a:cubicBezTo>
                    <a:pt x="9" y="62"/>
                    <a:pt x="13" y="64"/>
                    <a:pt x="1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3"/>
                    <a:pt x="86" y="9"/>
                    <a:pt x="83" y="5"/>
                  </a:cubicBezTo>
                  <a:close/>
                  <a:moveTo>
                    <a:pt x="84" y="70"/>
                  </a:moveTo>
                  <a:cubicBezTo>
                    <a:pt x="71" y="60"/>
                    <a:pt x="71" y="60"/>
                    <a:pt x="71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60"/>
                    <a:pt x="11" y="59"/>
                    <a:pt x="8" y="56"/>
                  </a:cubicBezTo>
                  <a:cubicBezTo>
                    <a:pt x="5" y="53"/>
                    <a:pt x="4" y="50"/>
                    <a:pt x="4" y="4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4"/>
                    <a:pt x="5" y="11"/>
                    <a:pt x="8" y="8"/>
                  </a:cubicBezTo>
                  <a:cubicBezTo>
                    <a:pt x="11" y="5"/>
                    <a:pt x="14" y="4"/>
                    <a:pt x="18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4" y="4"/>
                    <a:pt x="77" y="5"/>
                    <a:pt x="80" y="8"/>
                  </a:cubicBezTo>
                  <a:cubicBezTo>
                    <a:pt x="83" y="11"/>
                    <a:pt x="84" y="14"/>
                    <a:pt x="84" y="18"/>
                  </a:cubicBezTo>
                  <a:lnTo>
                    <a:pt x="8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75642" y="4176885"/>
            <a:ext cx="4718755" cy="9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只能通过接口名调用，不可以通过实现类的类名或者实现类的对象调用。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0798" y="5226754"/>
            <a:ext cx="4470400" cy="9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noProof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default方法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只能通过接口实现类的对象来调用。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014236" y="3603623"/>
            <a:ext cx="39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defRPr/>
            </a:pPr>
            <a:r>
              <a:rPr lang="en-US" altLang="zh-CN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en-US" altLang="zh-CN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4112" y="172379"/>
            <a:ext cx="37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09685" y="1730022"/>
            <a:ext cx="4759171" cy="3832381"/>
            <a:chOff x="6461241" y="2746022"/>
            <a:chExt cx="4759171" cy="383238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461241" y="3258617"/>
              <a:ext cx="473659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6492953" y="3399456"/>
              <a:ext cx="4727459" cy="31789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左侧：Lambda表达式的参数列表 </a:t>
              </a:r>
              <a:endParaRPr lang="zh-CN" altLang="en-US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右侧：Lambda表达式中所需执行的功能，即Lambda体。</a:t>
              </a:r>
              <a:endParaRPr lang="zh-CN" altLang="en-US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(parameters) -&gt; expression</a:t>
              </a:r>
              <a:endParaRPr lang="zh-CN" altLang="en-US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或</a:t>
              </a:r>
              <a:endParaRPr lang="zh-CN" altLang="en-US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(parameters) -&gt;{ statements; }</a:t>
              </a:r>
              <a:endParaRPr lang="zh-CN" altLang="en-US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可以是表达式，静态代码块或者方法</a:t>
              </a:r>
              <a:endParaRPr lang="zh-CN" altLang="en-US" sz="2000" dirty="0" smtClean="0"/>
            </a:p>
          </p:txBody>
        </p:sp>
        <p:sp>
          <p:nvSpPr>
            <p:cNvPr id="8" name="TextBox 13"/>
            <p:cNvSpPr txBox="1"/>
            <p:nvPr/>
          </p:nvSpPr>
          <p:spPr>
            <a:xfrm>
              <a:off x="6470374" y="2746022"/>
              <a:ext cx="2752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3200" b="1" dirty="0" smtClean="0"/>
                <a:t>基本语法</a:t>
              </a:r>
              <a:endPara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61241" y="4361047"/>
              <a:ext cx="4727459" cy="23621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4944" y="2269892"/>
            <a:ext cx="5056632" cy="3084058"/>
            <a:chOff x="694944" y="2269892"/>
            <a:chExt cx="5056632" cy="3084058"/>
          </a:xfrm>
        </p:grpSpPr>
        <p:pic>
          <p:nvPicPr>
            <p:cNvPr id="11" name="Picture 6" descr="Laptop Mask 1.png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694944" y="2269892"/>
              <a:ext cx="5056632" cy="308405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1276350" y="2419350"/>
              <a:ext cx="3905695" cy="25431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4112" y="172379"/>
            <a:ext cx="37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999" y="882118"/>
            <a:ext cx="6626931" cy="74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0" y="1907821"/>
            <a:ext cx="3849512" cy="3917241"/>
            <a:chOff x="0" y="1601788"/>
            <a:chExt cx="5602288" cy="5253037"/>
          </a:xfrm>
          <a:solidFill>
            <a:srgbClr val="2D3E50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747838" y="3155950"/>
              <a:ext cx="806450" cy="808037"/>
            </a:xfrm>
            <a:custGeom>
              <a:avLst/>
              <a:gdLst>
                <a:gd name="T0" fmla="*/ 36 w 215"/>
                <a:gd name="T1" fmla="*/ 27 h 215"/>
                <a:gd name="T2" fmla="*/ 36 w 215"/>
                <a:gd name="T3" fmla="*/ 51 h 215"/>
                <a:gd name="T4" fmla="*/ 10 w 215"/>
                <a:gd name="T5" fmla="*/ 61 h 215"/>
                <a:gd name="T6" fmla="*/ 20 w 215"/>
                <a:gd name="T7" fmla="*/ 82 h 215"/>
                <a:gd name="T8" fmla="*/ 0 w 215"/>
                <a:gd name="T9" fmla="*/ 101 h 215"/>
                <a:gd name="T10" fmla="*/ 18 w 215"/>
                <a:gd name="T11" fmla="*/ 119 h 215"/>
                <a:gd name="T12" fmla="*/ 6 w 215"/>
                <a:gd name="T13" fmla="*/ 145 h 215"/>
                <a:gd name="T14" fmla="*/ 28 w 215"/>
                <a:gd name="T15" fmla="*/ 151 h 215"/>
                <a:gd name="T16" fmla="*/ 27 w 215"/>
                <a:gd name="T17" fmla="*/ 179 h 215"/>
                <a:gd name="T18" fmla="*/ 51 w 215"/>
                <a:gd name="T19" fmla="*/ 178 h 215"/>
                <a:gd name="T20" fmla="*/ 60 w 215"/>
                <a:gd name="T21" fmla="*/ 204 h 215"/>
                <a:gd name="T22" fmla="*/ 83 w 215"/>
                <a:gd name="T23" fmla="*/ 195 h 215"/>
                <a:gd name="T24" fmla="*/ 101 w 215"/>
                <a:gd name="T25" fmla="*/ 215 h 215"/>
                <a:gd name="T26" fmla="*/ 117 w 215"/>
                <a:gd name="T27" fmla="*/ 198 h 215"/>
                <a:gd name="T28" fmla="*/ 142 w 215"/>
                <a:gd name="T29" fmla="*/ 210 h 215"/>
                <a:gd name="T30" fmla="*/ 152 w 215"/>
                <a:gd name="T31" fmla="*/ 187 h 215"/>
                <a:gd name="T32" fmla="*/ 179 w 215"/>
                <a:gd name="T33" fmla="*/ 188 h 215"/>
                <a:gd name="T34" fmla="*/ 180 w 215"/>
                <a:gd name="T35" fmla="*/ 164 h 215"/>
                <a:gd name="T36" fmla="*/ 205 w 215"/>
                <a:gd name="T37" fmla="*/ 154 h 215"/>
                <a:gd name="T38" fmla="*/ 196 w 215"/>
                <a:gd name="T39" fmla="*/ 132 h 215"/>
                <a:gd name="T40" fmla="*/ 215 w 215"/>
                <a:gd name="T41" fmla="*/ 113 h 215"/>
                <a:gd name="T42" fmla="*/ 199 w 215"/>
                <a:gd name="T43" fmla="*/ 95 h 215"/>
                <a:gd name="T44" fmla="*/ 209 w 215"/>
                <a:gd name="T45" fmla="*/ 70 h 215"/>
                <a:gd name="T46" fmla="*/ 188 w 215"/>
                <a:gd name="T47" fmla="*/ 62 h 215"/>
                <a:gd name="T48" fmla="*/ 188 w 215"/>
                <a:gd name="T49" fmla="*/ 36 h 215"/>
                <a:gd name="T50" fmla="*/ 165 w 215"/>
                <a:gd name="T51" fmla="*/ 35 h 215"/>
                <a:gd name="T52" fmla="*/ 155 w 215"/>
                <a:gd name="T53" fmla="*/ 10 h 215"/>
                <a:gd name="T54" fmla="*/ 132 w 215"/>
                <a:gd name="T55" fmla="*/ 19 h 215"/>
                <a:gd name="T56" fmla="*/ 114 w 215"/>
                <a:gd name="T57" fmla="*/ 0 h 215"/>
                <a:gd name="T58" fmla="*/ 97 w 215"/>
                <a:gd name="T59" fmla="*/ 16 h 215"/>
                <a:gd name="T60" fmla="*/ 73 w 215"/>
                <a:gd name="T61" fmla="*/ 5 h 215"/>
                <a:gd name="T62" fmla="*/ 63 w 215"/>
                <a:gd name="T63" fmla="*/ 27 h 215"/>
                <a:gd name="T64" fmla="*/ 125 w 215"/>
                <a:gd name="T65" fmla="*/ 94 h 215"/>
                <a:gd name="T66" fmla="*/ 92 w 215"/>
                <a:gd name="T67" fmla="*/ 120 h 215"/>
                <a:gd name="T68" fmla="*/ 125 w 215"/>
                <a:gd name="T69" fmla="*/ 9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215">
                  <a:moveTo>
                    <a:pt x="49" y="16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6"/>
                    <a:pt x="38" y="48"/>
                    <a:pt x="36" y="51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2" y="77"/>
                    <a:pt x="21" y="80"/>
                    <a:pt x="20" y="82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12"/>
                    <a:pt x="17" y="116"/>
                    <a:pt x="18" y="11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6" y="147"/>
                    <a:pt x="27" y="149"/>
                    <a:pt x="28" y="151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6" y="174"/>
                    <a:pt x="49" y="176"/>
                    <a:pt x="51" y="178"/>
                  </a:cubicBezTo>
                  <a:cubicBezTo>
                    <a:pt x="46" y="196"/>
                    <a:pt x="46" y="196"/>
                    <a:pt x="46" y="196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73" y="191"/>
                    <a:pt x="73" y="191"/>
                    <a:pt x="73" y="191"/>
                  </a:cubicBezTo>
                  <a:cubicBezTo>
                    <a:pt x="76" y="193"/>
                    <a:pt x="80" y="194"/>
                    <a:pt x="83" y="195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01" y="215"/>
                    <a:pt x="101" y="215"/>
                    <a:pt x="101" y="215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11" y="198"/>
                    <a:pt x="114" y="198"/>
                    <a:pt x="117" y="198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6" y="190"/>
                    <a:pt x="149" y="189"/>
                    <a:pt x="152" y="187"/>
                  </a:cubicBezTo>
                  <a:cubicBezTo>
                    <a:pt x="166" y="198"/>
                    <a:pt x="166" y="198"/>
                    <a:pt x="166" y="198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3" y="172"/>
                    <a:pt x="173" y="172"/>
                    <a:pt x="173" y="172"/>
                  </a:cubicBezTo>
                  <a:cubicBezTo>
                    <a:pt x="175" y="169"/>
                    <a:pt x="178" y="166"/>
                    <a:pt x="180" y="164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205" y="154"/>
                    <a:pt x="205" y="154"/>
                    <a:pt x="205" y="154"/>
                  </a:cubicBezTo>
                  <a:cubicBezTo>
                    <a:pt x="193" y="142"/>
                    <a:pt x="193" y="142"/>
                    <a:pt x="193" y="142"/>
                  </a:cubicBezTo>
                  <a:cubicBezTo>
                    <a:pt x="194" y="139"/>
                    <a:pt x="195" y="135"/>
                    <a:pt x="196" y="132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00" y="107"/>
                    <a:pt x="200" y="107"/>
                    <a:pt x="200" y="107"/>
                  </a:cubicBezTo>
                  <a:cubicBezTo>
                    <a:pt x="200" y="103"/>
                    <a:pt x="200" y="99"/>
                    <a:pt x="199" y="95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67"/>
                    <a:pt x="190" y="65"/>
                    <a:pt x="188" y="62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70" y="39"/>
                    <a:pt x="168" y="37"/>
                    <a:pt x="165" y="35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0" y="21"/>
                    <a:pt x="136" y="19"/>
                    <a:pt x="132" y="19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4" y="15"/>
                    <a:pt x="101" y="16"/>
                    <a:pt x="97" y="16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9" y="24"/>
                    <a:pt x="66" y="26"/>
                    <a:pt x="63" y="27"/>
                  </a:cubicBezTo>
                  <a:lnTo>
                    <a:pt x="49" y="16"/>
                  </a:lnTo>
                  <a:close/>
                  <a:moveTo>
                    <a:pt x="125" y="94"/>
                  </a:moveTo>
                  <a:cubicBezTo>
                    <a:pt x="132" y="103"/>
                    <a:pt x="130" y="117"/>
                    <a:pt x="121" y="124"/>
                  </a:cubicBezTo>
                  <a:cubicBezTo>
                    <a:pt x="112" y="131"/>
                    <a:pt x="99" y="129"/>
                    <a:pt x="92" y="120"/>
                  </a:cubicBezTo>
                  <a:cubicBezTo>
                    <a:pt x="85" y="110"/>
                    <a:pt x="86" y="97"/>
                    <a:pt x="96" y="90"/>
                  </a:cubicBezTo>
                  <a:cubicBezTo>
                    <a:pt x="105" y="83"/>
                    <a:pt x="118" y="85"/>
                    <a:pt x="12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4467225" y="2259013"/>
              <a:ext cx="812800" cy="808037"/>
            </a:xfrm>
            <a:custGeom>
              <a:avLst/>
              <a:gdLst>
                <a:gd name="T0" fmla="*/ 36 w 216"/>
                <a:gd name="T1" fmla="*/ 27 h 215"/>
                <a:gd name="T2" fmla="*/ 36 w 216"/>
                <a:gd name="T3" fmla="*/ 51 h 215"/>
                <a:gd name="T4" fmla="*/ 11 w 216"/>
                <a:gd name="T5" fmla="*/ 61 h 215"/>
                <a:gd name="T6" fmla="*/ 21 w 216"/>
                <a:gd name="T7" fmla="*/ 82 h 215"/>
                <a:gd name="T8" fmla="*/ 0 w 216"/>
                <a:gd name="T9" fmla="*/ 101 h 215"/>
                <a:gd name="T10" fmla="*/ 18 w 216"/>
                <a:gd name="T11" fmla="*/ 119 h 215"/>
                <a:gd name="T12" fmla="*/ 7 w 216"/>
                <a:gd name="T13" fmla="*/ 145 h 215"/>
                <a:gd name="T14" fmla="*/ 29 w 216"/>
                <a:gd name="T15" fmla="*/ 151 h 215"/>
                <a:gd name="T16" fmla="*/ 28 w 216"/>
                <a:gd name="T17" fmla="*/ 179 h 215"/>
                <a:gd name="T18" fmla="*/ 51 w 216"/>
                <a:gd name="T19" fmla="*/ 178 h 215"/>
                <a:gd name="T20" fmla="*/ 61 w 216"/>
                <a:gd name="T21" fmla="*/ 204 h 215"/>
                <a:gd name="T22" fmla="*/ 83 w 216"/>
                <a:gd name="T23" fmla="*/ 195 h 215"/>
                <a:gd name="T24" fmla="*/ 102 w 216"/>
                <a:gd name="T25" fmla="*/ 215 h 215"/>
                <a:gd name="T26" fmla="*/ 118 w 216"/>
                <a:gd name="T27" fmla="*/ 198 h 215"/>
                <a:gd name="T28" fmla="*/ 143 w 216"/>
                <a:gd name="T29" fmla="*/ 210 h 215"/>
                <a:gd name="T30" fmla="*/ 153 w 216"/>
                <a:gd name="T31" fmla="*/ 187 h 215"/>
                <a:gd name="T32" fmla="*/ 180 w 216"/>
                <a:gd name="T33" fmla="*/ 188 h 215"/>
                <a:gd name="T34" fmla="*/ 181 w 216"/>
                <a:gd name="T35" fmla="*/ 164 h 215"/>
                <a:gd name="T36" fmla="*/ 206 w 216"/>
                <a:gd name="T37" fmla="*/ 154 h 215"/>
                <a:gd name="T38" fmla="*/ 197 w 216"/>
                <a:gd name="T39" fmla="*/ 132 h 215"/>
                <a:gd name="T40" fmla="*/ 216 w 216"/>
                <a:gd name="T41" fmla="*/ 114 h 215"/>
                <a:gd name="T42" fmla="*/ 200 w 216"/>
                <a:gd name="T43" fmla="*/ 95 h 215"/>
                <a:gd name="T44" fmla="*/ 209 w 216"/>
                <a:gd name="T45" fmla="*/ 70 h 215"/>
                <a:gd name="T46" fmla="*/ 189 w 216"/>
                <a:gd name="T47" fmla="*/ 62 h 215"/>
                <a:gd name="T48" fmla="*/ 189 w 216"/>
                <a:gd name="T49" fmla="*/ 36 h 215"/>
                <a:gd name="T50" fmla="*/ 165 w 216"/>
                <a:gd name="T51" fmla="*/ 35 h 215"/>
                <a:gd name="T52" fmla="*/ 155 w 216"/>
                <a:gd name="T53" fmla="*/ 10 h 215"/>
                <a:gd name="T54" fmla="*/ 133 w 216"/>
                <a:gd name="T55" fmla="*/ 19 h 215"/>
                <a:gd name="T56" fmla="*/ 114 w 216"/>
                <a:gd name="T57" fmla="*/ 0 h 215"/>
                <a:gd name="T58" fmla="*/ 98 w 216"/>
                <a:gd name="T59" fmla="*/ 16 h 215"/>
                <a:gd name="T60" fmla="*/ 73 w 216"/>
                <a:gd name="T61" fmla="*/ 5 h 215"/>
                <a:gd name="T62" fmla="*/ 63 w 216"/>
                <a:gd name="T63" fmla="*/ 27 h 215"/>
                <a:gd name="T64" fmla="*/ 126 w 216"/>
                <a:gd name="T65" fmla="*/ 94 h 215"/>
                <a:gd name="T66" fmla="*/ 92 w 216"/>
                <a:gd name="T67" fmla="*/ 120 h 215"/>
                <a:gd name="T68" fmla="*/ 126 w 216"/>
                <a:gd name="T69" fmla="*/ 9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15">
                  <a:moveTo>
                    <a:pt x="50" y="1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1" y="46"/>
                    <a:pt x="38" y="48"/>
                    <a:pt x="36" y="51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2" y="77"/>
                    <a:pt x="21" y="80"/>
                    <a:pt x="21" y="82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12"/>
                    <a:pt x="18" y="116"/>
                    <a:pt x="18" y="11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6" y="147"/>
                    <a:pt x="28" y="149"/>
                    <a:pt x="29" y="151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47" y="174"/>
                    <a:pt x="49" y="176"/>
                    <a:pt x="51" y="178"/>
                  </a:cubicBezTo>
                  <a:cubicBezTo>
                    <a:pt x="46" y="196"/>
                    <a:pt x="46" y="196"/>
                    <a:pt x="46" y="196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74" y="191"/>
                    <a:pt x="74" y="191"/>
                    <a:pt x="74" y="191"/>
                  </a:cubicBezTo>
                  <a:cubicBezTo>
                    <a:pt x="77" y="193"/>
                    <a:pt x="80" y="194"/>
                    <a:pt x="83" y="195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02" y="215"/>
                    <a:pt x="102" y="215"/>
                    <a:pt x="102" y="215"/>
                  </a:cubicBezTo>
                  <a:cubicBezTo>
                    <a:pt x="109" y="198"/>
                    <a:pt x="109" y="198"/>
                    <a:pt x="109" y="198"/>
                  </a:cubicBezTo>
                  <a:cubicBezTo>
                    <a:pt x="112" y="198"/>
                    <a:pt x="115" y="198"/>
                    <a:pt x="118" y="198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43" y="210"/>
                    <a:pt x="143" y="210"/>
                    <a:pt x="143" y="210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46" y="190"/>
                    <a:pt x="149" y="189"/>
                    <a:pt x="153" y="187"/>
                  </a:cubicBezTo>
                  <a:cubicBezTo>
                    <a:pt x="166" y="198"/>
                    <a:pt x="166" y="198"/>
                    <a:pt x="166" y="198"/>
                  </a:cubicBezTo>
                  <a:cubicBezTo>
                    <a:pt x="180" y="188"/>
                    <a:pt x="180" y="188"/>
                    <a:pt x="180" y="188"/>
                  </a:cubicBezTo>
                  <a:cubicBezTo>
                    <a:pt x="173" y="172"/>
                    <a:pt x="173" y="172"/>
                    <a:pt x="173" y="172"/>
                  </a:cubicBezTo>
                  <a:cubicBezTo>
                    <a:pt x="176" y="169"/>
                    <a:pt x="178" y="167"/>
                    <a:pt x="181" y="164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193" y="142"/>
                    <a:pt x="193" y="142"/>
                    <a:pt x="193" y="142"/>
                  </a:cubicBezTo>
                  <a:cubicBezTo>
                    <a:pt x="195" y="139"/>
                    <a:pt x="196" y="135"/>
                    <a:pt x="197" y="132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216" y="114"/>
                    <a:pt x="216" y="114"/>
                    <a:pt x="216" y="114"/>
                  </a:cubicBezTo>
                  <a:cubicBezTo>
                    <a:pt x="200" y="107"/>
                    <a:pt x="200" y="107"/>
                    <a:pt x="200" y="107"/>
                  </a:cubicBezTo>
                  <a:cubicBezTo>
                    <a:pt x="200" y="103"/>
                    <a:pt x="200" y="99"/>
                    <a:pt x="200" y="95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92" y="67"/>
                    <a:pt x="190" y="65"/>
                    <a:pt x="189" y="6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71" y="39"/>
                    <a:pt x="168" y="37"/>
                    <a:pt x="165" y="35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0" y="21"/>
                    <a:pt x="136" y="20"/>
                    <a:pt x="133" y="19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4" y="15"/>
                    <a:pt x="101" y="16"/>
                    <a:pt x="98" y="16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4"/>
                    <a:pt x="67" y="26"/>
                    <a:pt x="63" y="27"/>
                  </a:cubicBezTo>
                  <a:lnTo>
                    <a:pt x="50" y="17"/>
                  </a:lnTo>
                  <a:close/>
                  <a:moveTo>
                    <a:pt x="126" y="94"/>
                  </a:moveTo>
                  <a:cubicBezTo>
                    <a:pt x="133" y="103"/>
                    <a:pt x="131" y="117"/>
                    <a:pt x="122" y="124"/>
                  </a:cubicBezTo>
                  <a:cubicBezTo>
                    <a:pt x="112" y="131"/>
                    <a:pt x="99" y="129"/>
                    <a:pt x="92" y="120"/>
                  </a:cubicBezTo>
                  <a:cubicBezTo>
                    <a:pt x="85" y="110"/>
                    <a:pt x="87" y="97"/>
                    <a:pt x="96" y="90"/>
                  </a:cubicBezTo>
                  <a:cubicBezTo>
                    <a:pt x="105" y="83"/>
                    <a:pt x="119" y="85"/>
                    <a:pt x="12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3344863" y="3916363"/>
              <a:ext cx="806450" cy="808037"/>
            </a:xfrm>
            <a:custGeom>
              <a:avLst/>
              <a:gdLst>
                <a:gd name="T0" fmla="*/ 36 w 215"/>
                <a:gd name="T1" fmla="*/ 27 h 215"/>
                <a:gd name="T2" fmla="*/ 36 w 215"/>
                <a:gd name="T3" fmla="*/ 51 h 215"/>
                <a:gd name="T4" fmla="*/ 10 w 215"/>
                <a:gd name="T5" fmla="*/ 61 h 215"/>
                <a:gd name="T6" fmla="*/ 20 w 215"/>
                <a:gd name="T7" fmla="*/ 82 h 215"/>
                <a:gd name="T8" fmla="*/ 0 w 215"/>
                <a:gd name="T9" fmla="*/ 101 h 215"/>
                <a:gd name="T10" fmla="*/ 18 w 215"/>
                <a:gd name="T11" fmla="*/ 119 h 215"/>
                <a:gd name="T12" fmla="*/ 6 w 215"/>
                <a:gd name="T13" fmla="*/ 145 h 215"/>
                <a:gd name="T14" fmla="*/ 28 w 215"/>
                <a:gd name="T15" fmla="*/ 151 h 215"/>
                <a:gd name="T16" fmla="*/ 27 w 215"/>
                <a:gd name="T17" fmla="*/ 179 h 215"/>
                <a:gd name="T18" fmla="*/ 51 w 215"/>
                <a:gd name="T19" fmla="*/ 178 h 215"/>
                <a:gd name="T20" fmla="*/ 60 w 215"/>
                <a:gd name="T21" fmla="*/ 204 h 215"/>
                <a:gd name="T22" fmla="*/ 83 w 215"/>
                <a:gd name="T23" fmla="*/ 195 h 215"/>
                <a:gd name="T24" fmla="*/ 101 w 215"/>
                <a:gd name="T25" fmla="*/ 215 h 215"/>
                <a:gd name="T26" fmla="*/ 117 w 215"/>
                <a:gd name="T27" fmla="*/ 198 h 215"/>
                <a:gd name="T28" fmla="*/ 142 w 215"/>
                <a:gd name="T29" fmla="*/ 210 h 215"/>
                <a:gd name="T30" fmla="*/ 152 w 215"/>
                <a:gd name="T31" fmla="*/ 187 h 215"/>
                <a:gd name="T32" fmla="*/ 179 w 215"/>
                <a:gd name="T33" fmla="*/ 188 h 215"/>
                <a:gd name="T34" fmla="*/ 180 w 215"/>
                <a:gd name="T35" fmla="*/ 164 h 215"/>
                <a:gd name="T36" fmla="*/ 205 w 215"/>
                <a:gd name="T37" fmla="*/ 154 h 215"/>
                <a:gd name="T38" fmla="*/ 196 w 215"/>
                <a:gd name="T39" fmla="*/ 132 h 215"/>
                <a:gd name="T40" fmla="*/ 215 w 215"/>
                <a:gd name="T41" fmla="*/ 113 h 215"/>
                <a:gd name="T42" fmla="*/ 199 w 215"/>
                <a:gd name="T43" fmla="*/ 95 h 215"/>
                <a:gd name="T44" fmla="*/ 209 w 215"/>
                <a:gd name="T45" fmla="*/ 70 h 215"/>
                <a:gd name="T46" fmla="*/ 188 w 215"/>
                <a:gd name="T47" fmla="*/ 62 h 215"/>
                <a:gd name="T48" fmla="*/ 188 w 215"/>
                <a:gd name="T49" fmla="*/ 35 h 215"/>
                <a:gd name="T50" fmla="*/ 165 w 215"/>
                <a:gd name="T51" fmla="*/ 35 h 215"/>
                <a:gd name="T52" fmla="*/ 155 w 215"/>
                <a:gd name="T53" fmla="*/ 10 h 215"/>
                <a:gd name="T54" fmla="*/ 132 w 215"/>
                <a:gd name="T55" fmla="*/ 18 h 215"/>
                <a:gd name="T56" fmla="*/ 114 w 215"/>
                <a:gd name="T57" fmla="*/ 0 h 215"/>
                <a:gd name="T58" fmla="*/ 97 w 215"/>
                <a:gd name="T59" fmla="*/ 16 h 215"/>
                <a:gd name="T60" fmla="*/ 73 w 215"/>
                <a:gd name="T61" fmla="*/ 5 h 215"/>
                <a:gd name="T62" fmla="*/ 63 w 215"/>
                <a:gd name="T63" fmla="*/ 27 h 215"/>
                <a:gd name="T64" fmla="*/ 125 w 215"/>
                <a:gd name="T65" fmla="*/ 94 h 215"/>
                <a:gd name="T66" fmla="*/ 92 w 215"/>
                <a:gd name="T67" fmla="*/ 120 h 215"/>
                <a:gd name="T68" fmla="*/ 125 w 215"/>
                <a:gd name="T69" fmla="*/ 9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215">
                  <a:moveTo>
                    <a:pt x="49" y="16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0" y="46"/>
                    <a:pt x="38" y="48"/>
                    <a:pt x="36" y="51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2" y="77"/>
                    <a:pt x="21" y="79"/>
                    <a:pt x="20" y="82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12"/>
                    <a:pt x="17" y="116"/>
                    <a:pt x="18" y="11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6" y="147"/>
                    <a:pt x="27" y="149"/>
                    <a:pt x="28" y="151"/>
                  </a:cubicBezTo>
                  <a:cubicBezTo>
                    <a:pt x="17" y="166"/>
                    <a:pt x="17" y="166"/>
                    <a:pt x="17" y="166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6" y="174"/>
                    <a:pt x="49" y="176"/>
                    <a:pt x="51" y="178"/>
                  </a:cubicBezTo>
                  <a:cubicBezTo>
                    <a:pt x="46" y="196"/>
                    <a:pt x="46" y="196"/>
                    <a:pt x="46" y="196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73" y="191"/>
                    <a:pt x="73" y="191"/>
                    <a:pt x="73" y="191"/>
                  </a:cubicBezTo>
                  <a:cubicBezTo>
                    <a:pt x="76" y="193"/>
                    <a:pt x="79" y="194"/>
                    <a:pt x="83" y="195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101" y="215"/>
                    <a:pt x="101" y="215"/>
                    <a:pt x="101" y="215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11" y="198"/>
                    <a:pt x="114" y="198"/>
                    <a:pt x="117" y="198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6" y="190"/>
                    <a:pt x="149" y="189"/>
                    <a:pt x="152" y="187"/>
                  </a:cubicBezTo>
                  <a:cubicBezTo>
                    <a:pt x="166" y="198"/>
                    <a:pt x="166" y="198"/>
                    <a:pt x="166" y="198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3" y="172"/>
                    <a:pt x="173" y="172"/>
                    <a:pt x="173" y="172"/>
                  </a:cubicBezTo>
                  <a:cubicBezTo>
                    <a:pt x="175" y="169"/>
                    <a:pt x="178" y="166"/>
                    <a:pt x="180" y="164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205" y="154"/>
                    <a:pt x="205" y="154"/>
                    <a:pt x="205" y="154"/>
                  </a:cubicBezTo>
                  <a:cubicBezTo>
                    <a:pt x="193" y="142"/>
                    <a:pt x="193" y="142"/>
                    <a:pt x="193" y="142"/>
                  </a:cubicBezTo>
                  <a:cubicBezTo>
                    <a:pt x="194" y="139"/>
                    <a:pt x="195" y="135"/>
                    <a:pt x="196" y="132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00" y="107"/>
                    <a:pt x="200" y="107"/>
                    <a:pt x="200" y="107"/>
                  </a:cubicBezTo>
                  <a:cubicBezTo>
                    <a:pt x="200" y="103"/>
                    <a:pt x="200" y="99"/>
                    <a:pt x="199" y="95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67"/>
                    <a:pt x="190" y="65"/>
                    <a:pt x="188" y="62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70" y="39"/>
                    <a:pt x="168" y="37"/>
                    <a:pt x="165" y="35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39" y="21"/>
                    <a:pt x="136" y="19"/>
                    <a:pt x="132" y="18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4" y="15"/>
                    <a:pt x="101" y="16"/>
                    <a:pt x="97" y="16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9" y="24"/>
                    <a:pt x="66" y="26"/>
                    <a:pt x="63" y="27"/>
                  </a:cubicBezTo>
                  <a:lnTo>
                    <a:pt x="49" y="16"/>
                  </a:lnTo>
                  <a:close/>
                  <a:moveTo>
                    <a:pt x="125" y="94"/>
                  </a:moveTo>
                  <a:cubicBezTo>
                    <a:pt x="132" y="103"/>
                    <a:pt x="130" y="116"/>
                    <a:pt x="121" y="124"/>
                  </a:cubicBezTo>
                  <a:cubicBezTo>
                    <a:pt x="112" y="131"/>
                    <a:pt x="99" y="129"/>
                    <a:pt x="92" y="120"/>
                  </a:cubicBezTo>
                  <a:cubicBezTo>
                    <a:pt x="84" y="110"/>
                    <a:pt x="86" y="97"/>
                    <a:pt x="96" y="90"/>
                  </a:cubicBezTo>
                  <a:cubicBezTo>
                    <a:pt x="105" y="83"/>
                    <a:pt x="118" y="85"/>
                    <a:pt x="12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4151313" y="3130550"/>
              <a:ext cx="1450975" cy="1446212"/>
            </a:xfrm>
            <a:custGeom>
              <a:avLst/>
              <a:gdLst>
                <a:gd name="T0" fmla="*/ 364 w 386"/>
                <a:gd name="T1" fmla="*/ 283 h 385"/>
                <a:gd name="T2" fmla="*/ 349 w 386"/>
                <a:gd name="T3" fmla="*/ 242 h 385"/>
                <a:gd name="T4" fmla="*/ 386 w 386"/>
                <a:gd name="T5" fmla="*/ 209 h 385"/>
                <a:gd name="T6" fmla="*/ 356 w 386"/>
                <a:gd name="T7" fmla="*/ 180 h 385"/>
                <a:gd name="T8" fmla="*/ 378 w 386"/>
                <a:gd name="T9" fmla="*/ 135 h 385"/>
                <a:gd name="T10" fmla="*/ 337 w 386"/>
                <a:gd name="T11" fmla="*/ 116 h 385"/>
                <a:gd name="T12" fmla="*/ 340 w 386"/>
                <a:gd name="T13" fmla="*/ 66 h 385"/>
                <a:gd name="T14" fmla="*/ 299 w 386"/>
                <a:gd name="T15" fmla="*/ 69 h 385"/>
                <a:gd name="T16" fmla="*/ 283 w 386"/>
                <a:gd name="T17" fmla="*/ 22 h 385"/>
                <a:gd name="T18" fmla="*/ 244 w 386"/>
                <a:gd name="T19" fmla="*/ 38 h 385"/>
                <a:gd name="T20" fmla="*/ 212 w 386"/>
                <a:gd name="T21" fmla="*/ 0 h 385"/>
                <a:gd name="T22" fmla="*/ 180 w 386"/>
                <a:gd name="T23" fmla="*/ 30 h 385"/>
                <a:gd name="T24" fmla="*/ 136 w 386"/>
                <a:gd name="T25" fmla="*/ 8 h 385"/>
                <a:gd name="T26" fmla="*/ 120 w 386"/>
                <a:gd name="T27" fmla="*/ 47 h 385"/>
                <a:gd name="T28" fmla="*/ 71 w 386"/>
                <a:gd name="T29" fmla="*/ 43 h 385"/>
                <a:gd name="T30" fmla="*/ 68 w 386"/>
                <a:gd name="T31" fmla="*/ 86 h 385"/>
                <a:gd name="T32" fmla="*/ 22 w 386"/>
                <a:gd name="T33" fmla="*/ 102 h 385"/>
                <a:gd name="T34" fmla="*/ 36 w 386"/>
                <a:gd name="T35" fmla="*/ 143 h 385"/>
                <a:gd name="T36" fmla="*/ 0 w 386"/>
                <a:gd name="T37" fmla="*/ 176 h 385"/>
                <a:gd name="T38" fmla="*/ 28 w 386"/>
                <a:gd name="T39" fmla="*/ 206 h 385"/>
                <a:gd name="T40" fmla="*/ 8 w 386"/>
                <a:gd name="T41" fmla="*/ 250 h 385"/>
                <a:gd name="T42" fmla="*/ 47 w 386"/>
                <a:gd name="T43" fmla="*/ 271 h 385"/>
                <a:gd name="T44" fmla="*/ 46 w 386"/>
                <a:gd name="T45" fmla="*/ 319 h 385"/>
                <a:gd name="T46" fmla="*/ 86 w 386"/>
                <a:gd name="T47" fmla="*/ 319 h 385"/>
                <a:gd name="T48" fmla="*/ 103 w 386"/>
                <a:gd name="T49" fmla="*/ 364 h 385"/>
                <a:gd name="T50" fmla="*/ 142 w 386"/>
                <a:gd name="T51" fmla="*/ 350 h 385"/>
                <a:gd name="T52" fmla="*/ 174 w 386"/>
                <a:gd name="T53" fmla="*/ 385 h 385"/>
                <a:gd name="T54" fmla="*/ 207 w 386"/>
                <a:gd name="T55" fmla="*/ 357 h 385"/>
                <a:gd name="T56" fmla="*/ 250 w 386"/>
                <a:gd name="T57" fmla="*/ 377 h 385"/>
                <a:gd name="T58" fmla="*/ 267 w 386"/>
                <a:gd name="T59" fmla="*/ 340 h 385"/>
                <a:gd name="T60" fmla="*/ 315 w 386"/>
                <a:gd name="T61" fmla="*/ 343 h 385"/>
                <a:gd name="T62" fmla="*/ 318 w 386"/>
                <a:gd name="T63" fmla="*/ 299 h 385"/>
                <a:gd name="T64" fmla="*/ 112 w 386"/>
                <a:gd name="T65" fmla="*/ 322 h 385"/>
                <a:gd name="T66" fmla="*/ 273 w 386"/>
                <a:gd name="T67" fmla="*/ 66 h 385"/>
                <a:gd name="T68" fmla="*/ 112 w 386"/>
                <a:gd name="T69" fmla="*/ 32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6" h="385">
                  <a:moveTo>
                    <a:pt x="348" y="309"/>
                  </a:moveTo>
                  <a:cubicBezTo>
                    <a:pt x="364" y="283"/>
                    <a:pt x="364" y="283"/>
                    <a:pt x="364" y="283"/>
                  </a:cubicBezTo>
                  <a:cubicBezTo>
                    <a:pt x="342" y="260"/>
                    <a:pt x="342" y="260"/>
                    <a:pt x="342" y="260"/>
                  </a:cubicBezTo>
                  <a:cubicBezTo>
                    <a:pt x="345" y="254"/>
                    <a:pt x="347" y="248"/>
                    <a:pt x="349" y="242"/>
                  </a:cubicBezTo>
                  <a:cubicBezTo>
                    <a:pt x="381" y="239"/>
                    <a:pt x="381" y="239"/>
                    <a:pt x="381" y="239"/>
                  </a:cubicBezTo>
                  <a:cubicBezTo>
                    <a:pt x="386" y="209"/>
                    <a:pt x="386" y="209"/>
                    <a:pt x="386" y="209"/>
                  </a:cubicBezTo>
                  <a:cubicBezTo>
                    <a:pt x="356" y="196"/>
                    <a:pt x="356" y="196"/>
                    <a:pt x="356" y="196"/>
                  </a:cubicBezTo>
                  <a:cubicBezTo>
                    <a:pt x="356" y="191"/>
                    <a:pt x="356" y="185"/>
                    <a:pt x="356" y="180"/>
                  </a:cubicBezTo>
                  <a:cubicBezTo>
                    <a:pt x="385" y="165"/>
                    <a:pt x="385" y="165"/>
                    <a:pt x="385" y="165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3" y="128"/>
                    <a:pt x="340" y="122"/>
                    <a:pt x="337" y="116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06" y="75"/>
                    <a:pt x="302" y="72"/>
                    <a:pt x="299" y="69"/>
                  </a:cubicBezTo>
                  <a:cubicBezTo>
                    <a:pt x="309" y="38"/>
                    <a:pt x="309" y="38"/>
                    <a:pt x="309" y="38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59" y="44"/>
                    <a:pt x="259" y="44"/>
                    <a:pt x="259" y="44"/>
                  </a:cubicBezTo>
                  <a:cubicBezTo>
                    <a:pt x="254" y="42"/>
                    <a:pt x="249" y="40"/>
                    <a:pt x="244" y="38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2" y="30"/>
                    <a:pt x="186" y="30"/>
                    <a:pt x="180" y="3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0" y="42"/>
                    <a:pt x="125" y="44"/>
                    <a:pt x="120" y="47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77" y="77"/>
                    <a:pt x="72" y="81"/>
                    <a:pt x="68" y="8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0" y="131"/>
                    <a:pt x="38" y="137"/>
                    <a:pt x="36" y="143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28" y="194"/>
                    <a:pt x="28" y="200"/>
                    <a:pt x="28" y="206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38" y="251"/>
                    <a:pt x="38" y="251"/>
                    <a:pt x="38" y="251"/>
                  </a:cubicBezTo>
                  <a:cubicBezTo>
                    <a:pt x="41" y="258"/>
                    <a:pt x="44" y="265"/>
                    <a:pt x="47" y="271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8" y="312"/>
                    <a:pt x="82" y="316"/>
                    <a:pt x="86" y="319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103" y="364"/>
                    <a:pt x="103" y="364"/>
                    <a:pt x="103" y="36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30" y="346"/>
                    <a:pt x="136" y="348"/>
                    <a:pt x="142" y="350"/>
                  </a:cubicBezTo>
                  <a:cubicBezTo>
                    <a:pt x="144" y="380"/>
                    <a:pt x="144" y="380"/>
                    <a:pt x="144" y="380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87" y="358"/>
                    <a:pt x="187" y="358"/>
                    <a:pt x="187" y="358"/>
                  </a:cubicBezTo>
                  <a:cubicBezTo>
                    <a:pt x="194" y="358"/>
                    <a:pt x="200" y="358"/>
                    <a:pt x="207" y="357"/>
                  </a:cubicBezTo>
                  <a:cubicBezTo>
                    <a:pt x="220" y="384"/>
                    <a:pt x="220" y="384"/>
                    <a:pt x="220" y="384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51" y="347"/>
                    <a:pt x="251" y="347"/>
                    <a:pt x="251" y="347"/>
                  </a:cubicBezTo>
                  <a:cubicBezTo>
                    <a:pt x="257" y="345"/>
                    <a:pt x="262" y="343"/>
                    <a:pt x="267" y="340"/>
                  </a:cubicBezTo>
                  <a:cubicBezTo>
                    <a:pt x="290" y="360"/>
                    <a:pt x="290" y="360"/>
                    <a:pt x="290" y="360"/>
                  </a:cubicBezTo>
                  <a:cubicBezTo>
                    <a:pt x="315" y="343"/>
                    <a:pt x="315" y="343"/>
                    <a:pt x="315" y="343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309" y="309"/>
                    <a:pt x="314" y="304"/>
                    <a:pt x="318" y="299"/>
                  </a:cubicBezTo>
                  <a:lnTo>
                    <a:pt x="348" y="309"/>
                  </a:lnTo>
                  <a:close/>
                  <a:moveTo>
                    <a:pt x="112" y="322"/>
                  </a:moveTo>
                  <a:cubicBezTo>
                    <a:pt x="41" y="277"/>
                    <a:pt x="20" y="184"/>
                    <a:pt x="64" y="113"/>
                  </a:cubicBezTo>
                  <a:cubicBezTo>
                    <a:pt x="109" y="43"/>
                    <a:pt x="202" y="22"/>
                    <a:pt x="273" y="66"/>
                  </a:cubicBezTo>
                  <a:cubicBezTo>
                    <a:pt x="343" y="111"/>
                    <a:pt x="364" y="204"/>
                    <a:pt x="320" y="275"/>
                  </a:cubicBezTo>
                  <a:cubicBezTo>
                    <a:pt x="275" y="345"/>
                    <a:pt x="182" y="366"/>
                    <a:pt x="112" y="3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4264025" y="3246438"/>
              <a:ext cx="1222375" cy="1225550"/>
            </a:xfrm>
            <a:custGeom>
              <a:avLst/>
              <a:gdLst>
                <a:gd name="T0" fmla="*/ 238 w 325"/>
                <a:gd name="T1" fmla="*/ 42 h 326"/>
                <a:gd name="T2" fmla="*/ 42 w 325"/>
                <a:gd name="T3" fmla="*/ 87 h 326"/>
                <a:gd name="T4" fmla="*/ 86 w 325"/>
                <a:gd name="T5" fmla="*/ 283 h 326"/>
                <a:gd name="T6" fmla="*/ 283 w 325"/>
                <a:gd name="T7" fmla="*/ 239 h 326"/>
                <a:gd name="T8" fmla="*/ 238 w 325"/>
                <a:gd name="T9" fmla="*/ 42 h 326"/>
                <a:gd name="T10" fmla="*/ 73 w 325"/>
                <a:gd name="T11" fmla="*/ 74 h 326"/>
                <a:gd name="T12" fmla="*/ 207 w 325"/>
                <a:gd name="T13" fmla="*/ 46 h 326"/>
                <a:gd name="T14" fmla="*/ 212 w 325"/>
                <a:gd name="T15" fmla="*/ 62 h 326"/>
                <a:gd name="T16" fmla="*/ 173 w 325"/>
                <a:gd name="T17" fmla="*/ 123 h 326"/>
                <a:gd name="T18" fmla="*/ 134 w 325"/>
                <a:gd name="T19" fmla="*/ 132 h 326"/>
                <a:gd name="T20" fmla="*/ 74 w 325"/>
                <a:gd name="T21" fmla="*/ 94 h 326"/>
                <a:gd name="T22" fmla="*/ 73 w 325"/>
                <a:gd name="T23" fmla="*/ 74 h 326"/>
                <a:gd name="T24" fmla="*/ 93 w 325"/>
                <a:gd name="T25" fmla="*/ 250 h 326"/>
                <a:gd name="T26" fmla="*/ 73 w 325"/>
                <a:gd name="T27" fmla="*/ 252 h 326"/>
                <a:gd name="T28" fmla="*/ 45 w 325"/>
                <a:gd name="T29" fmla="*/ 118 h 326"/>
                <a:gd name="T30" fmla="*/ 63 w 325"/>
                <a:gd name="T31" fmla="*/ 113 h 326"/>
                <a:gd name="T32" fmla="*/ 123 w 325"/>
                <a:gd name="T33" fmla="*/ 151 h 326"/>
                <a:gd name="T34" fmla="*/ 131 w 325"/>
                <a:gd name="T35" fmla="*/ 190 h 326"/>
                <a:gd name="T36" fmla="*/ 93 w 325"/>
                <a:gd name="T37" fmla="*/ 250 h 326"/>
                <a:gd name="T38" fmla="*/ 140 w 325"/>
                <a:gd name="T39" fmla="*/ 149 h 326"/>
                <a:gd name="T40" fmla="*/ 176 w 325"/>
                <a:gd name="T41" fmla="*/ 141 h 326"/>
                <a:gd name="T42" fmla="*/ 184 w 325"/>
                <a:gd name="T43" fmla="*/ 177 h 326"/>
                <a:gd name="T44" fmla="*/ 148 w 325"/>
                <a:gd name="T45" fmla="*/ 185 h 326"/>
                <a:gd name="T46" fmla="*/ 140 w 325"/>
                <a:gd name="T47" fmla="*/ 149 h 326"/>
                <a:gd name="T48" fmla="*/ 252 w 325"/>
                <a:gd name="T49" fmla="*/ 251 h 326"/>
                <a:gd name="T50" fmla="*/ 120 w 325"/>
                <a:gd name="T51" fmla="*/ 282 h 326"/>
                <a:gd name="T52" fmla="*/ 113 w 325"/>
                <a:gd name="T53" fmla="*/ 260 h 326"/>
                <a:gd name="T54" fmla="*/ 150 w 325"/>
                <a:gd name="T55" fmla="*/ 202 h 326"/>
                <a:gd name="T56" fmla="*/ 190 w 325"/>
                <a:gd name="T57" fmla="*/ 194 h 326"/>
                <a:gd name="T58" fmla="*/ 246 w 325"/>
                <a:gd name="T59" fmla="*/ 229 h 326"/>
                <a:gd name="T60" fmla="*/ 252 w 325"/>
                <a:gd name="T61" fmla="*/ 251 h 326"/>
                <a:gd name="T62" fmla="*/ 260 w 325"/>
                <a:gd name="T63" fmla="*/ 212 h 326"/>
                <a:gd name="T64" fmla="*/ 202 w 325"/>
                <a:gd name="T65" fmla="*/ 175 h 326"/>
                <a:gd name="T66" fmla="*/ 192 w 325"/>
                <a:gd name="T67" fmla="*/ 135 h 326"/>
                <a:gd name="T68" fmla="*/ 231 w 325"/>
                <a:gd name="T69" fmla="*/ 74 h 326"/>
                <a:gd name="T70" fmla="*/ 248 w 325"/>
                <a:gd name="T71" fmla="*/ 71 h 326"/>
                <a:gd name="T72" fmla="*/ 280 w 325"/>
                <a:gd name="T73" fmla="*/ 206 h 326"/>
                <a:gd name="T74" fmla="*/ 260 w 325"/>
                <a:gd name="T75" fmla="*/ 2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326">
                  <a:moveTo>
                    <a:pt x="238" y="42"/>
                  </a:moveTo>
                  <a:cubicBezTo>
                    <a:pt x="172" y="0"/>
                    <a:pt x="84" y="20"/>
                    <a:pt x="42" y="87"/>
                  </a:cubicBezTo>
                  <a:cubicBezTo>
                    <a:pt x="0" y="153"/>
                    <a:pt x="19" y="241"/>
                    <a:pt x="86" y="283"/>
                  </a:cubicBezTo>
                  <a:cubicBezTo>
                    <a:pt x="153" y="326"/>
                    <a:pt x="241" y="306"/>
                    <a:pt x="283" y="239"/>
                  </a:cubicBezTo>
                  <a:cubicBezTo>
                    <a:pt x="325" y="173"/>
                    <a:pt x="305" y="84"/>
                    <a:pt x="238" y="42"/>
                  </a:cubicBezTo>
                  <a:close/>
                  <a:moveTo>
                    <a:pt x="73" y="74"/>
                  </a:moveTo>
                  <a:cubicBezTo>
                    <a:pt x="108" y="39"/>
                    <a:pt x="161" y="28"/>
                    <a:pt x="207" y="46"/>
                  </a:cubicBezTo>
                  <a:cubicBezTo>
                    <a:pt x="213" y="48"/>
                    <a:pt x="217" y="54"/>
                    <a:pt x="212" y="62"/>
                  </a:cubicBezTo>
                  <a:cubicBezTo>
                    <a:pt x="208" y="69"/>
                    <a:pt x="173" y="123"/>
                    <a:pt x="173" y="123"/>
                  </a:cubicBezTo>
                  <a:cubicBezTo>
                    <a:pt x="160" y="120"/>
                    <a:pt x="145" y="123"/>
                    <a:pt x="134" y="132"/>
                  </a:cubicBezTo>
                  <a:cubicBezTo>
                    <a:pt x="134" y="132"/>
                    <a:pt x="84" y="100"/>
                    <a:pt x="74" y="94"/>
                  </a:cubicBezTo>
                  <a:cubicBezTo>
                    <a:pt x="64" y="88"/>
                    <a:pt x="66" y="82"/>
                    <a:pt x="73" y="74"/>
                  </a:cubicBezTo>
                  <a:close/>
                  <a:moveTo>
                    <a:pt x="93" y="250"/>
                  </a:moveTo>
                  <a:cubicBezTo>
                    <a:pt x="88" y="259"/>
                    <a:pt x="78" y="257"/>
                    <a:pt x="73" y="252"/>
                  </a:cubicBezTo>
                  <a:cubicBezTo>
                    <a:pt x="38" y="217"/>
                    <a:pt x="27" y="164"/>
                    <a:pt x="45" y="118"/>
                  </a:cubicBezTo>
                  <a:cubicBezTo>
                    <a:pt x="47" y="110"/>
                    <a:pt x="55" y="108"/>
                    <a:pt x="63" y="113"/>
                  </a:cubicBezTo>
                  <a:cubicBezTo>
                    <a:pt x="71" y="118"/>
                    <a:pt x="123" y="151"/>
                    <a:pt x="123" y="151"/>
                  </a:cubicBezTo>
                  <a:cubicBezTo>
                    <a:pt x="119" y="165"/>
                    <a:pt x="122" y="179"/>
                    <a:pt x="131" y="190"/>
                  </a:cubicBezTo>
                  <a:cubicBezTo>
                    <a:pt x="131" y="190"/>
                    <a:pt x="99" y="241"/>
                    <a:pt x="93" y="250"/>
                  </a:cubicBezTo>
                  <a:close/>
                  <a:moveTo>
                    <a:pt x="140" y="149"/>
                  </a:moveTo>
                  <a:cubicBezTo>
                    <a:pt x="148" y="137"/>
                    <a:pt x="164" y="134"/>
                    <a:pt x="176" y="141"/>
                  </a:cubicBezTo>
                  <a:cubicBezTo>
                    <a:pt x="188" y="149"/>
                    <a:pt x="191" y="165"/>
                    <a:pt x="184" y="177"/>
                  </a:cubicBezTo>
                  <a:cubicBezTo>
                    <a:pt x="176" y="189"/>
                    <a:pt x="160" y="192"/>
                    <a:pt x="148" y="185"/>
                  </a:cubicBezTo>
                  <a:cubicBezTo>
                    <a:pt x="136" y="177"/>
                    <a:pt x="133" y="161"/>
                    <a:pt x="140" y="149"/>
                  </a:cubicBezTo>
                  <a:close/>
                  <a:moveTo>
                    <a:pt x="252" y="251"/>
                  </a:moveTo>
                  <a:cubicBezTo>
                    <a:pt x="218" y="286"/>
                    <a:pt x="166" y="298"/>
                    <a:pt x="120" y="282"/>
                  </a:cubicBezTo>
                  <a:cubicBezTo>
                    <a:pt x="110" y="278"/>
                    <a:pt x="107" y="270"/>
                    <a:pt x="113" y="260"/>
                  </a:cubicBezTo>
                  <a:cubicBezTo>
                    <a:pt x="119" y="251"/>
                    <a:pt x="150" y="202"/>
                    <a:pt x="150" y="202"/>
                  </a:cubicBezTo>
                  <a:cubicBezTo>
                    <a:pt x="164" y="207"/>
                    <a:pt x="179" y="203"/>
                    <a:pt x="190" y="194"/>
                  </a:cubicBezTo>
                  <a:cubicBezTo>
                    <a:pt x="190" y="194"/>
                    <a:pt x="233" y="221"/>
                    <a:pt x="246" y="229"/>
                  </a:cubicBezTo>
                  <a:cubicBezTo>
                    <a:pt x="260" y="238"/>
                    <a:pt x="258" y="244"/>
                    <a:pt x="252" y="251"/>
                  </a:cubicBezTo>
                  <a:close/>
                  <a:moveTo>
                    <a:pt x="260" y="212"/>
                  </a:moveTo>
                  <a:cubicBezTo>
                    <a:pt x="252" y="207"/>
                    <a:pt x="202" y="175"/>
                    <a:pt x="202" y="175"/>
                  </a:cubicBezTo>
                  <a:cubicBezTo>
                    <a:pt x="206" y="161"/>
                    <a:pt x="202" y="146"/>
                    <a:pt x="192" y="135"/>
                  </a:cubicBezTo>
                  <a:cubicBezTo>
                    <a:pt x="192" y="135"/>
                    <a:pt x="225" y="82"/>
                    <a:pt x="231" y="74"/>
                  </a:cubicBezTo>
                  <a:cubicBezTo>
                    <a:pt x="236" y="65"/>
                    <a:pt x="242" y="66"/>
                    <a:pt x="248" y="71"/>
                  </a:cubicBezTo>
                  <a:cubicBezTo>
                    <a:pt x="285" y="106"/>
                    <a:pt x="298" y="159"/>
                    <a:pt x="280" y="206"/>
                  </a:cubicBezTo>
                  <a:cubicBezTo>
                    <a:pt x="277" y="216"/>
                    <a:pt x="269" y="217"/>
                    <a:pt x="260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1412875" y="3905250"/>
              <a:ext cx="657225" cy="657225"/>
            </a:xfrm>
            <a:custGeom>
              <a:avLst/>
              <a:gdLst>
                <a:gd name="T0" fmla="*/ 165 w 175"/>
                <a:gd name="T1" fmla="*/ 129 h 175"/>
                <a:gd name="T2" fmla="*/ 158 w 175"/>
                <a:gd name="T3" fmla="*/ 110 h 175"/>
                <a:gd name="T4" fmla="*/ 175 w 175"/>
                <a:gd name="T5" fmla="*/ 95 h 175"/>
                <a:gd name="T6" fmla="*/ 161 w 175"/>
                <a:gd name="T7" fmla="*/ 82 h 175"/>
                <a:gd name="T8" fmla="*/ 171 w 175"/>
                <a:gd name="T9" fmla="*/ 62 h 175"/>
                <a:gd name="T10" fmla="*/ 152 w 175"/>
                <a:gd name="T11" fmla="*/ 53 h 175"/>
                <a:gd name="T12" fmla="*/ 154 w 175"/>
                <a:gd name="T13" fmla="*/ 30 h 175"/>
                <a:gd name="T14" fmla="*/ 135 w 175"/>
                <a:gd name="T15" fmla="*/ 31 h 175"/>
                <a:gd name="T16" fmla="*/ 128 w 175"/>
                <a:gd name="T17" fmla="*/ 10 h 175"/>
                <a:gd name="T18" fmla="*/ 110 w 175"/>
                <a:gd name="T19" fmla="*/ 17 h 175"/>
                <a:gd name="T20" fmla="*/ 95 w 175"/>
                <a:gd name="T21" fmla="*/ 0 h 175"/>
                <a:gd name="T22" fmla="*/ 81 w 175"/>
                <a:gd name="T23" fmla="*/ 14 h 175"/>
                <a:gd name="T24" fmla="*/ 61 w 175"/>
                <a:gd name="T25" fmla="*/ 4 h 175"/>
                <a:gd name="T26" fmla="*/ 54 w 175"/>
                <a:gd name="T27" fmla="*/ 21 h 175"/>
                <a:gd name="T28" fmla="*/ 32 w 175"/>
                <a:gd name="T29" fmla="*/ 19 h 175"/>
                <a:gd name="T30" fmla="*/ 30 w 175"/>
                <a:gd name="T31" fmla="*/ 39 h 175"/>
                <a:gd name="T32" fmla="*/ 9 w 175"/>
                <a:gd name="T33" fmla="*/ 47 h 175"/>
                <a:gd name="T34" fmla="*/ 16 w 175"/>
                <a:gd name="T35" fmla="*/ 65 h 175"/>
                <a:gd name="T36" fmla="*/ 0 w 175"/>
                <a:gd name="T37" fmla="*/ 80 h 175"/>
                <a:gd name="T38" fmla="*/ 12 w 175"/>
                <a:gd name="T39" fmla="*/ 94 h 175"/>
                <a:gd name="T40" fmla="*/ 3 w 175"/>
                <a:gd name="T41" fmla="*/ 114 h 175"/>
                <a:gd name="T42" fmla="*/ 21 w 175"/>
                <a:gd name="T43" fmla="*/ 123 h 175"/>
                <a:gd name="T44" fmla="*/ 20 w 175"/>
                <a:gd name="T45" fmla="*/ 145 h 175"/>
                <a:gd name="T46" fmla="*/ 39 w 175"/>
                <a:gd name="T47" fmla="*/ 145 h 175"/>
                <a:gd name="T48" fmla="*/ 46 w 175"/>
                <a:gd name="T49" fmla="*/ 165 h 175"/>
                <a:gd name="T50" fmla="*/ 64 w 175"/>
                <a:gd name="T51" fmla="*/ 159 h 175"/>
                <a:gd name="T52" fmla="*/ 79 w 175"/>
                <a:gd name="T53" fmla="*/ 175 h 175"/>
                <a:gd name="T54" fmla="*/ 93 w 175"/>
                <a:gd name="T55" fmla="*/ 162 h 175"/>
                <a:gd name="T56" fmla="*/ 113 w 175"/>
                <a:gd name="T57" fmla="*/ 172 h 175"/>
                <a:gd name="T58" fmla="*/ 121 w 175"/>
                <a:gd name="T59" fmla="*/ 154 h 175"/>
                <a:gd name="T60" fmla="*/ 143 w 175"/>
                <a:gd name="T61" fmla="*/ 156 h 175"/>
                <a:gd name="T62" fmla="*/ 144 w 175"/>
                <a:gd name="T63" fmla="*/ 136 h 175"/>
                <a:gd name="T64" fmla="*/ 50 w 175"/>
                <a:gd name="T65" fmla="*/ 146 h 175"/>
                <a:gd name="T66" fmla="*/ 123 w 175"/>
                <a:gd name="T67" fmla="*/ 30 h 175"/>
                <a:gd name="T68" fmla="*/ 50 w 175"/>
                <a:gd name="T69" fmla="*/ 14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5">
                  <a:moveTo>
                    <a:pt x="157" y="140"/>
                  </a:moveTo>
                  <a:cubicBezTo>
                    <a:pt x="165" y="129"/>
                    <a:pt x="165" y="129"/>
                    <a:pt x="165" y="129"/>
                  </a:cubicBezTo>
                  <a:cubicBezTo>
                    <a:pt x="155" y="118"/>
                    <a:pt x="155" y="118"/>
                    <a:pt x="155" y="118"/>
                  </a:cubicBezTo>
                  <a:cubicBezTo>
                    <a:pt x="156" y="115"/>
                    <a:pt x="157" y="113"/>
                    <a:pt x="158" y="110"/>
                  </a:cubicBezTo>
                  <a:cubicBezTo>
                    <a:pt x="172" y="109"/>
                    <a:pt x="172" y="109"/>
                    <a:pt x="172" y="109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1" y="87"/>
                    <a:pt x="161" y="84"/>
                    <a:pt x="161" y="82"/>
                  </a:cubicBezTo>
                  <a:cubicBezTo>
                    <a:pt x="174" y="75"/>
                    <a:pt x="174" y="75"/>
                    <a:pt x="174" y="75"/>
                  </a:cubicBezTo>
                  <a:cubicBezTo>
                    <a:pt x="171" y="62"/>
                    <a:pt x="171" y="62"/>
                    <a:pt x="171" y="62"/>
                  </a:cubicBezTo>
                  <a:cubicBezTo>
                    <a:pt x="156" y="61"/>
                    <a:pt x="156" y="61"/>
                    <a:pt x="156" y="61"/>
                  </a:cubicBezTo>
                  <a:cubicBezTo>
                    <a:pt x="155" y="58"/>
                    <a:pt x="154" y="56"/>
                    <a:pt x="152" y="53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38" y="34"/>
                    <a:pt x="137" y="33"/>
                    <a:pt x="135" y="31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3" y="18"/>
                    <a:pt x="110" y="17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4"/>
                    <a:pt x="84" y="14"/>
                    <a:pt x="81" y="1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58" y="19"/>
                    <a:pt x="56" y="20"/>
                    <a:pt x="54" y="2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35"/>
                    <a:pt x="32" y="37"/>
                    <a:pt x="30" y="3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60"/>
                    <a:pt x="17" y="62"/>
                    <a:pt x="16" y="65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8"/>
                    <a:pt x="12" y="91"/>
                    <a:pt x="12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8" y="117"/>
                    <a:pt x="19" y="120"/>
                    <a:pt x="21" y="123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5" y="142"/>
                    <a:pt x="37" y="143"/>
                    <a:pt x="39" y="145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46" y="165"/>
                    <a:pt x="46" y="165"/>
                    <a:pt x="46" y="165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9" y="157"/>
                    <a:pt x="61" y="158"/>
                    <a:pt x="64" y="159"/>
                  </a:cubicBezTo>
                  <a:cubicBezTo>
                    <a:pt x="65" y="173"/>
                    <a:pt x="65" y="173"/>
                    <a:pt x="65" y="173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7" y="163"/>
                    <a:pt x="90" y="163"/>
                    <a:pt x="93" y="162"/>
                  </a:cubicBezTo>
                  <a:cubicBezTo>
                    <a:pt x="99" y="175"/>
                    <a:pt x="99" y="175"/>
                    <a:pt x="99" y="17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116" y="157"/>
                    <a:pt x="118" y="156"/>
                    <a:pt x="121" y="154"/>
                  </a:cubicBezTo>
                  <a:cubicBezTo>
                    <a:pt x="131" y="164"/>
                    <a:pt x="131" y="164"/>
                    <a:pt x="131" y="164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38" y="143"/>
                    <a:pt x="138" y="143"/>
                    <a:pt x="138" y="143"/>
                  </a:cubicBezTo>
                  <a:cubicBezTo>
                    <a:pt x="140" y="140"/>
                    <a:pt x="142" y="138"/>
                    <a:pt x="144" y="136"/>
                  </a:cubicBezTo>
                  <a:lnTo>
                    <a:pt x="157" y="140"/>
                  </a:lnTo>
                  <a:close/>
                  <a:moveTo>
                    <a:pt x="50" y="146"/>
                  </a:moveTo>
                  <a:cubicBezTo>
                    <a:pt x="18" y="126"/>
                    <a:pt x="8" y="84"/>
                    <a:pt x="29" y="52"/>
                  </a:cubicBezTo>
                  <a:cubicBezTo>
                    <a:pt x="49" y="20"/>
                    <a:pt x="91" y="10"/>
                    <a:pt x="123" y="30"/>
                  </a:cubicBezTo>
                  <a:cubicBezTo>
                    <a:pt x="155" y="50"/>
                    <a:pt x="165" y="93"/>
                    <a:pt x="145" y="125"/>
                  </a:cubicBezTo>
                  <a:cubicBezTo>
                    <a:pt x="124" y="157"/>
                    <a:pt x="82" y="166"/>
                    <a:pt x="50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1462088" y="3957638"/>
              <a:ext cx="555625" cy="555625"/>
            </a:xfrm>
            <a:custGeom>
              <a:avLst/>
              <a:gdLst>
                <a:gd name="T0" fmla="*/ 108 w 148"/>
                <a:gd name="T1" fmla="*/ 19 h 148"/>
                <a:gd name="T2" fmla="*/ 19 w 148"/>
                <a:gd name="T3" fmla="*/ 40 h 148"/>
                <a:gd name="T4" fmla="*/ 39 w 148"/>
                <a:gd name="T5" fmla="*/ 129 h 148"/>
                <a:gd name="T6" fmla="*/ 128 w 148"/>
                <a:gd name="T7" fmla="*/ 109 h 148"/>
                <a:gd name="T8" fmla="*/ 108 w 148"/>
                <a:gd name="T9" fmla="*/ 19 h 148"/>
                <a:gd name="T10" fmla="*/ 33 w 148"/>
                <a:gd name="T11" fmla="*/ 34 h 148"/>
                <a:gd name="T12" fmla="*/ 94 w 148"/>
                <a:gd name="T13" fmla="*/ 21 h 148"/>
                <a:gd name="T14" fmla="*/ 96 w 148"/>
                <a:gd name="T15" fmla="*/ 28 h 148"/>
                <a:gd name="T16" fmla="*/ 79 w 148"/>
                <a:gd name="T17" fmla="*/ 56 h 148"/>
                <a:gd name="T18" fmla="*/ 61 w 148"/>
                <a:gd name="T19" fmla="*/ 60 h 148"/>
                <a:gd name="T20" fmla="*/ 34 w 148"/>
                <a:gd name="T21" fmla="*/ 43 h 148"/>
                <a:gd name="T22" fmla="*/ 33 w 148"/>
                <a:gd name="T23" fmla="*/ 34 h 148"/>
                <a:gd name="T24" fmla="*/ 42 w 148"/>
                <a:gd name="T25" fmla="*/ 114 h 148"/>
                <a:gd name="T26" fmla="*/ 33 w 148"/>
                <a:gd name="T27" fmla="*/ 114 h 148"/>
                <a:gd name="T28" fmla="*/ 20 w 148"/>
                <a:gd name="T29" fmla="*/ 54 h 148"/>
                <a:gd name="T30" fmla="*/ 29 w 148"/>
                <a:gd name="T31" fmla="*/ 52 h 148"/>
                <a:gd name="T32" fmla="*/ 56 w 148"/>
                <a:gd name="T33" fmla="*/ 69 h 148"/>
                <a:gd name="T34" fmla="*/ 60 w 148"/>
                <a:gd name="T35" fmla="*/ 87 h 148"/>
                <a:gd name="T36" fmla="*/ 42 w 148"/>
                <a:gd name="T37" fmla="*/ 114 h 148"/>
                <a:gd name="T38" fmla="*/ 64 w 148"/>
                <a:gd name="T39" fmla="*/ 68 h 148"/>
                <a:gd name="T40" fmla="*/ 80 w 148"/>
                <a:gd name="T41" fmla="*/ 64 h 148"/>
                <a:gd name="T42" fmla="*/ 84 w 148"/>
                <a:gd name="T43" fmla="*/ 80 h 148"/>
                <a:gd name="T44" fmla="*/ 67 w 148"/>
                <a:gd name="T45" fmla="*/ 84 h 148"/>
                <a:gd name="T46" fmla="*/ 64 w 148"/>
                <a:gd name="T47" fmla="*/ 68 h 148"/>
                <a:gd name="T48" fmla="*/ 115 w 148"/>
                <a:gd name="T49" fmla="*/ 114 h 148"/>
                <a:gd name="T50" fmla="*/ 55 w 148"/>
                <a:gd name="T51" fmla="*/ 128 h 148"/>
                <a:gd name="T52" fmla="*/ 51 w 148"/>
                <a:gd name="T53" fmla="*/ 118 h 148"/>
                <a:gd name="T54" fmla="*/ 68 w 148"/>
                <a:gd name="T55" fmla="*/ 92 h 148"/>
                <a:gd name="T56" fmla="*/ 86 w 148"/>
                <a:gd name="T57" fmla="*/ 88 h 148"/>
                <a:gd name="T58" fmla="*/ 112 w 148"/>
                <a:gd name="T59" fmla="*/ 104 h 148"/>
                <a:gd name="T60" fmla="*/ 115 w 148"/>
                <a:gd name="T61" fmla="*/ 114 h 148"/>
                <a:gd name="T62" fmla="*/ 118 w 148"/>
                <a:gd name="T63" fmla="*/ 96 h 148"/>
                <a:gd name="T64" fmla="*/ 92 w 148"/>
                <a:gd name="T65" fmla="*/ 80 h 148"/>
                <a:gd name="T66" fmla="*/ 87 w 148"/>
                <a:gd name="T67" fmla="*/ 61 h 148"/>
                <a:gd name="T68" fmla="*/ 105 w 148"/>
                <a:gd name="T69" fmla="*/ 34 h 148"/>
                <a:gd name="T70" fmla="*/ 113 w 148"/>
                <a:gd name="T71" fmla="*/ 32 h 148"/>
                <a:gd name="T72" fmla="*/ 127 w 148"/>
                <a:gd name="T73" fmla="*/ 94 h 148"/>
                <a:gd name="T74" fmla="*/ 118 w 148"/>
                <a:gd name="T7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148">
                  <a:moveTo>
                    <a:pt x="108" y="19"/>
                  </a:moveTo>
                  <a:cubicBezTo>
                    <a:pt x="78" y="0"/>
                    <a:pt x="38" y="9"/>
                    <a:pt x="19" y="40"/>
                  </a:cubicBezTo>
                  <a:cubicBezTo>
                    <a:pt x="0" y="70"/>
                    <a:pt x="9" y="110"/>
                    <a:pt x="39" y="129"/>
                  </a:cubicBezTo>
                  <a:cubicBezTo>
                    <a:pt x="69" y="148"/>
                    <a:pt x="109" y="139"/>
                    <a:pt x="128" y="109"/>
                  </a:cubicBezTo>
                  <a:cubicBezTo>
                    <a:pt x="148" y="79"/>
                    <a:pt x="138" y="39"/>
                    <a:pt x="108" y="19"/>
                  </a:cubicBezTo>
                  <a:close/>
                  <a:moveTo>
                    <a:pt x="33" y="34"/>
                  </a:moveTo>
                  <a:cubicBezTo>
                    <a:pt x="49" y="18"/>
                    <a:pt x="73" y="13"/>
                    <a:pt x="94" y="21"/>
                  </a:cubicBezTo>
                  <a:cubicBezTo>
                    <a:pt x="97" y="22"/>
                    <a:pt x="99" y="25"/>
                    <a:pt x="96" y="28"/>
                  </a:cubicBezTo>
                  <a:cubicBezTo>
                    <a:pt x="94" y="31"/>
                    <a:pt x="79" y="56"/>
                    <a:pt x="79" y="56"/>
                  </a:cubicBezTo>
                  <a:cubicBezTo>
                    <a:pt x="73" y="54"/>
                    <a:pt x="66" y="56"/>
                    <a:pt x="61" y="60"/>
                  </a:cubicBezTo>
                  <a:cubicBezTo>
                    <a:pt x="61" y="60"/>
                    <a:pt x="38" y="46"/>
                    <a:pt x="34" y="43"/>
                  </a:cubicBezTo>
                  <a:cubicBezTo>
                    <a:pt x="29" y="40"/>
                    <a:pt x="30" y="37"/>
                    <a:pt x="33" y="34"/>
                  </a:cubicBezTo>
                  <a:close/>
                  <a:moveTo>
                    <a:pt x="42" y="114"/>
                  </a:moveTo>
                  <a:cubicBezTo>
                    <a:pt x="40" y="118"/>
                    <a:pt x="36" y="117"/>
                    <a:pt x="33" y="114"/>
                  </a:cubicBezTo>
                  <a:cubicBezTo>
                    <a:pt x="17" y="99"/>
                    <a:pt x="12" y="75"/>
                    <a:pt x="20" y="54"/>
                  </a:cubicBezTo>
                  <a:cubicBezTo>
                    <a:pt x="21" y="50"/>
                    <a:pt x="25" y="49"/>
                    <a:pt x="29" y="52"/>
                  </a:cubicBezTo>
                  <a:cubicBezTo>
                    <a:pt x="32" y="54"/>
                    <a:pt x="56" y="69"/>
                    <a:pt x="56" y="69"/>
                  </a:cubicBezTo>
                  <a:cubicBezTo>
                    <a:pt x="54" y="75"/>
                    <a:pt x="55" y="82"/>
                    <a:pt x="60" y="87"/>
                  </a:cubicBezTo>
                  <a:cubicBezTo>
                    <a:pt x="60" y="87"/>
                    <a:pt x="45" y="110"/>
                    <a:pt x="42" y="114"/>
                  </a:cubicBezTo>
                  <a:close/>
                  <a:moveTo>
                    <a:pt x="64" y="68"/>
                  </a:moveTo>
                  <a:cubicBezTo>
                    <a:pt x="67" y="63"/>
                    <a:pt x="74" y="61"/>
                    <a:pt x="80" y="64"/>
                  </a:cubicBezTo>
                  <a:cubicBezTo>
                    <a:pt x="85" y="68"/>
                    <a:pt x="87" y="75"/>
                    <a:pt x="84" y="80"/>
                  </a:cubicBezTo>
                  <a:cubicBezTo>
                    <a:pt x="80" y="86"/>
                    <a:pt x="73" y="87"/>
                    <a:pt x="67" y="84"/>
                  </a:cubicBezTo>
                  <a:cubicBezTo>
                    <a:pt x="62" y="81"/>
                    <a:pt x="60" y="73"/>
                    <a:pt x="64" y="68"/>
                  </a:cubicBezTo>
                  <a:close/>
                  <a:moveTo>
                    <a:pt x="115" y="114"/>
                  </a:moveTo>
                  <a:cubicBezTo>
                    <a:pt x="99" y="130"/>
                    <a:pt x="76" y="135"/>
                    <a:pt x="55" y="128"/>
                  </a:cubicBezTo>
                  <a:cubicBezTo>
                    <a:pt x="50" y="126"/>
                    <a:pt x="49" y="123"/>
                    <a:pt x="51" y="118"/>
                  </a:cubicBezTo>
                  <a:cubicBezTo>
                    <a:pt x="54" y="114"/>
                    <a:pt x="68" y="92"/>
                    <a:pt x="68" y="92"/>
                  </a:cubicBezTo>
                  <a:cubicBezTo>
                    <a:pt x="74" y="94"/>
                    <a:pt x="81" y="93"/>
                    <a:pt x="86" y="88"/>
                  </a:cubicBezTo>
                  <a:cubicBezTo>
                    <a:pt x="86" y="88"/>
                    <a:pt x="106" y="100"/>
                    <a:pt x="112" y="104"/>
                  </a:cubicBezTo>
                  <a:cubicBezTo>
                    <a:pt x="118" y="108"/>
                    <a:pt x="117" y="111"/>
                    <a:pt x="115" y="114"/>
                  </a:cubicBezTo>
                  <a:close/>
                  <a:moveTo>
                    <a:pt x="118" y="96"/>
                  </a:moveTo>
                  <a:cubicBezTo>
                    <a:pt x="115" y="94"/>
                    <a:pt x="92" y="80"/>
                    <a:pt x="92" y="80"/>
                  </a:cubicBezTo>
                  <a:cubicBezTo>
                    <a:pt x="94" y="73"/>
                    <a:pt x="92" y="66"/>
                    <a:pt x="87" y="61"/>
                  </a:cubicBezTo>
                  <a:cubicBezTo>
                    <a:pt x="87" y="61"/>
                    <a:pt x="102" y="38"/>
                    <a:pt x="105" y="34"/>
                  </a:cubicBezTo>
                  <a:cubicBezTo>
                    <a:pt x="107" y="30"/>
                    <a:pt x="110" y="30"/>
                    <a:pt x="113" y="32"/>
                  </a:cubicBezTo>
                  <a:cubicBezTo>
                    <a:pt x="129" y="48"/>
                    <a:pt x="135" y="72"/>
                    <a:pt x="127" y="94"/>
                  </a:cubicBezTo>
                  <a:cubicBezTo>
                    <a:pt x="126" y="98"/>
                    <a:pt x="122" y="99"/>
                    <a:pt x="11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098925" y="1601788"/>
              <a:ext cx="661988" cy="657225"/>
            </a:xfrm>
            <a:custGeom>
              <a:avLst/>
              <a:gdLst>
                <a:gd name="T0" fmla="*/ 166 w 176"/>
                <a:gd name="T1" fmla="*/ 128 h 175"/>
                <a:gd name="T2" fmla="*/ 159 w 176"/>
                <a:gd name="T3" fmla="*/ 110 h 175"/>
                <a:gd name="T4" fmla="*/ 176 w 176"/>
                <a:gd name="T5" fmla="*/ 95 h 175"/>
                <a:gd name="T6" fmla="*/ 162 w 176"/>
                <a:gd name="T7" fmla="*/ 81 h 175"/>
                <a:gd name="T8" fmla="*/ 172 w 176"/>
                <a:gd name="T9" fmla="*/ 61 h 175"/>
                <a:gd name="T10" fmla="*/ 153 w 176"/>
                <a:gd name="T11" fmla="*/ 53 h 175"/>
                <a:gd name="T12" fmla="*/ 155 w 176"/>
                <a:gd name="T13" fmla="*/ 30 h 175"/>
                <a:gd name="T14" fmla="*/ 136 w 176"/>
                <a:gd name="T15" fmla="*/ 31 h 175"/>
                <a:gd name="T16" fmla="*/ 129 w 176"/>
                <a:gd name="T17" fmla="*/ 9 h 175"/>
                <a:gd name="T18" fmla="*/ 111 w 176"/>
                <a:gd name="T19" fmla="*/ 17 h 175"/>
                <a:gd name="T20" fmla="*/ 96 w 176"/>
                <a:gd name="T21" fmla="*/ 0 h 175"/>
                <a:gd name="T22" fmla="*/ 82 w 176"/>
                <a:gd name="T23" fmla="*/ 13 h 175"/>
                <a:gd name="T24" fmla="*/ 62 w 176"/>
                <a:gd name="T25" fmla="*/ 3 h 175"/>
                <a:gd name="T26" fmla="*/ 55 w 176"/>
                <a:gd name="T27" fmla="*/ 21 h 175"/>
                <a:gd name="T28" fmla="*/ 32 w 176"/>
                <a:gd name="T29" fmla="*/ 19 h 175"/>
                <a:gd name="T30" fmla="*/ 31 w 176"/>
                <a:gd name="T31" fmla="*/ 39 h 175"/>
                <a:gd name="T32" fmla="*/ 10 w 176"/>
                <a:gd name="T33" fmla="*/ 46 h 175"/>
                <a:gd name="T34" fmla="*/ 17 w 176"/>
                <a:gd name="T35" fmla="*/ 65 h 175"/>
                <a:gd name="T36" fmla="*/ 0 w 176"/>
                <a:gd name="T37" fmla="*/ 80 h 175"/>
                <a:gd name="T38" fmla="*/ 13 w 176"/>
                <a:gd name="T39" fmla="*/ 93 h 175"/>
                <a:gd name="T40" fmla="*/ 4 w 176"/>
                <a:gd name="T41" fmla="*/ 113 h 175"/>
                <a:gd name="T42" fmla="*/ 22 w 176"/>
                <a:gd name="T43" fmla="*/ 123 h 175"/>
                <a:gd name="T44" fmla="*/ 21 w 176"/>
                <a:gd name="T45" fmla="*/ 145 h 175"/>
                <a:gd name="T46" fmla="*/ 39 w 176"/>
                <a:gd name="T47" fmla="*/ 145 h 175"/>
                <a:gd name="T48" fmla="*/ 47 w 176"/>
                <a:gd name="T49" fmla="*/ 165 h 175"/>
                <a:gd name="T50" fmla="*/ 65 w 176"/>
                <a:gd name="T51" fmla="*/ 159 h 175"/>
                <a:gd name="T52" fmla="*/ 80 w 176"/>
                <a:gd name="T53" fmla="*/ 175 h 175"/>
                <a:gd name="T54" fmla="*/ 94 w 176"/>
                <a:gd name="T55" fmla="*/ 162 h 175"/>
                <a:gd name="T56" fmla="*/ 114 w 176"/>
                <a:gd name="T57" fmla="*/ 171 h 175"/>
                <a:gd name="T58" fmla="*/ 122 w 176"/>
                <a:gd name="T59" fmla="*/ 154 h 175"/>
                <a:gd name="T60" fmla="*/ 144 w 176"/>
                <a:gd name="T61" fmla="*/ 155 h 175"/>
                <a:gd name="T62" fmla="*/ 145 w 176"/>
                <a:gd name="T63" fmla="*/ 135 h 175"/>
                <a:gd name="T64" fmla="*/ 51 w 176"/>
                <a:gd name="T65" fmla="*/ 146 h 175"/>
                <a:gd name="T66" fmla="*/ 124 w 176"/>
                <a:gd name="T67" fmla="*/ 30 h 175"/>
                <a:gd name="T68" fmla="*/ 51 w 176"/>
                <a:gd name="T69" fmla="*/ 14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5">
                  <a:moveTo>
                    <a:pt x="158" y="140"/>
                  </a:moveTo>
                  <a:cubicBezTo>
                    <a:pt x="166" y="128"/>
                    <a:pt x="166" y="128"/>
                    <a:pt x="166" y="12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5"/>
                    <a:pt x="158" y="112"/>
                    <a:pt x="159" y="11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6"/>
                    <a:pt x="162" y="84"/>
                    <a:pt x="162" y="81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56" y="58"/>
                    <a:pt x="155" y="55"/>
                    <a:pt x="153" y="53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39" y="34"/>
                    <a:pt x="138" y="32"/>
                    <a:pt x="136" y="31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6" y="19"/>
                    <a:pt x="113" y="18"/>
                    <a:pt x="111" y="17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8" y="13"/>
                    <a:pt x="85" y="13"/>
                    <a:pt x="82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9" y="19"/>
                    <a:pt x="57" y="20"/>
                    <a:pt x="55" y="2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5"/>
                    <a:pt x="33" y="37"/>
                    <a:pt x="31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9" y="59"/>
                    <a:pt x="18" y="62"/>
                    <a:pt x="17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8"/>
                    <a:pt x="13" y="91"/>
                    <a:pt x="13" y="93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7"/>
                    <a:pt x="20" y="120"/>
                    <a:pt x="22" y="123"/>
                  </a:cubicBezTo>
                  <a:cubicBezTo>
                    <a:pt x="13" y="133"/>
                    <a:pt x="13" y="133"/>
                    <a:pt x="13" y="133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6" y="141"/>
                    <a:pt x="38" y="143"/>
                    <a:pt x="39" y="14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60" y="157"/>
                    <a:pt x="62" y="158"/>
                    <a:pt x="65" y="159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80" y="175"/>
                    <a:pt x="80" y="175"/>
                    <a:pt x="80" y="175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8" y="162"/>
                    <a:pt x="91" y="162"/>
                    <a:pt x="94" y="162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4" y="171"/>
                    <a:pt x="114" y="171"/>
                    <a:pt x="114" y="171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117" y="156"/>
                    <a:pt x="119" y="155"/>
                    <a:pt x="122" y="154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44" y="155"/>
                    <a:pt x="144" y="155"/>
                    <a:pt x="144" y="155"/>
                  </a:cubicBezTo>
                  <a:cubicBezTo>
                    <a:pt x="139" y="142"/>
                    <a:pt x="139" y="142"/>
                    <a:pt x="139" y="142"/>
                  </a:cubicBezTo>
                  <a:cubicBezTo>
                    <a:pt x="141" y="140"/>
                    <a:pt x="143" y="138"/>
                    <a:pt x="145" y="135"/>
                  </a:cubicBezTo>
                  <a:lnTo>
                    <a:pt x="158" y="140"/>
                  </a:lnTo>
                  <a:close/>
                  <a:moveTo>
                    <a:pt x="51" y="146"/>
                  </a:moveTo>
                  <a:cubicBezTo>
                    <a:pt x="19" y="126"/>
                    <a:pt x="9" y="83"/>
                    <a:pt x="30" y="51"/>
                  </a:cubicBezTo>
                  <a:cubicBezTo>
                    <a:pt x="50" y="19"/>
                    <a:pt x="92" y="10"/>
                    <a:pt x="124" y="30"/>
                  </a:cubicBezTo>
                  <a:cubicBezTo>
                    <a:pt x="156" y="50"/>
                    <a:pt x="166" y="92"/>
                    <a:pt x="146" y="124"/>
                  </a:cubicBezTo>
                  <a:cubicBezTo>
                    <a:pt x="125" y="156"/>
                    <a:pt x="83" y="166"/>
                    <a:pt x="51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4151313" y="1654175"/>
              <a:ext cx="552450" cy="555625"/>
            </a:xfrm>
            <a:custGeom>
              <a:avLst/>
              <a:gdLst>
                <a:gd name="T0" fmla="*/ 108 w 147"/>
                <a:gd name="T1" fmla="*/ 19 h 148"/>
                <a:gd name="T2" fmla="*/ 19 w 147"/>
                <a:gd name="T3" fmla="*/ 39 h 148"/>
                <a:gd name="T4" fmla="*/ 39 w 147"/>
                <a:gd name="T5" fmla="*/ 129 h 148"/>
                <a:gd name="T6" fmla="*/ 128 w 147"/>
                <a:gd name="T7" fmla="*/ 108 h 148"/>
                <a:gd name="T8" fmla="*/ 108 w 147"/>
                <a:gd name="T9" fmla="*/ 19 h 148"/>
                <a:gd name="T10" fmla="*/ 33 w 147"/>
                <a:gd name="T11" fmla="*/ 34 h 148"/>
                <a:gd name="T12" fmla="*/ 94 w 147"/>
                <a:gd name="T13" fmla="*/ 20 h 148"/>
                <a:gd name="T14" fmla="*/ 96 w 147"/>
                <a:gd name="T15" fmla="*/ 28 h 148"/>
                <a:gd name="T16" fmla="*/ 79 w 147"/>
                <a:gd name="T17" fmla="*/ 56 h 148"/>
                <a:gd name="T18" fmla="*/ 61 w 147"/>
                <a:gd name="T19" fmla="*/ 60 h 148"/>
                <a:gd name="T20" fmla="*/ 34 w 147"/>
                <a:gd name="T21" fmla="*/ 43 h 148"/>
                <a:gd name="T22" fmla="*/ 33 w 147"/>
                <a:gd name="T23" fmla="*/ 34 h 148"/>
                <a:gd name="T24" fmla="*/ 42 w 147"/>
                <a:gd name="T25" fmla="*/ 113 h 148"/>
                <a:gd name="T26" fmla="*/ 33 w 147"/>
                <a:gd name="T27" fmla="*/ 114 h 148"/>
                <a:gd name="T28" fmla="*/ 20 w 147"/>
                <a:gd name="T29" fmla="*/ 53 h 148"/>
                <a:gd name="T30" fmla="*/ 28 w 147"/>
                <a:gd name="T31" fmla="*/ 51 h 148"/>
                <a:gd name="T32" fmla="*/ 56 w 147"/>
                <a:gd name="T33" fmla="*/ 68 h 148"/>
                <a:gd name="T34" fmla="*/ 60 w 147"/>
                <a:gd name="T35" fmla="*/ 86 h 148"/>
                <a:gd name="T36" fmla="*/ 42 w 147"/>
                <a:gd name="T37" fmla="*/ 113 h 148"/>
                <a:gd name="T38" fmla="*/ 64 w 147"/>
                <a:gd name="T39" fmla="*/ 68 h 148"/>
                <a:gd name="T40" fmla="*/ 80 w 147"/>
                <a:gd name="T41" fmla="*/ 64 h 148"/>
                <a:gd name="T42" fmla="*/ 83 w 147"/>
                <a:gd name="T43" fmla="*/ 80 h 148"/>
                <a:gd name="T44" fmla="*/ 67 w 147"/>
                <a:gd name="T45" fmla="*/ 84 h 148"/>
                <a:gd name="T46" fmla="*/ 64 w 147"/>
                <a:gd name="T47" fmla="*/ 68 h 148"/>
                <a:gd name="T48" fmla="*/ 115 w 147"/>
                <a:gd name="T49" fmla="*/ 114 h 148"/>
                <a:gd name="T50" fmla="*/ 55 w 147"/>
                <a:gd name="T51" fmla="*/ 128 h 148"/>
                <a:gd name="T52" fmla="*/ 51 w 147"/>
                <a:gd name="T53" fmla="*/ 118 h 148"/>
                <a:gd name="T54" fmla="*/ 68 w 147"/>
                <a:gd name="T55" fmla="*/ 92 h 148"/>
                <a:gd name="T56" fmla="*/ 86 w 147"/>
                <a:gd name="T57" fmla="*/ 88 h 148"/>
                <a:gd name="T58" fmla="*/ 112 w 147"/>
                <a:gd name="T59" fmla="*/ 104 h 148"/>
                <a:gd name="T60" fmla="*/ 115 w 147"/>
                <a:gd name="T61" fmla="*/ 114 h 148"/>
                <a:gd name="T62" fmla="*/ 118 w 147"/>
                <a:gd name="T63" fmla="*/ 96 h 148"/>
                <a:gd name="T64" fmla="*/ 92 w 147"/>
                <a:gd name="T65" fmla="*/ 79 h 148"/>
                <a:gd name="T66" fmla="*/ 87 w 147"/>
                <a:gd name="T67" fmla="*/ 61 h 148"/>
                <a:gd name="T68" fmla="*/ 105 w 147"/>
                <a:gd name="T69" fmla="*/ 33 h 148"/>
                <a:gd name="T70" fmla="*/ 113 w 147"/>
                <a:gd name="T71" fmla="*/ 32 h 148"/>
                <a:gd name="T72" fmla="*/ 127 w 147"/>
                <a:gd name="T73" fmla="*/ 93 h 148"/>
                <a:gd name="T74" fmla="*/ 118 w 147"/>
                <a:gd name="T7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48">
                  <a:moveTo>
                    <a:pt x="108" y="19"/>
                  </a:moveTo>
                  <a:cubicBezTo>
                    <a:pt x="78" y="0"/>
                    <a:pt x="38" y="9"/>
                    <a:pt x="19" y="39"/>
                  </a:cubicBezTo>
                  <a:cubicBezTo>
                    <a:pt x="0" y="69"/>
                    <a:pt x="9" y="109"/>
                    <a:pt x="39" y="129"/>
                  </a:cubicBezTo>
                  <a:cubicBezTo>
                    <a:pt x="69" y="148"/>
                    <a:pt x="109" y="139"/>
                    <a:pt x="128" y="108"/>
                  </a:cubicBezTo>
                  <a:cubicBezTo>
                    <a:pt x="147" y="78"/>
                    <a:pt x="138" y="38"/>
                    <a:pt x="108" y="19"/>
                  </a:cubicBezTo>
                  <a:close/>
                  <a:moveTo>
                    <a:pt x="33" y="34"/>
                  </a:moveTo>
                  <a:cubicBezTo>
                    <a:pt x="49" y="18"/>
                    <a:pt x="73" y="12"/>
                    <a:pt x="94" y="20"/>
                  </a:cubicBezTo>
                  <a:cubicBezTo>
                    <a:pt x="97" y="22"/>
                    <a:pt x="99" y="24"/>
                    <a:pt x="96" y="28"/>
                  </a:cubicBezTo>
                  <a:cubicBezTo>
                    <a:pt x="94" y="31"/>
                    <a:pt x="79" y="56"/>
                    <a:pt x="79" y="56"/>
                  </a:cubicBezTo>
                  <a:cubicBezTo>
                    <a:pt x="72" y="54"/>
                    <a:pt x="66" y="56"/>
                    <a:pt x="61" y="60"/>
                  </a:cubicBezTo>
                  <a:cubicBezTo>
                    <a:pt x="61" y="60"/>
                    <a:pt x="38" y="45"/>
                    <a:pt x="34" y="43"/>
                  </a:cubicBezTo>
                  <a:cubicBezTo>
                    <a:pt x="29" y="40"/>
                    <a:pt x="30" y="37"/>
                    <a:pt x="33" y="34"/>
                  </a:cubicBezTo>
                  <a:close/>
                  <a:moveTo>
                    <a:pt x="42" y="113"/>
                  </a:moveTo>
                  <a:cubicBezTo>
                    <a:pt x="40" y="117"/>
                    <a:pt x="35" y="117"/>
                    <a:pt x="33" y="114"/>
                  </a:cubicBezTo>
                  <a:cubicBezTo>
                    <a:pt x="17" y="98"/>
                    <a:pt x="12" y="74"/>
                    <a:pt x="20" y="53"/>
                  </a:cubicBezTo>
                  <a:cubicBezTo>
                    <a:pt x="21" y="50"/>
                    <a:pt x="25" y="49"/>
                    <a:pt x="28" y="51"/>
                  </a:cubicBezTo>
                  <a:cubicBezTo>
                    <a:pt x="32" y="54"/>
                    <a:pt x="56" y="68"/>
                    <a:pt x="56" y="68"/>
                  </a:cubicBezTo>
                  <a:cubicBezTo>
                    <a:pt x="54" y="75"/>
                    <a:pt x="55" y="81"/>
                    <a:pt x="60" y="86"/>
                  </a:cubicBezTo>
                  <a:cubicBezTo>
                    <a:pt x="60" y="86"/>
                    <a:pt x="45" y="109"/>
                    <a:pt x="42" y="113"/>
                  </a:cubicBezTo>
                  <a:close/>
                  <a:moveTo>
                    <a:pt x="64" y="68"/>
                  </a:moveTo>
                  <a:cubicBezTo>
                    <a:pt x="67" y="62"/>
                    <a:pt x="74" y="61"/>
                    <a:pt x="80" y="64"/>
                  </a:cubicBezTo>
                  <a:cubicBezTo>
                    <a:pt x="85" y="67"/>
                    <a:pt x="87" y="75"/>
                    <a:pt x="83" y="80"/>
                  </a:cubicBezTo>
                  <a:cubicBezTo>
                    <a:pt x="80" y="86"/>
                    <a:pt x="73" y="87"/>
                    <a:pt x="67" y="84"/>
                  </a:cubicBezTo>
                  <a:cubicBezTo>
                    <a:pt x="62" y="80"/>
                    <a:pt x="60" y="73"/>
                    <a:pt x="64" y="68"/>
                  </a:cubicBezTo>
                  <a:close/>
                  <a:moveTo>
                    <a:pt x="115" y="114"/>
                  </a:moveTo>
                  <a:cubicBezTo>
                    <a:pt x="99" y="130"/>
                    <a:pt x="76" y="135"/>
                    <a:pt x="55" y="128"/>
                  </a:cubicBezTo>
                  <a:cubicBezTo>
                    <a:pt x="50" y="126"/>
                    <a:pt x="49" y="122"/>
                    <a:pt x="51" y="118"/>
                  </a:cubicBezTo>
                  <a:cubicBezTo>
                    <a:pt x="54" y="114"/>
                    <a:pt x="68" y="92"/>
                    <a:pt x="68" y="92"/>
                  </a:cubicBezTo>
                  <a:cubicBezTo>
                    <a:pt x="74" y="94"/>
                    <a:pt x="81" y="92"/>
                    <a:pt x="86" y="88"/>
                  </a:cubicBezTo>
                  <a:cubicBezTo>
                    <a:pt x="86" y="88"/>
                    <a:pt x="106" y="100"/>
                    <a:pt x="112" y="104"/>
                  </a:cubicBezTo>
                  <a:cubicBezTo>
                    <a:pt x="118" y="108"/>
                    <a:pt x="117" y="111"/>
                    <a:pt x="115" y="114"/>
                  </a:cubicBezTo>
                  <a:close/>
                  <a:moveTo>
                    <a:pt x="118" y="96"/>
                  </a:moveTo>
                  <a:cubicBezTo>
                    <a:pt x="115" y="94"/>
                    <a:pt x="92" y="79"/>
                    <a:pt x="92" y="79"/>
                  </a:cubicBezTo>
                  <a:cubicBezTo>
                    <a:pt x="93" y="73"/>
                    <a:pt x="92" y="66"/>
                    <a:pt x="87" y="61"/>
                  </a:cubicBezTo>
                  <a:cubicBezTo>
                    <a:pt x="87" y="61"/>
                    <a:pt x="102" y="37"/>
                    <a:pt x="105" y="33"/>
                  </a:cubicBezTo>
                  <a:cubicBezTo>
                    <a:pt x="107" y="29"/>
                    <a:pt x="110" y="30"/>
                    <a:pt x="113" y="32"/>
                  </a:cubicBezTo>
                  <a:cubicBezTo>
                    <a:pt x="129" y="48"/>
                    <a:pt x="135" y="72"/>
                    <a:pt x="127" y="93"/>
                  </a:cubicBezTo>
                  <a:cubicBezTo>
                    <a:pt x="126" y="98"/>
                    <a:pt x="122" y="98"/>
                    <a:pt x="11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168400" y="2111375"/>
              <a:ext cx="1101725" cy="1101725"/>
            </a:xfrm>
            <a:custGeom>
              <a:avLst/>
              <a:gdLst>
                <a:gd name="T0" fmla="*/ 247 w 293"/>
                <a:gd name="T1" fmla="*/ 253 h 293"/>
                <a:gd name="T2" fmla="*/ 246 w 293"/>
                <a:gd name="T3" fmla="*/ 220 h 293"/>
                <a:gd name="T4" fmla="*/ 281 w 293"/>
                <a:gd name="T5" fmla="*/ 205 h 293"/>
                <a:gd name="T6" fmla="*/ 266 w 293"/>
                <a:gd name="T7" fmla="*/ 177 h 293"/>
                <a:gd name="T8" fmla="*/ 293 w 293"/>
                <a:gd name="T9" fmla="*/ 151 h 293"/>
                <a:gd name="T10" fmla="*/ 268 w 293"/>
                <a:gd name="T11" fmla="*/ 127 h 293"/>
                <a:gd name="T12" fmla="*/ 283 w 293"/>
                <a:gd name="T13" fmla="*/ 92 h 293"/>
                <a:gd name="T14" fmla="*/ 253 w 293"/>
                <a:gd name="T15" fmla="*/ 84 h 293"/>
                <a:gd name="T16" fmla="*/ 253 w 293"/>
                <a:gd name="T17" fmla="*/ 46 h 293"/>
                <a:gd name="T18" fmla="*/ 221 w 293"/>
                <a:gd name="T19" fmla="*/ 48 h 293"/>
                <a:gd name="T20" fmla="*/ 207 w 293"/>
                <a:gd name="T21" fmla="*/ 13 h 293"/>
                <a:gd name="T22" fmla="*/ 177 w 293"/>
                <a:gd name="T23" fmla="*/ 27 h 293"/>
                <a:gd name="T24" fmla="*/ 151 w 293"/>
                <a:gd name="T25" fmla="*/ 0 h 293"/>
                <a:gd name="T26" fmla="*/ 130 w 293"/>
                <a:gd name="T27" fmla="*/ 24 h 293"/>
                <a:gd name="T28" fmla="*/ 96 w 293"/>
                <a:gd name="T29" fmla="*/ 9 h 293"/>
                <a:gd name="T30" fmla="*/ 83 w 293"/>
                <a:gd name="T31" fmla="*/ 40 h 293"/>
                <a:gd name="T32" fmla="*/ 46 w 293"/>
                <a:gd name="T33" fmla="*/ 40 h 293"/>
                <a:gd name="T34" fmla="*/ 46 w 293"/>
                <a:gd name="T35" fmla="*/ 73 h 293"/>
                <a:gd name="T36" fmla="*/ 13 w 293"/>
                <a:gd name="T37" fmla="*/ 87 h 293"/>
                <a:gd name="T38" fmla="*/ 25 w 293"/>
                <a:gd name="T39" fmla="*/ 116 h 293"/>
                <a:gd name="T40" fmla="*/ 0 w 293"/>
                <a:gd name="T41" fmla="*/ 142 h 293"/>
                <a:gd name="T42" fmla="*/ 23 w 293"/>
                <a:gd name="T43" fmla="*/ 167 h 293"/>
                <a:gd name="T44" fmla="*/ 11 w 293"/>
                <a:gd name="T45" fmla="*/ 201 h 293"/>
                <a:gd name="T46" fmla="*/ 39 w 293"/>
                <a:gd name="T47" fmla="*/ 211 h 293"/>
                <a:gd name="T48" fmla="*/ 40 w 293"/>
                <a:gd name="T49" fmla="*/ 247 h 293"/>
                <a:gd name="T50" fmla="*/ 72 w 293"/>
                <a:gd name="T51" fmla="*/ 247 h 293"/>
                <a:gd name="T52" fmla="*/ 86 w 293"/>
                <a:gd name="T53" fmla="*/ 280 h 293"/>
                <a:gd name="T54" fmla="*/ 116 w 293"/>
                <a:gd name="T55" fmla="*/ 268 h 293"/>
                <a:gd name="T56" fmla="*/ 142 w 293"/>
                <a:gd name="T57" fmla="*/ 293 h 293"/>
                <a:gd name="T58" fmla="*/ 164 w 293"/>
                <a:gd name="T59" fmla="*/ 270 h 293"/>
                <a:gd name="T60" fmla="*/ 197 w 293"/>
                <a:gd name="T61" fmla="*/ 284 h 293"/>
                <a:gd name="T62" fmla="*/ 210 w 293"/>
                <a:gd name="T63" fmla="*/ 253 h 293"/>
                <a:gd name="T64" fmla="*/ 66 w 293"/>
                <a:gd name="T65" fmla="*/ 211 h 293"/>
                <a:gd name="T66" fmla="*/ 225 w 293"/>
                <a:gd name="T67" fmla="*/ 83 h 293"/>
                <a:gd name="T68" fmla="*/ 66 w 293"/>
                <a:gd name="T69" fmla="*/ 21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3" h="293">
                  <a:moveTo>
                    <a:pt x="229" y="268"/>
                  </a:moveTo>
                  <a:cubicBezTo>
                    <a:pt x="247" y="253"/>
                    <a:pt x="247" y="253"/>
                    <a:pt x="247" y="253"/>
                  </a:cubicBezTo>
                  <a:cubicBezTo>
                    <a:pt x="237" y="231"/>
                    <a:pt x="237" y="231"/>
                    <a:pt x="237" y="231"/>
                  </a:cubicBezTo>
                  <a:cubicBezTo>
                    <a:pt x="241" y="228"/>
                    <a:pt x="244" y="224"/>
                    <a:pt x="246" y="220"/>
                  </a:cubicBezTo>
                  <a:cubicBezTo>
                    <a:pt x="270" y="226"/>
                    <a:pt x="270" y="226"/>
                    <a:pt x="270" y="226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63" y="189"/>
                    <a:pt x="263" y="189"/>
                    <a:pt x="263" y="189"/>
                  </a:cubicBezTo>
                  <a:cubicBezTo>
                    <a:pt x="264" y="185"/>
                    <a:pt x="265" y="181"/>
                    <a:pt x="266" y="177"/>
                  </a:cubicBezTo>
                  <a:cubicBezTo>
                    <a:pt x="291" y="174"/>
                    <a:pt x="291" y="174"/>
                    <a:pt x="291" y="174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37"/>
                    <a:pt x="269" y="132"/>
                    <a:pt x="268" y="127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58" y="93"/>
                    <a:pt x="258" y="93"/>
                    <a:pt x="258" y="93"/>
                  </a:cubicBezTo>
                  <a:cubicBezTo>
                    <a:pt x="256" y="90"/>
                    <a:pt x="254" y="87"/>
                    <a:pt x="253" y="84"/>
                  </a:cubicBezTo>
                  <a:cubicBezTo>
                    <a:pt x="268" y="64"/>
                    <a:pt x="268" y="64"/>
                    <a:pt x="268" y="64"/>
                  </a:cubicBezTo>
                  <a:cubicBezTo>
                    <a:pt x="253" y="46"/>
                    <a:pt x="253" y="46"/>
                    <a:pt x="253" y="46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7" y="53"/>
                    <a:pt x="224" y="51"/>
                    <a:pt x="221" y="48"/>
                  </a:cubicBezTo>
                  <a:cubicBezTo>
                    <a:pt x="227" y="24"/>
                    <a:pt x="227" y="24"/>
                    <a:pt x="227" y="2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86" y="29"/>
                    <a:pt x="182" y="28"/>
                    <a:pt x="177" y="27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38" y="23"/>
                    <a:pt x="134" y="23"/>
                    <a:pt x="130" y="24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2" y="35"/>
                    <a:pt x="87" y="37"/>
                    <a:pt x="83" y="4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2" y="65"/>
                    <a:pt x="49" y="69"/>
                    <a:pt x="46" y="73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8" y="107"/>
                    <a:pt x="26" y="112"/>
                    <a:pt x="25" y="116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2" y="156"/>
                    <a:pt x="22" y="162"/>
                    <a:pt x="23" y="167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11" y="201"/>
                    <a:pt x="11" y="201"/>
                    <a:pt x="11" y="201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35" y="204"/>
                    <a:pt x="37" y="207"/>
                    <a:pt x="39" y="211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64" y="241"/>
                    <a:pt x="68" y="244"/>
                    <a:pt x="72" y="247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86" y="280"/>
                    <a:pt x="86" y="280"/>
                    <a:pt x="86" y="280"/>
                  </a:cubicBezTo>
                  <a:cubicBezTo>
                    <a:pt x="102" y="263"/>
                    <a:pt x="102" y="263"/>
                    <a:pt x="102" y="263"/>
                  </a:cubicBezTo>
                  <a:cubicBezTo>
                    <a:pt x="107" y="265"/>
                    <a:pt x="111" y="267"/>
                    <a:pt x="116" y="268"/>
                  </a:cubicBezTo>
                  <a:cubicBezTo>
                    <a:pt x="119" y="290"/>
                    <a:pt x="119" y="290"/>
                    <a:pt x="119" y="290"/>
                  </a:cubicBezTo>
                  <a:cubicBezTo>
                    <a:pt x="142" y="293"/>
                    <a:pt x="142" y="293"/>
                    <a:pt x="142" y="293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5" y="271"/>
                    <a:pt x="159" y="271"/>
                    <a:pt x="164" y="270"/>
                  </a:cubicBezTo>
                  <a:cubicBezTo>
                    <a:pt x="175" y="290"/>
                    <a:pt x="175" y="290"/>
                    <a:pt x="175" y="290"/>
                  </a:cubicBezTo>
                  <a:cubicBezTo>
                    <a:pt x="197" y="284"/>
                    <a:pt x="197" y="284"/>
                    <a:pt x="197" y="284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202" y="258"/>
                    <a:pt x="206" y="256"/>
                    <a:pt x="210" y="253"/>
                  </a:cubicBezTo>
                  <a:lnTo>
                    <a:pt x="229" y="268"/>
                  </a:lnTo>
                  <a:close/>
                  <a:moveTo>
                    <a:pt x="66" y="211"/>
                  </a:moveTo>
                  <a:cubicBezTo>
                    <a:pt x="31" y="167"/>
                    <a:pt x="38" y="103"/>
                    <a:pt x="82" y="68"/>
                  </a:cubicBezTo>
                  <a:cubicBezTo>
                    <a:pt x="126" y="32"/>
                    <a:pt x="190" y="39"/>
                    <a:pt x="225" y="83"/>
                  </a:cubicBezTo>
                  <a:cubicBezTo>
                    <a:pt x="260" y="127"/>
                    <a:pt x="254" y="191"/>
                    <a:pt x="210" y="227"/>
                  </a:cubicBezTo>
                  <a:cubicBezTo>
                    <a:pt x="166" y="262"/>
                    <a:pt x="102" y="255"/>
                    <a:pt x="66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476375" y="2292350"/>
              <a:ext cx="425450" cy="252412"/>
            </a:xfrm>
            <a:custGeom>
              <a:avLst/>
              <a:gdLst>
                <a:gd name="T0" fmla="*/ 39 w 113"/>
                <a:gd name="T1" fmla="*/ 67 h 67"/>
                <a:gd name="T2" fmla="*/ 85 w 113"/>
                <a:gd name="T3" fmla="*/ 64 h 67"/>
                <a:gd name="T4" fmla="*/ 113 w 113"/>
                <a:gd name="T5" fmla="*/ 20 h 67"/>
                <a:gd name="T6" fmla="*/ 7 w 113"/>
                <a:gd name="T7" fmla="*/ 27 h 67"/>
                <a:gd name="T8" fmla="*/ 0 w 113"/>
                <a:gd name="T9" fmla="*/ 33 h 67"/>
                <a:gd name="T10" fmla="*/ 39 w 113"/>
                <a:gd name="T11" fmla="*/ 67 h 67"/>
                <a:gd name="T12" fmla="*/ 39 w 113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7">
                  <a:moveTo>
                    <a:pt x="39" y="67"/>
                  </a:moveTo>
                  <a:cubicBezTo>
                    <a:pt x="53" y="56"/>
                    <a:pt x="71" y="55"/>
                    <a:pt x="85" y="6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81" y="0"/>
                    <a:pt x="38" y="1"/>
                    <a:pt x="7" y="27"/>
                  </a:cubicBezTo>
                  <a:cubicBezTo>
                    <a:pt x="5" y="29"/>
                    <a:pt x="2" y="31"/>
                    <a:pt x="0" y="3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589088" y="2533650"/>
              <a:ext cx="260350" cy="258762"/>
            </a:xfrm>
            <a:custGeom>
              <a:avLst/>
              <a:gdLst>
                <a:gd name="T0" fmla="*/ 59 w 69"/>
                <a:gd name="T1" fmla="*/ 15 h 69"/>
                <a:gd name="T2" fmla="*/ 16 w 69"/>
                <a:gd name="T3" fmla="*/ 10 h 69"/>
                <a:gd name="T4" fmla="*/ 10 w 69"/>
                <a:gd name="T5" fmla="*/ 53 h 69"/>
                <a:gd name="T6" fmla="*/ 54 w 69"/>
                <a:gd name="T7" fmla="*/ 59 h 69"/>
                <a:gd name="T8" fmla="*/ 59 w 69"/>
                <a:gd name="T9" fmla="*/ 15 h 69"/>
                <a:gd name="T10" fmla="*/ 20 w 69"/>
                <a:gd name="T11" fmla="*/ 46 h 69"/>
                <a:gd name="T12" fmla="*/ 23 w 69"/>
                <a:gd name="T13" fmla="*/ 20 h 69"/>
                <a:gd name="T14" fmla="*/ 49 w 69"/>
                <a:gd name="T15" fmla="*/ 23 h 69"/>
                <a:gd name="T16" fmla="*/ 46 w 69"/>
                <a:gd name="T17" fmla="*/ 49 h 69"/>
                <a:gd name="T18" fmla="*/ 20 w 69"/>
                <a:gd name="T19" fmla="*/ 4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59" y="15"/>
                  </a:moveTo>
                  <a:cubicBezTo>
                    <a:pt x="49" y="2"/>
                    <a:pt x="29" y="0"/>
                    <a:pt x="16" y="10"/>
                  </a:cubicBezTo>
                  <a:cubicBezTo>
                    <a:pt x="2" y="20"/>
                    <a:pt x="0" y="40"/>
                    <a:pt x="10" y="53"/>
                  </a:cubicBezTo>
                  <a:cubicBezTo>
                    <a:pt x="21" y="67"/>
                    <a:pt x="40" y="69"/>
                    <a:pt x="54" y="59"/>
                  </a:cubicBezTo>
                  <a:cubicBezTo>
                    <a:pt x="67" y="48"/>
                    <a:pt x="69" y="29"/>
                    <a:pt x="59" y="15"/>
                  </a:cubicBezTo>
                  <a:close/>
                  <a:moveTo>
                    <a:pt x="20" y="46"/>
                  </a:moveTo>
                  <a:cubicBezTo>
                    <a:pt x="14" y="38"/>
                    <a:pt x="15" y="26"/>
                    <a:pt x="23" y="20"/>
                  </a:cubicBezTo>
                  <a:cubicBezTo>
                    <a:pt x="31" y="13"/>
                    <a:pt x="43" y="15"/>
                    <a:pt x="49" y="23"/>
                  </a:cubicBezTo>
                  <a:cubicBezTo>
                    <a:pt x="56" y="31"/>
                    <a:pt x="54" y="42"/>
                    <a:pt x="46" y="49"/>
                  </a:cubicBezTo>
                  <a:cubicBezTo>
                    <a:pt x="38" y="55"/>
                    <a:pt x="27" y="54"/>
                    <a:pt x="2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00225" y="2555875"/>
              <a:ext cx="292100" cy="415925"/>
            </a:xfrm>
            <a:custGeom>
              <a:avLst/>
              <a:gdLst>
                <a:gd name="T0" fmla="*/ 66 w 78"/>
                <a:gd name="T1" fmla="*/ 0 h 111"/>
                <a:gd name="T2" fmla="*/ 18 w 78"/>
                <a:gd name="T3" fmla="*/ 19 h 111"/>
                <a:gd name="T4" fmla="*/ 4 w 78"/>
                <a:gd name="T5" fmla="*/ 60 h 111"/>
                <a:gd name="T6" fmla="*/ 0 w 78"/>
                <a:gd name="T7" fmla="*/ 63 h 111"/>
                <a:gd name="T8" fmla="*/ 19 w 78"/>
                <a:gd name="T9" fmla="*/ 111 h 111"/>
                <a:gd name="T10" fmla="*/ 36 w 78"/>
                <a:gd name="T11" fmla="*/ 100 h 111"/>
                <a:gd name="T12" fmla="*/ 66 w 78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11">
                  <a:moveTo>
                    <a:pt x="66" y="0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1" y="33"/>
                    <a:pt x="17" y="50"/>
                    <a:pt x="4" y="60"/>
                  </a:cubicBezTo>
                  <a:cubicBezTo>
                    <a:pt x="3" y="61"/>
                    <a:pt x="1" y="62"/>
                    <a:pt x="0" y="63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5" y="108"/>
                    <a:pt x="31" y="104"/>
                    <a:pt x="36" y="100"/>
                  </a:cubicBezTo>
                  <a:cubicBezTo>
                    <a:pt x="67" y="76"/>
                    <a:pt x="78" y="36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363663" y="2600325"/>
              <a:ext cx="319088" cy="398462"/>
            </a:xfrm>
            <a:custGeom>
              <a:avLst/>
              <a:gdLst>
                <a:gd name="T0" fmla="*/ 85 w 85"/>
                <a:gd name="T1" fmla="*/ 55 h 106"/>
                <a:gd name="T2" fmla="*/ 63 w 85"/>
                <a:gd name="T3" fmla="*/ 42 h 106"/>
                <a:gd name="T4" fmla="*/ 55 w 85"/>
                <a:gd name="T5" fmla="*/ 11 h 106"/>
                <a:gd name="T6" fmla="*/ 4 w 85"/>
                <a:gd name="T7" fmla="*/ 0 h 106"/>
                <a:gd name="T8" fmla="*/ 23 w 85"/>
                <a:gd name="T9" fmla="*/ 74 h 106"/>
                <a:gd name="T10" fmla="*/ 75 w 85"/>
                <a:gd name="T11" fmla="*/ 106 h 106"/>
                <a:gd name="T12" fmla="*/ 85 w 85"/>
                <a:gd name="T1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6">
                  <a:moveTo>
                    <a:pt x="85" y="55"/>
                  </a:moveTo>
                  <a:cubicBezTo>
                    <a:pt x="76" y="53"/>
                    <a:pt x="69" y="49"/>
                    <a:pt x="63" y="42"/>
                  </a:cubicBezTo>
                  <a:cubicBezTo>
                    <a:pt x="56" y="33"/>
                    <a:pt x="53" y="22"/>
                    <a:pt x="55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6"/>
                    <a:pt x="6" y="53"/>
                    <a:pt x="23" y="74"/>
                  </a:cubicBezTo>
                  <a:cubicBezTo>
                    <a:pt x="37" y="91"/>
                    <a:pt x="55" y="102"/>
                    <a:pt x="75" y="106"/>
                  </a:cubicBezTo>
                  <a:lnTo>
                    <a:pt x="85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2152650" y="3856038"/>
              <a:ext cx="1150938" cy="1149350"/>
            </a:xfrm>
            <a:custGeom>
              <a:avLst/>
              <a:gdLst>
                <a:gd name="T0" fmla="*/ 258 w 306"/>
                <a:gd name="T1" fmla="*/ 264 h 306"/>
                <a:gd name="T2" fmla="*/ 257 w 306"/>
                <a:gd name="T3" fmla="*/ 229 h 306"/>
                <a:gd name="T4" fmla="*/ 293 w 306"/>
                <a:gd name="T5" fmla="*/ 214 h 306"/>
                <a:gd name="T6" fmla="*/ 278 w 306"/>
                <a:gd name="T7" fmla="*/ 185 h 306"/>
                <a:gd name="T8" fmla="*/ 306 w 306"/>
                <a:gd name="T9" fmla="*/ 157 h 306"/>
                <a:gd name="T10" fmla="*/ 280 w 306"/>
                <a:gd name="T11" fmla="*/ 132 h 306"/>
                <a:gd name="T12" fmla="*/ 295 w 306"/>
                <a:gd name="T13" fmla="*/ 96 h 306"/>
                <a:gd name="T14" fmla="*/ 263 w 306"/>
                <a:gd name="T15" fmla="*/ 87 h 306"/>
                <a:gd name="T16" fmla="*/ 264 w 306"/>
                <a:gd name="T17" fmla="*/ 48 h 306"/>
                <a:gd name="T18" fmla="*/ 230 w 306"/>
                <a:gd name="T19" fmla="*/ 50 h 306"/>
                <a:gd name="T20" fmla="*/ 216 w 306"/>
                <a:gd name="T21" fmla="*/ 13 h 306"/>
                <a:gd name="T22" fmla="*/ 185 w 306"/>
                <a:gd name="T23" fmla="*/ 28 h 306"/>
                <a:gd name="T24" fmla="*/ 157 w 306"/>
                <a:gd name="T25" fmla="*/ 0 h 306"/>
                <a:gd name="T26" fmla="*/ 135 w 306"/>
                <a:gd name="T27" fmla="*/ 25 h 306"/>
                <a:gd name="T28" fmla="*/ 99 w 306"/>
                <a:gd name="T29" fmla="*/ 9 h 306"/>
                <a:gd name="T30" fmla="*/ 86 w 306"/>
                <a:gd name="T31" fmla="*/ 41 h 306"/>
                <a:gd name="T32" fmla="*/ 48 w 306"/>
                <a:gd name="T33" fmla="*/ 41 h 306"/>
                <a:gd name="T34" fmla="*/ 48 w 306"/>
                <a:gd name="T35" fmla="*/ 76 h 306"/>
                <a:gd name="T36" fmla="*/ 13 w 306"/>
                <a:gd name="T37" fmla="*/ 91 h 306"/>
                <a:gd name="T38" fmla="*/ 26 w 306"/>
                <a:gd name="T39" fmla="*/ 121 h 306"/>
                <a:gd name="T40" fmla="*/ 0 w 306"/>
                <a:gd name="T41" fmla="*/ 148 h 306"/>
                <a:gd name="T42" fmla="*/ 23 w 306"/>
                <a:gd name="T43" fmla="*/ 174 h 306"/>
                <a:gd name="T44" fmla="*/ 11 w 306"/>
                <a:gd name="T45" fmla="*/ 210 h 306"/>
                <a:gd name="T46" fmla="*/ 40 w 306"/>
                <a:gd name="T47" fmla="*/ 220 h 306"/>
                <a:gd name="T48" fmla="*/ 41 w 306"/>
                <a:gd name="T49" fmla="*/ 258 h 306"/>
                <a:gd name="T50" fmla="*/ 74 w 306"/>
                <a:gd name="T51" fmla="*/ 258 h 306"/>
                <a:gd name="T52" fmla="*/ 89 w 306"/>
                <a:gd name="T53" fmla="*/ 292 h 306"/>
                <a:gd name="T54" fmla="*/ 121 w 306"/>
                <a:gd name="T55" fmla="*/ 280 h 306"/>
                <a:gd name="T56" fmla="*/ 148 w 306"/>
                <a:gd name="T57" fmla="*/ 306 h 306"/>
                <a:gd name="T58" fmla="*/ 171 w 306"/>
                <a:gd name="T59" fmla="*/ 282 h 306"/>
                <a:gd name="T60" fmla="*/ 206 w 306"/>
                <a:gd name="T61" fmla="*/ 296 h 306"/>
                <a:gd name="T62" fmla="*/ 219 w 306"/>
                <a:gd name="T63" fmla="*/ 264 h 306"/>
                <a:gd name="T64" fmla="*/ 69 w 306"/>
                <a:gd name="T65" fmla="*/ 220 h 306"/>
                <a:gd name="T66" fmla="*/ 235 w 306"/>
                <a:gd name="T67" fmla="*/ 86 h 306"/>
                <a:gd name="T68" fmla="*/ 69 w 306"/>
                <a:gd name="T69" fmla="*/ 22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" h="306">
                  <a:moveTo>
                    <a:pt x="239" y="279"/>
                  </a:moveTo>
                  <a:cubicBezTo>
                    <a:pt x="258" y="264"/>
                    <a:pt x="258" y="264"/>
                    <a:pt x="258" y="264"/>
                  </a:cubicBezTo>
                  <a:cubicBezTo>
                    <a:pt x="247" y="241"/>
                    <a:pt x="247" y="241"/>
                    <a:pt x="247" y="241"/>
                  </a:cubicBezTo>
                  <a:cubicBezTo>
                    <a:pt x="251" y="237"/>
                    <a:pt x="254" y="233"/>
                    <a:pt x="257" y="229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93" y="214"/>
                    <a:pt x="293" y="214"/>
                    <a:pt x="293" y="214"/>
                  </a:cubicBezTo>
                  <a:cubicBezTo>
                    <a:pt x="274" y="197"/>
                    <a:pt x="274" y="197"/>
                    <a:pt x="274" y="197"/>
                  </a:cubicBezTo>
                  <a:cubicBezTo>
                    <a:pt x="275" y="193"/>
                    <a:pt x="277" y="189"/>
                    <a:pt x="278" y="185"/>
                  </a:cubicBezTo>
                  <a:cubicBezTo>
                    <a:pt x="303" y="181"/>
                    <a:pt x="303" y="181"/>
                    <a:pt x="303" y="181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281" y="148"/>
                    <a:pt x="281" y="148"/>
                    <a:pt x="281" y="148"/>
                  </a:cubicBezTo>
                  <a:cubicBezTo>
                    <a:pt x="281" y="143"/>
                    <a:pt x="280" y="137"/>
                    <a:pt x="280" y="132"/>
                  </a:cubicBezTo>
                  <a:cubicBezTo>
                    <a:pt x="302" y="119"/>
                    <a:pt x="302" y="119"/>
                    <a:pt x="302" y="119"/>
                  </a:cubicBezTo>
                  <a:cubicBezTo>
                    <a:pt x="295" y="96"/>
                    <a:pt x="295" y="96"/>
                    <a:pt x="295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7" y="94"/>
                    <a:pt x="265" y="90"/>
                    <a:pt x="263" y="87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40" y="58"/>
                    <a:pt x="240" y="58"/>
                    <a:pt x="240" y="58"/>
                  </a:cubicBezTo>
                  <a:cubicBezTo>
                    <a:pt x="237" y="55"/>
                    <a:pt x="234" y="53"/>
                    <a:pt x="230" y="50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93" y="30"/>
                    <a:pt x="189" y="29"/>
                    <a:pt x="185" y="28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4" y="24"/>
                    <a:pt x="140" y="24"/>
                    <a:pt x="135" y="25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5" y="36"/>
                    <a:pt x="91" y="39"/>
                    <a:pt x="86" y="41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4" y="68"/>
                    <a:pt x="51" y="71"/>
                    <a:pt x="48" y="76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9" y="112"/>
                    <a:pt x="27" y="116"/>
                    <a:pt x="26" y="121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62"/>
                    <a:pt x="22" y="168"/>
                    <a:pt x="23" y="174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6" y="212"/>
                    <a:pt x="38" y="216"/>
                    <a:pt x="40" y="22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41" y="258"/>
                    <a:pt x="41" y="258"/>
                    <a:pt x="41" y="258"/>
                  </a:cubicBezTo>
                  <a:cubicBezTo>
                    <a:pt x="63" y="248"/>
                    <a:pt x="63" y="248"/>
                    <a:pt x="63" y="248"/>
                  </a:cubicBezTo>
                  <a:cubicBezTo>
                    <a:pt x="66" y="251"/>
                    <a:pt x="70" y="255"/>
                    <a:pt x="74" y="258"/>
                  </a:cubicBezTo>
                  <a:cubicBezTo>
                    <a:pt x="68" y="280"/>
                    <a:pt x="68" y="280"/>
                    <a:pt x="68" y="280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106" y="275"/>
                    <a:pt x="106" y="275"/>
                    <a:pt x="106" y="275"/>
                  </a:cubicBezTo>
                  <a:cubicBezTo>
                    <a:pt x="111" y="277"/>
                    <a:pt x="116" y="278"/>
                    <a:pt x="121" y="280"/>
                  </a:cubicBezTo>
                  <a:cubicBezTo>
                    <a:pt x="124" y="303"/>
                    <a:pt x="124" y="303"/>
                    <a:pt x="124" y="303"/>
                  </a:cubicBezTo>
                  <a:cubicBezTo>
                    <a:pt x="148" y="306"/>
                    <a:pt x="148" y="306"/>
                    <a:pt x="148" y="306"/>
                  </a:cubicBezTo>
                  <a:cubicBezTo>
                    <a:pt x="157" y="283"/>
                    <a:pt x="157" y="283"/>
                    <a:pt x="157" y="283"/>
                  </a:cubicBezTo>
                  <a:cubicBezTo>
                    <a:pt x="161" y="283"/>
                    <a:pt x="166" y="282"/>
                    <a:pt x="171" y="282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206" y="296"/>
                    <a:pt x="206" y="296"/>
                    <a:pt x="206" y="296"/>
                  </a:cubicBezTo>
                  <a:cubicBezTo>
                    <a:pt x="205" y="272"/>
                    <a:pt x="205" y="272"/>
                    <a:pt x="205" y="272"/>
                  </a:cubicBezTo>
                  <a:cubicBezTo>
                    <a:pt x="210" y="269"/>
                    <a:pt x="215" y="267"/>
                    <a:pt x="219" y="264"/>
                  </a:cubicBezTo>
                  <a:lnTo>
                    <a:pt x="239" y="279"/>
                  </a:lnTo>
                  <a:close/>
                  <a:moveTo>
                    <a:pt x="69" y="220"/>
                  </a:moveTo>
                  <a:cubicBezTo>
                    <a:pt x="32" y="174"/>
                    <a:pt x="39" y="107"/>
                    <a:pt x="85" y="70"/>
                  </a:cubicBezTo>
                  <a:cubicBezTo>
                    <a:pt x="130" y="33"/>
                    <a:pt x="198" y="41"/>
                    <a:pt x="235" y="86"/>
                  </a:cubicBezTo>
                  <a:cubicBezTo>
                    <a:pt x="272" y="132"/>
                    <a:pt x="264" y="199"/>
                    <a:pt x="218" y="236"/>
                  </a:cubicBezTo>
                  <a:cubicBezTo>
                    <a:pt x="173" y="273"/>
                    <a:pt x="106" y="266"/>
                    <a:pt x="69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2471738" y="4043363"/>
              <a:ext cx="444500" cy="263525"/>
            </a:xfrm>
            <a:custGeom>
              <a:avLst/>
              <a:gdLst>
                <a:gd name="T0" fmla="*/ 41 w 118"/>
                <a:gd name="T1" fmla="*/ 70 h 70"/>
                <a:gd name="T2" fmla="*/ 89 w 118"/>
                <a:gd name="T3" fmla="*/ 66 h 70"/>
                <a:gd name="T4" fmla="*/ 118 w 118"/>
                <a:gd name="T5" fmla="*/ 21 h 70"/>
                <a:gd name="T6" fmla="*/ 7 w 118"/>
                <a:gd name="T7" fmla="*/ 28 h 70"/>
                <a:gd name="T8" fmla="*/ 0 w 118"/>
                <a:gd name="T9" fmla="*/ 34 h 70"/>
                <a:gd name="T10" fmla="*/ 41 w 118"/>
                <a:gd name="T11" fmla="*/ 70 h 70"/>
                <a:gd name="T12" fmla="*/ 41 w 118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70">
                  <a:moveTo>
                    <a:pt x="41" y="70"/>
                  </a:moveTo>
                  <a:cubicBezTo>
                    <a:pt x="55" y="58"/>
                    <a:pt x="74" y="58"/>
                    <a:pt x="89" y="66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85" y="0"/>
                    <a:pt x="40" y="1"/>
                    <a:pt x="7" y="28"/>
                  </a:cubicBezTo>
                  <a:cubicBezTo>
                    <a:pt x="5" y="30"/>
                    <a:pt x="2" y="32"/>
                    <a:pt x="0" y="34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1" y="70"/>
                    <a:pt x="41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2589213" y="4291013"/>
              <a:ext cx="274638" cy="274637"/>
            </a:xfrm>
            <a:custGeom>
              <a:avLst/>
              <a:gdLst>
                <a:gd name="T0" fmla="*/ 62 w 73"/>
                <a:gd name="T1" fmla="*/ 17 h 73"/>
                <a:gd name="T2" fmla="*/ 17 w 73"/>
                <a:gd name="T3" fmla="*/ 11 h 73"/>
                <a:gd name="T4" fmla="*/ 11 w 73"/>
                <a:gd name="T5" fmla="*/ 56 h 73"/>
                <a:gd name="T6" fmla="*/ 56 w 73"/>
                <a:gd name="T7" fmla="*/ 62 h 73"/>
                <a:gd name="T8" fmla="*/ 62 w 73"/>
                <a:gd name="T9" fmla="*/ 17 h 73"/>
                <a:gd name="T10" fmla="*/ 21 w 73"/>
                <a:gd name="T11" fmla="*/ 49 h 73"/>
                <a:gd name="T12" fmla="*/ 24 w 73"/>
                <a:gd name="T13" fmla="*/ 21 h 73"/>
                <a:gd name="T14" fmla="*/ 52 w 73"/>
                <a:gd name="T15" fmla="*/ 24 h 73"/>
                <a:gd name="T16" fmla="*/ 49 w 73"/>
                <a:gd name="T17" fmla="*/ 52 h 73"/>
                <a:gd name="T18" fmla="*/ 21 w 73"/>
                <a:gd name="T19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62" y="17"/>
                  </a:moveTo>
                  <a:cubicBezTo>
                    <a:pt x="51" y="3"/>
                    <a:pt x="31" y="0"/>
                    <a:pt x="17" y="11"/>
                  </a:cubicBezTo>
                  <a:cubicBezTo>
                    <a:pt x="3" y="22"/>
                    <a:pt x="0" y="42"/>
                    <a:pt x="11" y="56"/>
                  </a:cubicBezTo>
                  <a:cubicBezTo>
                    <a:pt x="22" y="70"/>
                    <a:pt x="42" y="73"/>
                    <a:pt x="56" y="62"/>
                  </a:cubicBezTo>
                  <a:cubicBezTo>
                    <a:pt x="70" y="51"/>
                    <a:pt x="73" y="31"/>
                    <a:pt x="62" y="17"/>
                  </a:cubicBezTo>
                  <a:close/>
                  <a:moveTo>
                    <a:pt x="21" y="49"/>
                  </a:moveTo>
                  <a:cubicBezTo>
                    <a:pt x="15" y="40"/>
                    <a:pt x="16" y="28"/>
                    <a:pt x="24" y="21"/>
                  </a:cubicBezTo>
                  <a:cubicBezTo>
                    <a:pt x="33" y="15"/>
                    <a:pt x="45" y="16"/>
                    <a:pt x="52" y="24"/>
                  </a:cubicBezTo>
                  <a:cubicBezTo>
                    <a:pt x="58" y="33"/>
                    <a:pt x="57" y="45"/>
                    <a:pt x="49" y="52"/>
                  </a:cubicBezTo>
                  <a:cubicBezTo>
                    <a:pt x="40" y="58"/>
                    <a:pt x="28" y="57"/>
                    <a:pt x="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2806700" y="4318000"/>
              <a:ext cx="307975" cy="434975"/>
            </a:xfrm>
            <a:custGeom>
              <a:avLst/>
              <a:gdLst>
                <a:gd name="T0" fmla="*/ 70 w 82"/>
                <a:gd name="T1" fmla="*/ 0 h 116"/>
                <a:gd name="T2" fmla="*/ 19 w 82"/>
                <a:gd name="T3" fmla="*/ 19 h 116"/>
                <a:gd name="T4" fmla="*/ 5 w 82"/>
                <a:gd name="T5" fmla="*/ 62 h 116"/>
                <a:gd name="T6" fmla="*/ 0 w 82"/>
                <a:gd name="T7" fmla="*/ 66 h 116"/>
                <a:gd name="T8" fmla="*/ 21 w 82"/>
                <a:gd name="T9" fmla="*/ 116 h 116"/>
                <a:gd name="T10" fmla="*/ 39 w 82"/>
                <a:gd name="T11" fmla="*/ 104 h 116"/>
                <a:gd name="T12" fmla="*/ 70 w 82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6">
                  <a:moveTo>
                    <a:pt x="70" y="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3" y="35"/>
                    <a:pt x="18" y="52"/>
                    <a:pt x="5" y="62"/>
                  </a:cubicBezTo>
                  <a:cubicBezTo>
                    <a:pt x="4" y="64"/>
                    <a:pt x="2" y="65"/>
                    <a:pt x="0" y="6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7" y="113"/>
                    <a:pt x="33" y="109"/>
                    <a:pt x="39" y="104"/>
                  </a:cubicBezTo>
                  <a:cubicBezTo>
                    <a:pt x="71" y="79"/>
                    <a:pt x="82" y="37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52675" y="4367213"/>
              <a:ext cx="333375" cy="412750"/>
            </a:xfrm>
            <a:custGeom>
              <a:avLst/>
              <a:gdLst>
                <a:gd name="T0" fmla="*/ 89 w 89"/>
                <a:gd name="T1" fmla="*/ 57 h 110"/>
                <a:gd name="T2" fmla="*/ 67 w 89"/>
                <a:gd name="T3" fmla="*/ 43 h 110"/>
                <a:gd name="T4" fmla="*/ 58 w 89"/>
                <a:gd name="T5" fmla="*/ 11 h 110"/>
                <a:gd name="T6" fmla="*/ 5 w 89"/>
                <a:gd name="T7" fmla="*/ 0 h 110"/>
                <a:gd name="T8" fmla="*/ 25 w 89"/>
                <a:gd name="T9" fmla="*/ 77 h 110"/>
                <a:gd name="T10" fmla="*/ 79 w 89"/>
                <a:gd name="T11" fmla="*/ 110 h 110"/>
                <a:gd name="T12" fmla="*/ 89 w 89"/>
                <a:gd name="T13" fmla="*/ 5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10">
                  <a:moveTo>
                    <a:pt x="89" y="57"/>
                  </a:moveTo>
                  <a:cubicBezTo>
                    <a:pt x="81" y="55"/>
                    <a:pt x="73" y="50"/>
                    <a:pt x="67" y="43"/>
                  </a:cubicBezTo>
                  <a:cubicBezTo>
                    <a:pt x="59" y="34"/>
                    <a:pt x="56" y="22"/>
                    <a:pt x="58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6"/>
                    <a:pt x="6" y="54"/>
                    <a:pt x="25" y="77"/>
                  </a:cubicBezTo>
                  <a:cubicBezTo>
                    <a:pt x="39" y="95"/>
                    <a:pt x="58" y="106"/>
                    <a:pt x="79" y="110"/>
                  </a:cubicBezTo>
                  <a:lnTo>
                    <a:pt x="8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2259013" y="1679575"/>
              <a:ext cx="2171700" cy="2176462"/>
            </a:xfrm>
            <a:custGeom>
              <a:avLst/>
              <a:gdLst>
                <a:gd name="T0" fmla="*/ 525 w 578"/>
                <a:gd name="T1" fmla="*/ 364 h 579"/>
                <a:gd name="T2" fmla="*/ 525 w 578"/>
                <a:gd name="T3" fmla="*/ 364 h 579"/>
                <a:gd name="T4" fmla="*/ 537 w 578"/>
                <a:gd name="T5" fmla="*/ 297 h 579"/>
                <a:gd name="T6" fmla="*/ 537 w 578"/>
                <a:gd name="T7" fmla="*/ 297 h 579"/>
                <a:gd name="T8" fmla="*/ 578 w 578"/>
                <a:gd name="T9" fmla="*/ 269 h 579"/>
                <a:gd name="T10" fmla="*/ 559 w 578"/>
                <a:gd name="T11" fmla="*/ 184 h 579"/>
                <a:gd name="T12" fmla="*/ 509 w 578"/>
                <a:gd name="T13" fmla="*/ 175 h 579"/>
                <a:gd name="T14" fmla="*/ 509 w 578"/>
                <a:gd name="T15" fmla="*/ 175 h 579"/>
                <a:gd name="T16" fmla="*/ 470 w 578"/>
                <a:gd name="T17" fmla="*/ 120 h 579"/>
                <a:gd name="T18" fmla="*/ 470 w 578"/>
                <a:gd name="T19" fmla="*/ 120 h 579"/>
                <a:gd name="T20" fmla="*/ 479 w 578"/>
                <a:gd name="T21" fmla="*/ 70 h 579"/>
                <a:gd name="T22" fmla="*/ 406 w 578"/>
                <a:gd name="T23" fmla="*/ 24 h 579"/>
                <a:gd name="T24" fmla="*/ 364 w 578"/>
                <a:gd name="T25" fmla="*/ 53 h 579"/>
                <a:gd name="T26" fmla="*/ 364 w 578"/>
                <a:gd name="T27" fmla="*/ 53 h 579"/>
                <a:gd name="T28" fmla="*/ 297 w 578"/>
                <a:gd name="T29" fmla="*/ 41 h 579"/>
                <a:gd name="T30" fmla="*/ 297 w 578"/>
                <a:gd name="T31" fmla="*/ 41 h 579"/>
                <a:gd name="T32" fmla="*/ 269 w 578"/>
                <a:gd name="T33" fmla="*/ 0 h 579"/>
                <a:gd name="T34" fmla="*/ 184 w 578"/>
                <a:gd name="T35" fmla="*/ 19 h 579"/>
                <a:gd name="T36" fmla="*/ 175 w 578"/>
                <a:gd name="T37" fmla="*/ 69 h 579"/>
                <a:gd name="T38" fmla="*/ 175 w 578"/>
                <a:gd name="T39" fmla="*/ 69 h 579"/>
                <a:gd name="T40" fmla="*/ 120 w 578"/>
                <a:gd name="T41" fmla="*/ 108 h 579"/>
                <a:gd name="T42" fmla="*/ 120 w 578"/>
                <a:gd name="T43" fmla="*/ 108 h 579"/>
                <a:gd name="T44" fmla="*/ 71 w 578"/>
                <a:gd name="T45" fmla="*/ 98 h 579"/>
                <a:gd name="T46" fmla="*/ 23 w 578"/>
                <a:gd name="T47" fmla="*/ 173 h 579"/>
                <a:gd name="T48" fmla="*/ 53 w 578"/>
                <a:gd name="T49" fmla="*/ 214 h 579"/>
                <a:gd name="T50" fmla="*/ 53 w 578"/>
                <a:gd name="T51" fmla="*/ 214 h 579"/>
                <a:gd name="T52" fmla="*/ 41 w 578"/>
                <a:gd name="T53" fmla="*/ 281 h 579"/>
                <a:gd name="T54" fmla="*/ 41 w 578"/>
                <a:gd name="T55" fmla="*/ 281 h 579"/>
                <a:gd name="T56" fmla="*/ 0 w 578"/>
                <a:gd name="T57" fmla="*/ 308 h 579"/>
                <a:gd name="T58" fmla="*/ 19 w 578"/>
                <a:gd name="T59" fmla="*/ 395 h 579"/>
                <a:gd name="T60" fmla="*/ 69 w 578"/>
                <a:gd name="T61" fmla="*/ 403 h 579"/>
                <a:gd name="T62" fmla="*/ 69 w 578"/>
                <a:gd name="T63" fmla="*/ 403 h 579"/>
                <a:gd name="T64" fmla="*/ 108 w 578"/>
                <a:gd name="T65" fmla="*/ 459 h 579"/>
                <a:gd name="T66" fmla="*/ 108 w 578"/>
                <a:gd name="T67" fmla="*/ 459 h 579"/>
                <a:gd name="T68" fmla="*/ 98 w 578"/>
                <a:gd name="T69" fmla="*/ 507 h 579"/>
                <a:gd name="T70" fmla="*/ 173 w 578"/>
                <a:gd name="T71" fmla="*/ 555 h 579"/>
                <a:gd name="T72" fmla="*/ 214 w 578"/>
                <a:gd name="T73" fmla="*/ 526 h 579"/>
                <a:gd name="T74" fmla="*/ 214 w 578"/>
                <a:gd name="T75" fmla="*/ 525 h 579"/>
                <a:gd name="T76" fmla="*/ 281 w 578"/>
                <a:gd name="T77" fmla="*/ 537 h 579"/>
                <a:gd name="T78" fmla="*/ 281 w 578"/>
                <a:gd name="T79" fmla="*/ 537 h 579"/>
                <a:gd name="T80" fmla="*/ 308 w 578"/>
                <a:gd name="T81" fmla="*/ 579 h 579"/>
                <a:gd name="T82" fmla="*/ 395 w 578"/>
                <a:gd name="T83" fmla="*/ 559 h 579"/>
                <a:gd name="T84" fmla="*/ 403 w 578"/>
                <a:gd name="T85" fmla="*/ 509 h 579"/>
                <a:gd name="T86" fmla="*/ 403 w 578"/>
                <a:gd name="T87" fmla="*/ 509 h 579"/>
                <a:gd name="T88" fmla="*/ 458 w 578"/>
                <a:gd name="T89" fmla="*/ 470 h 579"/>
                <a:gd name="T90" fmla="*/ 458 w 578"/>
                <a:gd name="T91" fmla="*/ 470 h 579"/>
                <a:gd name="T92" fmla="*/ 508 w 578"/>
                <a:gd name="T93" fmla="*/ 479 h 579"/>
                <a:gd name="T94" fmla="*/ 554 w 578"/>
                <a:gd name="T95" fmla="*/ 406 h 579"/>
                <a:gd name="T96" fmla="*/ 525 w 578"/>
                <a:gd name="T97" fmla="*/ 364 h 579"/>
                <a:gd name="T98" fmla="*/ 222 w 578"/>
                <a:gd name="T99" fmla="*/ 396 h 579"/>
                <a:gd name="T100" fmla="*/ 182 w 578"/>
                <a:gd name="T101" fmla="*/ 222 h 579"/>
                <a:gd name="T102" fmla="*/ 356 w 578"/>
                <a:gd name="T103" fmla="*/ 182 h 579"/>
                <a:gd name="T104" fmla="*/ 396 w 578"/>
                <a:gd name="T105" fmla="*/ 357 h 579"/>
                <a:gd name="T106" fmla="*/ 222 w 578"/>
                <a:gd name="T107" fmla="*/ 396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579">
                  <a:moveTo>
                    <a:pt x="525" y="364"/>
                  </a:moveTo>
                  <a:cubicBezTo>
                    <a:pt x="525" y="364"/>
                    <a:pt x="525" y="364"/>
                    <a:pt x="525" y="364"/>
                  </a:cubicBezTo>
                  <a:cubicBezTo>
                    <a:pt x="532" y="342"/>
                    <a:pt x="536" y="320"/>
                    <a:pt x="537" y="297"/>
                  </a:cubicBezTo>
                  <a:cubicBezTo>
                    <a:pt x="537" y="297"/>
                    <a:pt x="537" y="297"/>
                    <a:pt x="537" y="297"/>
                  </a:cubicBezTo>
                  <a:cubicBezTo>
                    <a:pt x="578" y="269"/>
                    <a:pt x="578" y="269"/>
                    <a:pt x="578" y="269"/>
                  </a:cubicBezTo>
                  <a:cubicBezTo>
                    <a:pt x="559" y="184"/>
                    <a:pt x="559" y="184"/>
                    <a:pt x="559" y="184"/>
                  </a:cubicBezTo>
                  <a:cubicBezTo>
                    <a:pt x="509" y="175"/>
                    <a:pt x="509" y="175"/>
                    <a:pt x="509" y="175"/>
                  </a:cubicBezTo>
                  <a:cubicBezTo>
                    <a:pt x="509" y="175"/>
                    <a:pt x="509" y="175"/>
                    <a:pt x="509" y="175"/>
                  </a:cubicBezTo>
                  <a:cubicBezTo>
                    <a:pt x="499" y="155"/>
                    <a:pt x="486" y="137"/>
                    <a:pt x="470" y="120"/>
                  </a:cubicBezTo>
                  <a:cubicBezTo>
                    <a:pt x="470" y="120"/>
                    <a:pt x="470" y="120"/>
                    <a:pt x="470" y="120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06" y="24"/>
                    <a:pt x="406" y="24"/>
                    <a:pt x="406" y="2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42" y="46"/>
                    <a:pt x="320" y="42"/>
                    <a:pt x="297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55" y="79"/>
                    <a:pt x="136" y="92"/>
                    <a:pt x="120" y="108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46" y="236"/>
                    <a:pt x="42" y="259"/>
                    <a:pt x="41" y="281"/>
                  </a:cubicBezTo>
                  <a:cubicBezTo>
                    <a:pt x="41" y="281"/>
                    <a:pt x="41" y="281"/>
                    <a:pt x="41" y="28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9" y="423"/>
                    <a:pt x="92" y="442"/>
                    <a:pt x="108" y="459"/>
                  </a:cubicBezTo>
                  <a:cubicBezTo>
                    <a:pt x="108" y="459"/>
                    <a:pt x="108" y="459"/>
                    <a:pt x="108" y="459"/>
                  </a:cubicBezTo>
                  <a:cubicBezTo>
                    <a:pt x="98" y="507"/>
                    <a:pt x="98" y="507"/>
                    <a:pt x="98" y="507"/>
                  </a:cubicBezTo>
                  <a:cubicBezTo>
                    <a:pt x="173" y="555"/>
                    <a:pt x="173" y="555"/>
                    <a:pt x="173" y="555"/>
                  </a:cubicBezTo>
                  <a:cubicBezTo>
                    <a:pt x="214" y="526"/>
                    <a:pt x="214" y="526"/>
                    <a:pt x="214" y="526"/>
                  </a:cubicBezTo>
                  <a:cubicBezTo>
                    <a:pt x="214" y="525"/>
                    <a:pt x="214" y="525"/>
                    <a:pt x="214" y="525"/>
                  </a:cubicBezTo>
                  <a:cubicBezTo>
                    <a:pt x="236" y="533"/>
                    <a:pt x="258" y="536"/>
                    <a:pt x="281" y="537"/>
                  </a:cubicBezTo>
                  <a:cubicBezTo>
                    <a:pt x="281" y="537"/>
                    <a:pt x="281" y="537"/>
                    <a:pt x="281" y="537"/>
                  </a:cubicBezTo>
                  <a:cubicBezTo>
                    <a:pt x="308" y="579"/>
                    <a:pt x="308" y="579"/>
                    <a:pt x="308" y="579"/>
                  </a:cubicBezTo>
                  <a:cubicBezTo>
                    <a:pt x="395" y="559"/>
                    <a:pt x="395" y="559"/>
                    <a:pt x="395" y="559"/>
                  </a:cubicBezTo>
                  <a:cubicBezTo>
                    <a:pt x="403" y="509"/>
                    <a:pt x="403" y="509"/>
                    <a:pt x="403" y="509"/>
                  </a:cubicBezTo>
                  <a:cubicBezTo>
                    <a:pt x="403" y="509"/>
                    <a:pt x="403" y="509"/>
                    <a:pt x="403" y="509"/>
                  </a:cubicBezTo>
                  <a:cubicBezTo>
                    <a:pt x="423" y="499"/>
                    <a:pt x="442" y="486"/>
                    <a:pt x="458" y="470"/>
                  </a:cubicBezTo>
                  <a:cubicBezTo>
                    <a:pt x="458" y="470"/>
                    <a:pt x="458" y="470"/>
                    <a:pt x="458" y="470"/>
                  </a:cubicBezTo>
                  <a:cubicBezTo>
                    <a:pt x="508" y="479"/>
                    <a:pt x="508" y="479"/>
                    <a:pt x="508" y="479"/>
                  </a:cubicBezTo>
                  <a:cubicBezTo>
                    <a:pt x="554" y="406"/>
                    <a:pt x="554" y="406"/>
                    <a:pt x="554" y="406"/>
                  </a:cubicBezTo>
                  <a:lnTo>
                    <a:pt x="525" y="364"/>
                  </a:lnTo>
                  <a:close/>
                  <a:moveTo>
                    <a:pt x="222" y="396"/>
                  </a:moveTo>
                  <a:cubicBezTo>
                    <a:pt x="163" y="359"/>
                    <a:pt x="145" y="281"/>
                    <a:pt x="182" y="222"/>
                  </a:cubicBezTo>
                  <a:cubicBezTo>
                    <a:pt x="219" y="163"/>
                    <a:pt x="297" y="145"/>
                    <a:pt x="356" y="182"/>
                  </a:cubicBezTo>
                  <a:cubicBezTo>
                    <a:pt x="415" y="220"/>
                    <a:pt x="433" y="298"/>
                    <a:pt x="396" y="357"/>
                  </a:cubicBezTo>
                  <a:cubicBezTo>
                    <a:pt x="359" y="416"/>
                    <a:pt x="281" y="433"/>
                    <a:pt x="222" y="3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0" y="3905250"/>
              <a:ext cx="2097088" cy="2949575"/>
            </a:xfrm>
            <a:custGeom>
              <a:avLst/>
              <a:gdLst>
                <a:gd name="T0" fmla="*/ 61 w 558"/>
                <a:gd name="T1" fmla="*/ 575 h 785"/>
                <a:gd name="T2" fmla="*/ 4 w 558"/>
                <a:gd name="T3" fmla="*/ 584 h 785"/>
                <a:gd name="T4" fmla="*/ 0 w 558"/>
                <a:gd name="T5" fmla="*/ 580 h 785"/>
                <a:gd name="T6" fmla="*/ 0 w 558"/>
                <a:gd name="T7" fmla="*/ 785 h 785"/>
                <a:gd name="T8" fmla="*/ 27 w 558"/>
                <a:gd name="T9" fmla="*/ 785 h 785"/>
                <a:gd name="T10" fmla="*/ 29 w 558"/>
                <a:gd name="T11" fmla="*/ 685 h 785"/>
                <a:gd name="T12" fmla="*/ 338 w 558"/>
                <a:gd name="T13" fmla="*/ 354 h 785"/>
                <a:gd name="T14" fmla="*/ 502 w 558"/>
                <a:gd name="T15" fmla="*/ 302 h 785"/>
                <a:gd name="T16" fmla="*/ 542 w 558"/>
                <a:gd name="T17" fmla="*/ 135 h 785"/>
                <a:gd name="T18" fmla="*/ 440 w 558"/>
                <a:gd name="T19" fmla="*/ 244 h 785"/>
                <a:gd name="T20" fmla="*/ 308 w 558"/>
                <a:gd name="T21" fmla="*/ 121 h 785"/>
                <a:gd name="T22" fmla="*/ 410 w 558"/>
                <a:gd name="T23" fmla="*/ 12 h 785"/>
                <a:gd name="T24" fmla="*/ 246 w 558"/>
                <a:gd name="T25" fmla="*/ 64 h 785"/>
                <a:gd name="T26" fmla="*/ 206 w 558"/>
                <a:gd name="T27" fmla="*/ 230 h 785"/>
                <a:gd name="T28" fmla="*/ 0 w 558"/>
                <a:gd name="T29" fmla="*/ 451 h 785"/>
                <a:gd name="T30" fmla="*/ 0 w 558"/>
                <a:gd name="T31" fmla="*/ 536 h 785"/>
                <a:gd name="T32" fmla="*/ 8 w 558"/>
                <a:gd name="T33" fmla="*/ 526 h 785"/>
                <a:gd name="T34" fmla="*/ 176 w 558"/>
                <a:gd name="T35" fmla="*/ 346 h 785"/>
                <a:gd name="T36" fmla="*/ 233 w 558"/>
                <a:gd name="T37" fmla="*/ 338 h 785"/>
                <a:gd name="T38" fmla="*/ 229 w 558"/>
                <a:gd name="T39" fmla="*/ 396 h 785"/>
                <a:gd name="T40" fmla="*/ 61 w 558"/>
                <a:gd name="T41" fmla="*/ 575 h 785"/>
                <a:gd name="T42" fmla="*/ 284 w 558"/>
                <a:gd name="T43" fmla="*/ 269 h 785"/>
                <a:gd name="T44" fmla="*/ 303 w 558"/>
                <a:gd name="T45" fmla="*/ 293 h 785"/>
                <a:gd name="T46" fmla="*/ 283 w 558"/>
                <a:gd name="T47" fmla="*/ 315 h 785"/>
                <a:gd name="T48" fmla="*/ 284 w 558"/>
                <a:gd name="T49" fmla="*/ 269 h 785"/>
                <a:gd name="T50" fmla="*/ 276 w 558"/>
                <a:gd name="T51" fmla="*/ 269 h 785"/>
                <a:gd name="T52" fmla="*/ 274 w 558"/>
                <a:gd name="T53" fmla="*/ 315 h 785"/>
                <a:gd name="T54" fmla="*/ 256 w 558"/>
                <a:gd name="T55" fmla="*/ 291 h 785"/>
                <a:gd name="T56" fmla="*/ 276 w 558"/>
                <a:gd name="T57" fmla="*/ 269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8" h="785">
                  <a:moveTo>
                    <a:pt x="61" y="575"/>
                  </a:moveTo>
                  <a:cubicBezTo>
                    <a:pt x="44" y="594"/>
                    <a:pt x="18" y="598"/>
                    <a:pt x="4" y="584"/>
                  </a:cubicBezTo>
                  <a:cubicBezTo>
                    <a:pt x="2" y="583"/>
                    <a:pt x="1" y="581"/>
                    <a:pt x="0" y="580"/>
                  </a:cubicBezTo>
                  <a:cubicBezTo>
                    <a:pt x="0" y="785"/>
                    <a:pt x="0" y="785"/>
                    <a:pt x="0" y="785"/>
                  </a:cubicBezTo>
                  <a:cubicBezTo>
                    <a:pt x="27" y="785"/>
                    <a:pt x="27" y="785"/>
                    <a:pt x="27" y="785"/>
                  </a:cubicBezTo>
                  <a:cubicBezTo>
                    <a:pt x="38" y="752"/>
                    <a:pt x="38" y="718"/>
                    <a:pt x="29" y="685"/>
                  </a:cubicBezTo>
                  <a:cubicBezTo>
                    <a:pt x="338" y="354"/>
                    <a:pt x="338" y="354"/>
                    <a:pt x="338" y="354"/>
                  </a:cubicBezTo>
                  <a:cubicBezTo>
                    <a:pt x="396" y="366"/>
                    <a:pt x="458" y="348"/>
                    <a:pt x="502" y="302"/>
                  </a:cubicBezTo>
                  <a:cubicBezTo>
                    <a:pt x="545" y="255"/>
                    <a:pt x="558" y="192"/>
                    <a:pt x="542" y="135"/>
                  </a:cubicBezTo>
                  <a:cubicBezTo>
                    <a:pt x="440" y="244"/>
                    <a:pt x="440" y="244"/>
                    <a:pt x="440" y="244"/>
                  </a:cubicBezTo>
                  <a:cubicBezTo>
                    <a:pt x="308" y="121"/>
                    <a:pt x="308" y="121"/>
                    <a:pt x="308" y="121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352" y="0"/>
                    <a:pt x="289" y="17"/>
                    <a:pt x="246" y="64"/>
                  </a:cubicBezTo>
                  <a:cubicBezTo>
                    <a:pt x="203" y="110"/>
                    <a:pt x="190" y="173"/>
                    <a:pt x="206" y="23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2" y="533"/>
                    <a:pt x="5" y="529"/>
                    <a:pt x="8" y="526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3" y="328"/>
                    <a:pt x="219" y="324"/>
                    <a:pt x="233" y="338"/>
                  </a:cubicBezTo>
                  <a:cubicBezTo>
                    <a:pt x="248" y="351"/>
                    <a:pt x="246" y="377"/>
                    <a:pt x="229" y="396"/>
                  </a:cubicBezTo>
                  <a:lnTo>
                    <a:pt x="61" y="575"/>
                  </a:lnTo>
                  <a:close/>
                  <a:moveTo>
                    <a:pt x="284" y="269"/>
                  </a:moveTo>
                  <a:cubicBezTo>
                    <a:pt x="295" y="271"/>
                    <a:pt x="303" y="281"/>
                    <a:pt x="303" y="293"/>
                  </a:cubicBezTo>
                  <a:cubicBezTo>
                    <a:pt x="302" y="304"/>
                    <a:pt x="294" y="313"/>
                    <a:pt x="283" y="315"/>
                  </a:cubicBezTo>
                  <a:lnTo>
                    <a:pt x="284" y="269"/>
                  </a:lnTo>
                  <a:close/>
                  <a:moveTo>
                    <a:pt x="276" y="269"/>
                  </a:moveTo>
                  <a:cubicBezTo>
                    <a:pt x="274" y="315"/>
                    <a:pt x="274" y="315"/>
                    <a:pt x="274" y="315"/>
                  </a:cubicBezTo>
                  <a:cubicBezTo>
                    <a:pt x="263" y="312"/>
                    <a:pt x="255" y="303"/>
                    <a:pt x="256" y="291"/>
                  </a:cubicBezTo>
                  <a:cubicBezTo>
                    <a:pt x="256" y="280"/>
                    <a:pt x="265" y="270"/>
                    <a:pt x="276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717" y="1555219"/>
            <a:ext cx="6310841" cy="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图片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456" y="2357081"/>
            <a:ext cx="6224058" cy="82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图片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539" y="3227738"/>
            <a:ext cx="7033330" cy="146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图片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2802" y="4872228"/>
            <a:ext cx="6930624" cy="61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图片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884" y="5592040"/>
            <a:ext cx="8758885" cy="9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279900" y="3603625"/>
            <a:ext cx="36322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/>
            <a:r>
              <a:rPr lang="en-US" altLang="zh-CN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Lambda</a:t>
            </a:r>
            <a:endParaRPr lang="en-US" altLang="zh-CN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作用域</a:t>
            </a:r>
            <a:endParaRPr lang="zh-CN" altLang="en-US" sz="6000" b="1" kern="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55054" y="217534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4"/>
          <p:cNvGrpSpPr>
            <a:grpSpLocks noChangeAspect="1"/>
          </p:cNvGrpSpPr>
          <p:nvPr/>
        </p:nvGrpSpPr>
        <p:grpSpPr bwMode="auto">
          <a:xfrm>
            <a:off x="6225794" y="1979014"/>
            <a:ext cx="2223994" cy="1888446"/>
            <a:chOff x="2182" y="753"/>
            <a:chExt cx="3314" cy="2814"/>
          </a:xfrm>
        </p:grpSpPr>
        <p:sp>
          <p:nvSpPr>
            <p:cNvPr id="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6889662" y="872590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id-ID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 bwMode="auto">
          <a:xfrm>
            <a:off x="860047" y="1933858"/>
            <a:ext cx="2223994" cy="1888446"/>
            <a:chOff x="2182" y="753"/>
            <a:chExt cx="3314" cy="2814"/>
          </a:xfrm>
        </p:grpSpPr>
        <p:sp>
          <p:nvSpPr>
            <p:cNvPr id="1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Oval 19"/>
          <p:cNvSpPr>
            <a:spLocks noChangeAspect="1" noChangeArrowheads="1"/>
          </p:cNvSpPr>
          <p:nvPr/>
        </p:nvSpPr>
        <p:spPr bwMode="auto">
          <a:xfrm>
            <a:off x="1577761" y="827434"/>
            <a:ext cx="896257" cy="894465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id-ID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4"/>
          <p:cNvGrpSpPr>
            <a:grpSpLocks noChangeAspect="1"/>
          </p:cNvGrpSpPr>
          <p:nvPr/>
        </p:nvGrpSpPr>
        <p:grpSpPr bwMode="auto">
          <a:xfrm>
            <a:off x="9017650" y="1967725"/>
            <a:ext cx="2223994" cy="1888446"/>
            <a:chOff x="2182" y="753"/>
            <a:chExt cx="3314" cy="2814"/>
          </a:xfrm>
        </p:grpSpPr>
        <p:sp>
          <p:nvSpPr>
            <p:cNvPr id="2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Oval 19"/>
          <p:cNvSpPr>
            <a:spLocks noChangeAspect="1" noChangeArrowheads="1"/>
          </p:cNvSpPr>
          <p:nvPr/>
        </p:nvSpPr>
        <p:spPr bwMode="auto">
          <a:xfrm>
            <a:off x="9667629" y="861301"/>
            <a:ext cx="896257" cy="894465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69"/>
          <p:cNvSpPr/>
          <p:nvPr/>
        </p:nvSpPr>
        <p:spPr>
          <a:xfrm>
            <a:off x="801995" y="6621168"/>
            <a:ext cx="2204629" cy="50392"/>
          </a:xfrm>
          <a:prstGeom prst="rect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72"/>
          <p:cNvSpPr/>
          <p:nvPr/>
        </p:nvSpPr>
        <p:spPr>
          <a:xfrm>
            <a:off x="6235476" y="5142309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75"/>
          <p:cNvSpPr/>
          <p:nvPr/>
        </p:nvSpPr>
        <p:spPr>
          <a:xfrm>
            <a:off x="9017584" y="4638336"/>
            <a:ext cx="2204629" cy="5039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-237069" y="3800663"/>
            <a:ext cx="3522136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1300" noProof="1" smtClean="0"/>
              <a:t>a 可以访问外层的局部变量。</a:t>
            </a:r>
            <a:endParaRPr lang="zh-CN" altLang="en-US" sz="1300" noProof="1" smtClean="0"/>
          </a:p>
          <a:p>
            <a:pPr lvl="2">
              <a:lnSpc>
                <a:spcPct val="150000"/>
              </a:lnSpc>
            </a:pPr>
            <a:r>
              <a:rPr lang="zh-CN" altLang="en-US" sz="1300" noProof="1" smtClean="0"/>
              <a:t>b 此局部变量可以不用final关键字修饰。</a:t>
            </a:r>
            <a:endParaRPr lang="zh-CN" altLang="en-US" sz="1300" noProof="1" smtClean="0"/>
          </a:p>
          <a:p>
            <a:pPr lvl="2">
              <a:lnSpc>
                <a:spcPct val="150000"/>
              </a:lnSpc>
            </a:pPr>
            <a:r>
              <a:rPr lang="zh-CN" altLang="en-US" sz="1300" noProof="1" smtClean="0"/>
              <a:t>c 此局部变量不能被重新赋值，否则编译报错（事实上的final变量）。</a:t>
            </a:r>
            <a:endParaRPr lang="zh-CN" altLang="en-US" sz="1300" noProof="1" smtClean="0"/>
          </a:p>
          <a:p>
            <a:pPr lvl="2">
              <a:lnSpc>
                <a:spcPct val="150000"/>
              </a:lnSpc>
            </a:pPr>
            <a:r>
              <a:rPr lang="zh-CN" altLang="en-US" sz="1300" noProof="1" smtClean="0"/>
              <a:t>d 在 Lambda 表达式当中不允许声明一个与局部变量同名的参数或者局部变量。</a:t>
            </a:r>
            <a:endParaRPr lang="zh-CN" altLang="en-US" sz="1300" noProof="1"/>
          </a:p>
        </p:txBody>
      </p:sp>
      <p:sp>
        <p:nvSpPr>
          <p:cNvPr id="38" name="TextBox 35"/>
          <p:cNvSpPr txBox="1"/>
          <p:nvPr/>
        </p:nvSpPr>
        <p:spPr>
          <a:xfrm>
            <a:off x="5736980" y="4207057"/>
            <a:ext cx="2311996" cy="74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1500" noProof="1" smtClean="0"/>
              <a:t>a 可读可写，能重新赋值。</a:t>
            </a:r>
            <a:endParaRPr lang="zh-CN" altLang="en-US" sz="1500" noProof="1"/>
          </a:p>
        </p:txBody>
      </p:sp>
      <p:grpSp>
        <p:nvGrpSpPr>
          <p:cNvPr id="40" name="Group 14"/>
          <p:cNvGrpSpPr>
            <a:grpSpLocks noChangeAspect="1"/>
          </p:cNvGrpSpPr>
          <p:nvPr/>
        </p:nvGrpSpPr>
        <p:grpSpPr bwMode="auto">
          <a:xfrm>
            <a:off x="3473428" y="1962081"/>
            <a:ext cx="2223994" cy="1888446"/>
            <a:chOff x="2182" y="753"/>
            <a:chExt cx="3314" cy="2814"/>
          </a:xfrm>
        </p:grpSpPr>
        <p:sp>
          <p:nvSpPr>
            <p:cNvPr id="41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Oval 19"/>
          <p:cNvSpPr>
            <a:spLocks noChangeAspect="1" noChangeArrowheads="1"/>
          </p:cNvSpPr>
          <p:nvPr/>
        </p:nvSpPr>
        <p:spPr bwMode="auto">
          <a:xfrm>
            <a:off x="4191142" y="855657"/>
            <a:ext cx="896257" cy="894465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id-ID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69"/>
          <p:cNvSpPr/>
          <p:nvPr/>
        </p:nvSpPr>
        <p:spPr>
          <a:xfrm>
            <a:off x="3550844" y="5689826"/>
            <a:ext cx="2204629" cy="50392"/>
          </a:xfrm>
          <a:prstGeom prst="rect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5"/>
          <p:cNvSpPr txBox="1"/>
          <p:nvPr/>
        </p:nvSpPr>
        <p:spPr>
          <a:xfrm>
            <a:off x="2765773" y="4178835"/>
            <a:ext cx="3014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1500" noProof="1" smtClean="0"/>
              <a:t>a</a:t>
            </a:r>
            <a:r>
              <a:rPr lang="zh-CN" altLang="en-US" sz="1500" noProof="1" smtClean="0"/>
              <a:t> 可读可写，即可以修改属性、元素，但是不能重新赋值。</a:t>
            </a:r>
            <a:endParaRPr lang="zh-CN" altLang="en-US" sz="1500" noProof="1"/>
          </a:p>
        </p:txBody>
      </p:sp>
      <p:sp>
        <p:nvSpPr>
          <p:cNvPr id="52" name="TextBox 51"/>
          <p:cNvSpPr txBox="1"/>
          <p:nvPr/>
        </p:nvSpPr>
        <p:spPr>
          <a:xfrm>
            <a:off x="733778" y="2393242"/>
            <a:ext cx="248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对局部变量的访问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91466" y="2427113"/>
            <a:ext cx="214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访问对象字段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18576" y="2438403"/>
            <a:ext cx="24045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访问静态变量</a:t>
            </a:r>
            <a:endParaRPr lang="en-US" altLang="zh-CN" sz="2000" b="1" noProof="1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（含对象实例）</a:t>
            </a:r>
            <a:endParaRPr lang="zh-CN" altLang="en-US" sz="2000" b="1" noProof="1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748889" y="2438403"/>
            <a:ext cx="259644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访问接口</a:t>
            </a:r>
            <a:endParaRPr lang="en-US" altLang="zh-CN" sz="2000" b="1" noProof="1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2000" b="1" noProof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的默认方法</a:t>
            </a:r>
            <a:endParaRPr lang="zh-CN" altLang="en-US" sz="2000" b="1" noProof="1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454399" y="6029661"/>
            <a:ext cx="873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Lambda 表达式中使用 this 会引用创建该 Lambda 表达式的方法的 this 参数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017635" y="4206875"/>
            <a:ext cx="2540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500" smtClean="0"/>
              <a:t>a </a:t>
            </a:r>
            <a:r>
              <a:rPr lang="zh-CN" altLang="en-US" sz="1500" smtClean="0"/>
              <a:t>不能访问接口的默认方法</a:t>
            </a:r>
            <a:endParaRPr lang="zh-CN" altLang="en-US" sz="15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7" grpId="0"/>
      <p:bldP spid="51" grpId="0"/>
      <p:bldP spid="38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5554</Words>
  <Application>WPS 演示</Application>
  <PresentationFormat>自定义</PresentationFormat>
  <Paragraphs>395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等线</vt:lpstr>
      <vt:lpstr>Calibri</vt:lpstr>
      <vt:lpstr>Khmer UI</vt:lpstr>
      <vt:lpstr>Arial Unicode MS</vt:lpstr>
      <vt:lpstr>Arial Unicode MS</vt:lpstr>
      <vt:lpstr>Calibri Light</vt:lpstr>
      <vt:lpstr>Clear Sans</vt:lpstr>
      <vt:lpstr>Segoe UI Symbol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>user</cp:lastModifiedBy>
  <cp:revision>6</cp:revision>
  <dcterms:created xsi:type="dcterms:W3CDTF">2017-02-18T09:48:00Z</dcterms:created>
  <dcterms:modified xsi:type="dcterms:W3CDTF">2018-08-10T06:19:20Z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