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6"/>
  </p:notesMasterIdLst>
  <p:sldIdLst>
    <p:sldId id="281" r:id="rId2"/>
    <p:sldId id="257" r:id="rId3"/>
    <p:sldId id="282" r:id="rId4"/>
    <p:sldId id="283" r:id="rId5"/>
    <p:sldId id="260" r:id="rId6"/>
    <p:sldId id="261" r:id="rId7"/>
    <p:sldId id="259" r:id="rId8"/>
    <p:sldId id="275" r:id="rId9"/>
    <p:sldId id="262" r:id="rId10"/>
    <p:sldId id="278" r:id="rId11"/>
    <p:sldId id="284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Encode Sans Black" panose="020B0604020202020204" charset="0"/>
      <p:bold r:id="rId17"/>
    </p:embeddedFont>
    <p:embeddedFont>
      <p:font typeface="Merriweather Sans" pitchFamily="2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_ lai1201@uw.edu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7FD"/>
    <a:srgbClr val="FFDD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7" y="5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FDA has only approved 2 adtamer drug so far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1e60b21c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1e60b21c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1e60b21c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1e60b21c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example we know ground truth for the sake of development.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rgbClr val="4B2E83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5815" y="4459391"/>
            <a:ext cx="1028700" cy="692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4765676"/>
            <a:ext cx="1905003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 descr="Bar_RtAngle_7502_RG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587" y="3004564"/>
            <a:ext cx="2284305" cy="8457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71757" y="884868"/>
            <a:ext cx="6972300" cy="19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sz="5000" b="1" i="0" u="none" strike="noStrike" cap="non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Content">
  <p:cSld name="Header +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59305" y="1302544"/>
            <a:ext cx="8196300" cy="30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12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120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120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120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7" name="Google Shape;57;p14" descr="W Logo_Purple_2685_H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8139" y="4462058"/>
            <a:ext cx="1028700" cy="692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4" descr="Bar_RtAngle_7502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225" y="1078354"/>
            <a:ext cx="1358183" cy="5028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title"/>
          </p:nvPr>
        </p:nvSpPr>
        <p:spPr>
          <a:xfrm>
            <a:off x="671757" y="884868"/>
            <a:ext cx="6972300" cy="19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r>
              <a:rPr lang="en-US" dirty="0"/>
              <a:t>XenoFind</a:t>
            </a:r>
            <a:endParaRPr dirty="0"/>
          </a:p>
        </p:txBody>
      </p:sp>
      <p:sp>
        <p:nvSpPr>
          <p:cNvPr id="63" name="Google Shape;63;p1"/>
          <p:cNvSpPr txBox="1"/>
          <p:nvPr/>
        </p:nvSpPr>
        <p:spPr>
          <a:xfrm>
            <a:off x="779724" y="3274825"/>
            <a:ext cx="6414794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XenoFriends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Jayson Sumabat, Yujia Huang, Sebastian Peck, Nicholas Lai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3D7F06-4A0A-0F3F-BC9B-D0251DAB9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Wilcoxon Test:</a:t>
            </a:r>
          </a:p>
          <a:p>
            <a:pPr marL="76200" indent="0">
              <a:buNone/>
            </a:pPr>
            <a:r>
              <a:rPr lang="en-US" dirty="0"/>
              <a:t>Does not assume data are normally distributed</a:t>
            </a:r>
          </a:p>
          <a:p>
            <a:pPr marL="76200" indent="0">
              <a:buNone/>
            </a:pPr>
            <a:r>
              <a:rPr lang="en-US" dirty="0"/>
              <a:t>Works for pair/match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68732F-CB4D-3712-BC41-4B178316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7EC94-08A4-C8A8-07A8-F3B713966F04}"/>
              </a:ext>
            </a:extLst>
          </p:cNvPr>
          <p:cNvSpPr txBox="1"/>
          <p:nvPr/>
        </p:nvSpPr>
        <p:spPr>
          <a:xfrm>
            <a:off x="1856968" y="3219857"/>
            <a:ext cx="5406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GGTCTGGTGCCACTGGTCTG</a:t>
            </a:r>
            <a:endParaRPr lang="en-US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F37D67-8582-8E43-FD7F-7E299DB84659}"/>
              </a:ext>
            </a:extLst>
          </p:cNvPr>
          <p:cNvCxnSpPr>
            <a:cxnSpLocks/>
          </p:cNvCxnSpPr>
          <p:nvPr/>
        </p:nvCxnSpPr>
        <p:spPr>
          <a:xfrm>
            <a:off x="1976144" y="3601263"/>
            <a:ext cx="48536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05D5D5-CB10-35EF-65B8-7B49A74B553D}"/>
              </a:ext>
            </a:extLst>
          </p:cNvPr>
          <p:cNvCxnSpPr>
            <a:cxnSpLocks/>
          </p:cNvCxnSpPr>
          <p:nvPr/>
        </p:nvCxnSpPr>
        <p:spPr>
          <a:xfrm>
            <a:off x="2167547" y="3681522"/>
            <a:ext cx="4853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91578E-BCAC-436F-1753-BD4532540B6E}"/>
              </a:ext>
            </a:extLst>
          </p:cNvPr>
          <p:cNvCxnSpPr>
            <a:cxnSpLocks/>
          </p:cNvCxnSpPr>
          <p:nvPr/>
        </p:nvCxnSpPr>
        <p:spPr>
          <a:xfrm>
            <a:off x="2353171" y="4027797"/>
            <a:ext cx="48536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64B5D8-BBED-BFD9-EB71-DF09AD8E7939}"/>
              </a:ext>
            </a:extLst>
          </p:cNvPr>
          <p:cNvSpPr txBox="1"/>
          <p:nvPr/>
        </p:nvSpPr>
        <p:spPr>
          <a:xfrm>
            <a:off x="2042232" y="3596632"/>
            <a:ext cx="735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GTC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1CF128-4927-8DE3-B893-2FDD74727545}"/>
              </a:ext>
            </a:extLst>
          </p:cNvPr>
          <p:cNvSpPr txBox="1"/>
          <p:nvPr/>
        </p:nvSpPr>
        <p:spPr>
          <a:xfrm>
            <a:off x="2303695" y="3964156"/>
            <a:ext cx="6597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026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3D7F06-4A0A-0F3F-BC9B-D0251DAB9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Wilcoxon Test:</a:t>
            </a:r>
          </a:p>
          <a:p>
            <a:pPr marL="76200" indent="0">
              <a:buNone/>
            </a:pPr>
            <a:r>
              <a:rPr lang="en-US" dirty="0"/>
              <a:t>Does not assume data are normally distributed</a:t>
            </a:r>
          </a:p>
          <a:p>
            <a:pPr marL="76200" indent="0">
              <a:buNone/>
            </a:pPr>
            <a:r>
              <a:rPr lang="en-US" dirty="0"/>
              <a:t>Works for pair/match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68732F-CB4D-3712-BC41-4B178316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7EC94-08A4-C8A8-07A8-F3B713966F04}"/>
              </a:ext>
            </a:extLst>
          </p:cNvPr>
          <p:cNvSpPr txBox="1"/>
          <p:nvPr/>
        </p:nvSpPr>
        <p:spPr>
          <a:xfrm>
            <a:off x="1856968" y="3219857"/>
            <a:ext cx="15168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GGTCTGG</a:t>
            </a:r>
            <a:endParaRPr lang="en-US" sz="2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05D5D5-CB10-35EF-65B8-7B49A74B553D}"/>
              </a:ext>
            </a:extLst>
          </p:cNvPr>
          <p:cNvCxnSpPr>
            <a:cxnSpLocks/>
          </p:cNvCxnSpPr>
          <p:nvPr/>
        </p:nvCxnSpPr>
        <p:spPr>
          <a:xfrm>
            <a:off x="1968199" y="3611766"/>
            <a:ext cx="4853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308DBF-41F0-E949-0346-06A7448730A1}"/>
              </a:ext>
            </a:extLst>
          </p:cNvPr>
          <p:cNvCxnSpPr>
            <a:cxnSpLocks/>
          </p:cNvCxnSpPr>
          <p:nvPr/>
        </p:nvCxnSpPr>
        <p:spPr>
          <a:xfrm>
            <a:off x="2176937" y="3611766"/>
            <a:ext cx="4853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148F5F-8EE1-7AB2-6711-CB555542C8C3}"/>
              </a:ext>
            </a:extLst>
          </p:cNvPr>
          <p:cNvCxnSpPr>
            <a:cxnSpLocks/>
          </p:cNvCxnSpPr>
          <p:nvPr/>
        </p:nvCxnSpPr>
        <p:spPr>
          <a:xfrm>
            <a:off x="2308316" y="3611766"/>
            <a:ext cx="4853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0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body" idx="1"/>
          </p:nvPr>
        </p:nvSpPr>
        <p:spPr>
          <a:xfrm>
            <a:off x="659305" y="1302544"/>
            <a:ext cx="8196300" cy="30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dirty="0"/>
              <a:t>Code structure</a:t>
            </a:r>
            <a:endParaRPr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working with predeveloped code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dirty="0"/>
              <a:t>Dependency/compatibility issues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dirty="0"/>
              <a:t>Developing unit test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dirty="0"/>
              <a:t>Index problem</a:t>
            </a:r>
            <a:endParaRPr dirty="0"/>
          </a:p>
        </p:txBody>
      </p:sp>
      <p:sp>
        <p:nvSpPr>
          <p:cNvPr id="154" name="Google Shape;154;p11"/>
          <p:cNvSpPr txBox="1">
            <a:spLocks noGrp="1"/>
          </p:cNvSpPr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</a:pPr>
            <a:r>
              <a:rPr lang="en-US"/>
              <a:t>Development Challenges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>
            <a:spLocks noGrp="1"/>
          </p:cNvSpPr>
          <p:nvPr>
            <p:ph type="body" idx="1"/>
          </p:nvPr>
        </p:nvSpPr>
        <p:spPr>
          <a:xfrm>
            <a:off x="659305" y="1302544"/>
            <a:ext cx="8196300" cy="30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ct val="100000"/>
              <a:buNone/>
            </a:pPr>
            <a:r>
              <a:rPr lang="en-US"/>
              <a:t>Spring Quarter Goals: </a:t>
            </a:r>
            <a:endParaRPr/>
          </a:p>
          <a:p>
            <a:pPr marL="914400" lvl="1" indent="-3079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Expand on XNA detection with more robust methods </a:t>
            </a:r>
            <a:endParaRPr/>
          </a:p>
          <a:p>
            <a:pPr marL="1371600" lvl="2" indent="-30003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&gt;"/>
            </a:pPr>
            <a:r>
              <a:rPr lang="en-US"/>
              <a:t>Signal level analysis </a:t>
            </a:r>
            <a:endParaRPr/>
          </a:p>
          <a:p>
            <a:pPr marL="1371600" lvl="2" indent="-30003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&gt;"/>
            </a:pPr>
            <a:r>
              <a:rPr lang="en-US"/>
              <a:t>Hidden Markov Models</a:t>
            </a:r>
            <a:endParaRPr/>
          </a:p>
          <a:p>
            <a:pPr marL="1371600" lvl="2" indent="-30003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&gt;"/>
            </a:pPr>
            <a:r>
              <a:rPr lang="en-US"/>
              <a:t>Machine learning  </a:t>
            </a:r>
            <a:endParaRPr/>
          </a:p>
          <a:p>
            <a:pPr marL="914400" lvl="1" indent="-3079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Visualization tools</a:t>
            </a:r>
            <a:endParaRPr/>
          </a:p>
          <a:p>
            <a:pPr marL="1371600" lvl="2" indent="-30003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&gt;"/>
            </a:pPr>
            <a:r>
              <a:rPr lang="en-US"/>
              <a:t>Similar to BlastN / IGViewer</a:t>
            </a:r>
            <a:endParaRPr/>
          </a:p>
          <a:p>
            <a:pPr marL="1371600" lvl="2" indent="-30003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&gt;"/>
            </a:pPr>
            <a:r>
              <a:rPr lang="en-US"/>
              <a:t>Compare ground truth (if known) to consensus sequences  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</a:pPr>
            <a:r>
              <a:rPr lang="en-US"/>
              <a:t>Moving Forward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body" idx="1"/>
          </p:nvPr>
        </p:nvSpPr>
        <p:spPr>
          <a:xfrm>
            <a:off x="659305" y="1302544"/>
            <a:ext cx="8196300" cy="30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None/>
            </a:pPr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</a:pPr>
            <a:r>
              <a:rPr lang="en-US"/>
              <a:t>Question?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>
            <a:spLocks noGrp="1"/>
          </p:cNvSpPr>
          <p:nvPr>
            <p:ph type="body" idx="1"/>
          </p:nvPr>
        </p:nvSpPr>
        <p:spPr>
          <a:xfrm>
            <a:off x="659305" y="1302544"/>
            <a:ext cx="8196300" cy="30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Life evolved primarily using four nucleobases within DNA (A, T, G, </a:t>
            </a:r>
            <a:r>
              <a:rPr lang="en-US"/>
              <a:t>C</a:t>
            </a:r>
            <a:r>
              <a:rPr lang="en-US" sz="24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id="70" name="Google Shape;70;p2" descr="Structures of standard purine and pyrimidine nucleobases"/>
          <p:cNvPicPr preferRelativeResize="0"/>
          <p:nvPr/>
        </p:nvPicPr>
        <p:blipFill rotWithShape="1">
          <a:blip r:embed="rId3">
            <a:alphaModFix/>
          </a:blip>
          <a:srcRect r="72614"/>
          <a:stretch/>
        </p:blipFill>
        <p:spPr>
          <a:xfrm>
            <a:off x="3189326" y="2256042"/>
            <a:ext cx="2197400" cy="27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body" idx="1"/>
          </p:nvPr>
        </p:nvSpPr>
        <p:spPr>
          <a:xfrm>
            <a:off x="659305" y="1302544"/>
            <a:ext cx="8196300" cy="30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These bases can construct aptamers - short DNA that binds to targets similar to antibodies</a:t>
            </a:r>
            <a:endParaRPr dirty="0"/>
          </a:p>
        </p:txBody>
      </p:sp>
      <p:sp>
        <p:nvSpPr>
          <p:cNvPr id="76" name="Google Shape;76;p3"/>
          <p:cNvSpPr txBox="1">
            <a:spLocks noGrp="1"/>
          </p:cNvSpPr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Motivation</a:t>
            </a:r>
            <a:endParaRPr/>
          </a:p>
        </p:txBody>
      </p:sp>
      <p:pic>
        <p:nvPicPr>
          <p:cNvPr id="77" name="Google Shape;77;p3" descr="Where are all the therapeutic aptamers?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3432" y="2282703"/>
            <a:ext cx="6295845" cy="209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>
            <a:spLocks noGrp="1"/>
          </p:cNvSpPr>
          <p:nvPr>
            <p:ph type="body" idx="1"/>
          </p:nvPr>
        </p:nvSpPr>
        <p:spPr>
          <a:xfrm>
            <a:off x="659305" y="1302544"/>
            <a:ext cx="8196300" cy="30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However, aptamers formed by these standard bases are generally not as effective as antibodies</a:t>
            </a:r>
            <a:endParaRPr/>
          </a:p>
        </p:txBody>
      </p: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Motivation</a:t>
            </a:r>
            <a:endParaRPr/>
          </a:p>
        </p:txBody>
      </p:sp>
      <p:pic>
        <p:nvPicPr>
          <p:cNvPr id="84" name="Google Shape;84;p4" descr="Where are all the therapeutic aptamers?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3432" y="2282703"/>
            <a:ext cx="6295845" cy="209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>
            <a:spLocks noGrp="1"/>
          </p:cNvSpPr>
          <p:nvPr>
            <p:ph type="body" idx="1"/>
          </p:nvPr>
        </p:nvSpPr>
        <p:spPr>
          <a:xfrm>
            <a:off x="659305" y="1302544"/>
            <a:ext cx="8196300" cy="30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There are synthetic bases beyond ATGC that can provide more functional diversity</a:t>
            </a: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Motivation</a:t>
            </a:r>
            <a:endParaRPr/>
          </a:p>
        </p:txBody>
      </p:sp>
      <p:pic>
        <p:nvPicPr>
          <p:cNvPr id="91" name="Google Shape;91;p5" descr="A diagram of chemical formula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8627" y="2287626"/>
            <a:ext cx="5646745" cy="1944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>
            <a:spLocks noGrp="1"/>
          </p:cNvSpPr>
          <p:nvPr>
            <p:ph type="body" idx="1"/>
          </p:nvPr>
        </p:nvSpPr>
        <p:spPr>
          <a:xfrm>
            <a:off x="659305" y="1302544"/>
            <a:ext cx="8196300" cy="30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ct val="108108"/>
              <a:buNone/>
            </a:pPr>
            <a:r>
              <a:rPr lang="en-US" dirty="0"/>
              <a:t>Problem: Tools do not exist to easily sequence these nucleotides de novo</a:t>
            </a:r>
            <a:endParaRPr dirty="0"/>
          </a:p>
          <a:p>
            <a:pPr marL="7620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ct val="108108"/>
              <a:buNone/>
            </a:pPr>
            <a:endParaRPr dirty="0"/>
          </a:p>
          <a:p>
            <a:pPr marL="7620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ct val="108108"/>
              <a:buNone/>
            </a:pPr>
            <a:r>
              <a:rPr lang="en-US" dirty="0"/>
              <a:t>Solution: A bioinformatics pipeline that can tell us where and what that modified base is </a:t>
            </a:r>
            <a:endParaRPr dirty="0"/>
          </a:p>
          <a:p>
            <a:pPr marL="7620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ct val="108108"/>
              <a:buNone/>
            </a:pPr>
            <a:endParaRPr dirty="0"/>
          </a:p>
          <a:p>
            <a:pPr marL="7620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ct val="108108"/>
              <a:buNone/>
            </a:pPr>
            <a:r>
              <a:rPr lang="en-US" dirty="0"/>
              <a:t>Capstone Goal: Develop tools to identify these bases, beginning with potential regions of interest</a:t>
            </a:r>
            <a:endParaRPr dirty="0"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Challenge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F8ED04-5240-50AD-CE06-BDF9F5107967}"/>
              </a:ext>
            </a:extLst>
          </p:cNvPr>
          <p:cNvSpPr/>
          <p:nvPr/>
        </p:nvSpPr>
        <p:spPr>
          <a:xfrm>
            <a:off x="756814" y="2171348"/>
            <a:ext cx="1378101" cy="64571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xf_consensus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D818E45C-03D8-535E-0BBD-AD8F7C301443}"/>
              </a:ext>
            </a:extLst>
          </p:cNvPr>
          <p:cNvSpPr/>
          <p:nvPr/>
        </p:nvSpPr>
        <p:spPr>
          <a:xfrm>
            <a:off x="756813" y="2171345"/>
            <a:ext cx="1378101" cy="6457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xf_consensus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B62CE726-03F8-4358-94E1-9FFC7A7F671B}"/>
              </a:ext>
            </a:extLst>
          </p:cNvPr>
          <p:cNvSpPr/>
          <p:nvPr/>
        </p:nvSpPr>
        <p:spPr>
          <a:xfrm>
            <a:off x="2134915" y="3364380"/>
            <a:ext cx="4502376" cy="11993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dk1"/>
                </a:solidFill>
                <a:ea typeface="Arial"/>
                <a:cs typeface="Arial"/>
              </a:rPr>
              <a:t>xf_low_qual performs XNA detection by analyzing and performing a statistical test </a:t>
            </a:r>
            <a:r>
              <a:rPr lang="en-US" dirty="0">
                <a:solidFill>
                  <a:schemeClr val="dk1"/>
                </a:solidFill>
              </a:rPr>
              <a:t>on low ‘quality score’ regions</a:t>
            </a:r>
            <a:endParaRPr lang="en-US" dirty="0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79372AC-E004-D03C-21CE-37945A31F670}"/>
              </a:ext>
            </a:extLst>
          </p:cNvPr>
          <p:cNvGrpSpPr/>
          <p:nvPr/>
        </p:nvGrpSpPr>
        <p:grpSpPr>
          <a:xfrm>
            <a:off x="507962" y="3412748"/>
            <a:ext cx="8511287" cy="1157208"/>
            <a:chOff x="379693" y="3301025"/>
            <a:chExt cx="8511287" cy="1157208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350D229-C957-1FA1-E47E-6ACCEB3843EE}"/>
                </a:ext>
              </a:extLst>
            </p:cNvPr>
            <p:cNvGrpSpPr/>
            <p:nvPr/>
          </p:nvGrpSpPr>
          <p:grpSpPr>
            <a:xfrm>
              <a:off x="1163539" y="3301025"/>
              <a:ext cx="6612138" cy="387928"/>
              <a:chOff x="1706880" y="2588028"/>
              <a:chExt cx="5854930" cy="39901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A4B198C-365C-615F-F973-85B78B875D4B}"/>
                  </a:ext>
                </a:extLst>
              </p:cNvPr>
              <p:cNvSpPr/>
              <p:nvPr/>
            </p:nvSpPr>
            <p:spPr>
              <a:xfrm>
                <a:off x="1706880" y="2588029"/>
                <a:ext cx="1573876" cy="399011"/>
              </a:xfrm>
              <a:prstGeom prst="rect">
                <a:avLst/>
              </a:prstGeom>
              <a:grpFill/>
              <a:ln w="19050" cap="flat" cmpd="sng" algn="ctr">
                <a:solidFill>
                  <a:srgbClr val="4EA72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Barcode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A7743652-CB42-9AC4-C585-CD3497746A34}"/>
                  </a:ext>
                </a:extLst>
              </p:cNvPr>
              <p:cNvSpPr/>
              <p:nvPr/>
            </p:nvSpPr>
            <p:spPr>
              <a:xfrm>
                <a:off x="5987934" y="2588028"/>
                <a:ext cx="1573876" cy="399011"/>
              </a:xfrm>
              <a:prstGeom prst="rect">
                <a:avLst/>
              </a:prstGeom>
              <a:grpFill/>
              <a:ln w="19050" cap="flat" cmpd="sng" algn="ctr">
                <a:solidFill>
                  <a:srgbClr val="4EA72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Barcode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F0F6944-18E5-A4AE-6B74-7FC381329135}"/>
                  </a:ext>
                </a:extLst>
              </p:cNvPr>
              <p:cNvSpPr/>
              <p:nvPr/>
            </p:nvSpPr>
            <p:spPr>
              <a:xfrm>
                <a:off x="3280755" y="2588028"/>
                <a:ext cx="2707179" cy="39901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 cap="flat" cmpd="sng" algn="ctr">
                <a:solidFill>
                  <a:srgbClr val="4EA72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Region of Interest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7EB8057-4A4D-1F3C-42F5-2F3402BC11C9}"/>
                </a:ext>
              </a:extLst>
            </p:cNvPr>
            <p:cNvSpPr txBox="1"/>
            <p:nvPr/>
          </p:nvSpPr>
          <p:spPr>
            <a:xfrm>
              <a:off x="379693" y="3717261"/>
              <a:ext cx="8511287" cy="740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highlight>
                    <a:srgbClr val="D9E7FD"/>
                  </a:highlight>
                  <a:latin typeface="Calibri"/>
                  <a:ea typeface="Calibri"/>
                  <a:cs typeface="Calibri"/>
                  <a:sym typeface="Calibri"/>
                </a:rPr>
                <a:t>GGTCTGGTGCCACTGGTCTGCTACGAGTGATGGTA</a:t>
              </a:r>
              <a:r>
                <a:rPr lang="en-US" sz="1200" dirty="0">
                  <a:highlight>
                    <a:srgbClr val="FFDDB3"/>
                  </a:highlight>
                  <a:latin typeface="Calibri"/>
                  <a:ea typeface="Calibri"/>
                  <a:cs typeface="Calibri"/>
                  <a:sym typeface="Calibri"/>
                </a:rPr>
                <a:t>NNNNN</a:t>
              </a:r>
              <a:r>
                <a:rPr lang="en-US" sz="1200" dirty="0">
                  <a:solidFill>
                    <a:schemeClr val="dk1"/>
                  </a:solidFill>
                  <a:highlight>
                    <a:srgbClr val="FFDDB3"/>
                  </a:highlight>
                  <a:latin typeface="Calibri"/>
                  <a:ea typeface="Calibri"/>
                  <a:cs typeface="Calibri"/>
                  <a:sym typeface="Calibri"/>
                </a:rPr>
                <a:t>NNNNNNNNNNNNNNN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highlight>
                    <a:srgbClr val="D9E7FD"/>
                  </a:highlight>
                  <a:latin typeface="Calibri"/>
                  <a:ea typeface="Calibri"/>
                  <a:cs typeface="Calibri"/>
                  <a:sym typeface="Calibri"/>
                </a:rPr>
                <a:t>TTGTAACGCACCCGATCACGATAGGCAACCACACC</a:t>
              </a:r>
              <a:endParaRPr lang="en-US" sz="1200" dirty="0"/>
            </a:p>
            <a:p>
              <a:pPr marL="0" marR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200" kern="100" dirty="0">
                <a:effectLst/>
                <a:highlight>
                  <a:srgbClr val="D9E7FD"/>
                </a:highlight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Progress</a:t>
            </a: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C6F303-4CEB-870C-B8C7-80750CC7A13A}"/>
              </a:ext>
            </a:extLst>
          </p:cNvPr>
          <p:cNvSpPr/>
          <p:nvPr/>
        </p:nvSpPr>
        <p:spPr>
          <a:xfrm>
            <a:off x="756815" y="1269681"/>
            <a:ext cx="1378101" cy="64571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XenoFind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3EF52D-A7B9-27A9-8E39-8DBF24036AF4}"/>
              </a:ext>
            </a:extLst>
          </p:cNvPr>
          <p:cNvSpPr/>
          <p:nvPr/>
        </p:nvSpPr>
        <p:spPr>
          <a:xfrm>
            <a:off x="2706201" y="2171347"/>
            <a:ext cx="1378101" cy="64571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Preliminary consensus fasta file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19C913-553D-9040-6922-9FE1595BD31C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134915" y="2494204"/>
            <a:ext cx="5712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06F11AB-5649-E6EE-CB65-21CF8F282531}"/>
              </a:ext>
            </a:extLst>
          </p:cNvPr>
          <p:cNvSpPr/>
          <p:nvPr/>
        </p:nvSpPr>
        <p:spPr>
          <a:xfrm>
            <a:off x="4654666" y="2171346"/>
            <a:ext cx="1378101" cy="64571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xf_low_qual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7338D03-8CCA-11B3-3AB5-75E54061AB39}"/>
              </a:ext>
            </a:extLst>
          </p:cNvPr>
          <p:cNvSpPr/>
          <p:nvPr/>
        </p:nvSpPr>
        <p:spPr>
          <a:xfrm>
            <a:off x="6604051" y="2171345"/>
            <a:ext cx="1378101" cy="64571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XNA labeled fasta file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BBCBC2-EF65-B634-DC2C-3DB2579740A5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6032767" y="2494202"/>
            <a:ext cx="571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F882B12-1C3D-1A08-9159-D03E5A9E44D0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1445865" y="1915394"/>
            <a:ext cx="1" cy="25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A26C2B5-58C8-4B71-BA57-BDCC5C4DD314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4084302" y="2494203"/>
            <a:ext cx="5703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E0E4A951-C083-992F-7A65-20106A613DFC}"/>
              </a:ext>
            </a:extLst>
          </p:cNvPr>
          <p:cNvSpPr/>
          <p:nvPr/>
        </p:nvSpPr>
        <p:spPr>
          <a:xfrm>
            <a:off x="2134915" y="3366101"/>
            <a:ext cx="4502376" cy="1199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dk1"/>
                </a:solidFill>
                <a:ea typeface="Arial"/>
                <a:cs typeface="Arial"/>
              </a:rPr>
              <a:t>Takes in </a:t>
            </a:r>
            <a:r>
              <a:rPr lang="en-US" dirty="0">
                <a:solidFill>
                  <a:schemeClr val="dk1"/>
                </a:solidFill>
              </a:rPr>
              <a:t>a </a:t>
            </a:r>
            <a:r>
              <a:rPr lang="en-US" dirty="0">
                <a:solidFill>
                  <a:schemeClr val="dk1"/>
                </a:solidFill>
                <a:ea typeface="Arial"/>
                <a:cs typeface="Arial"/>
              </a:rPr>
              <a:t>fast5/pod</a:t>
            </a:r>
            <a:r>
              <a:rPr lang="en-US" dirty="0">
                <a:solidFill>
                  <a:schemeClr val="dk1"/>
                </a:solidFill>
              </a:rPr>
              <a:t>5</a:t>
            </a:r>
            <a:r>
              <a:rPr lang="en-US" dirty="0">
                <a:solidFill>
                  <a:schemeClr val="dk1"/>
                </a:solidFill>
                <a:ea typeface="Arial"/>
                <a:cs typeface="Arial"/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dataset</a:t>
            </a:r>
            <a:r>
              <a:rPr lang="en-US" dirty="0">
                <a:solidFill>
                  <a:schemeClr val="dk1"/>
                </a:solidFill>
                <a:ea typeface="Arial"/>
                <a:cs typeface="Arial"/>
              </a:rPr>
              <a:t> from Nanopore Sequencing and outputs a consensus fasta file </a:t>
            </a:r>
            <a:r>
              <a:rPr lang="en-US" dirty="0">
                <a:solidFill>
                  <a:schemeClr val="dk1"/>
                </a:solidFill>
              </a:rPr>
              <a:t>to be used downstream for XNA location identification</a:t>
            </a:r>
            <a:endParaRPr lang="en-US" dirty="0"/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22D577C5-E550-B7C8-8C70-4F7CF8C93661}"/>
              </a:ext>
            </a:extLst>
          </p:cNvPr>
          <p:cNvSpPr/>
          <p:nvPr/>
        </p:nvSpPr>
        <p:spPr>
          <a:xfrm>
            <a:off x="2705278" y="2173065"/>
            <a:ext cx="1378101" cy="6457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Preliminary consensus fasta file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35BC98E8-AC4B-40BD-C7A5-709658EA2745}"/>
              </a:ext>
            </a:extLst>
          </p:cNvPr>
          <p:cNvSpPr/>
          <p:nvPr/>
        </p:nvSpPr>
        <p:spPr>
          <a:xfrm>
            <a:off x="4653742" y="2171345"/>
            <a:ext cx="1378101" cy="6457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xf_low_qual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F214540D-B901-7ED9-36BC-FCA9A627CDDB}"/>
              </a:ext>
            </a:extLst>
          </p:cNvPr>
          <p:cNvSpPr/>
          <p:nvPr/>
        </p:nvSpPr>
        <p:spPr>
          <a:xfrm>
            <a:off x="6603127" y="2171344"/>
            <a:ext cx="1378101" cy="6457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XNA labeled fasta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29" grpId="1" animBg="1"/>
      <p:bldP spid="129" grpId="2" animBg="1"/>
      <p:bldP spid="133" grpId="0" animBg="1"/>
      <p:bldP spid="127" grpId="0" animBg="1"/>
      <p:bldP spid="127" grpId="1" animBg="1"/>
      <p:bldP spid="130" grpId="0" animBg="1"/>
      <p:bldP spid="130" grpId="1" animBg="1"/>
      <p:bldP spid="130" grpId="2" animBg="1"/>
      <p:bldP spid="131" grpId="0" animBg="1"/>
      <p:bldP spid="1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FA619-06F0-7173-CC81-1DA8F8AA5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C45BCC-BB2C-9682-E496-51D14E0955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4B2E8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User Inputs: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u="none" strike="noStrike" cap="none" dirty="0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Desired working directory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u="none" strike="noStrike" cap="none" dirty="0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pod5 or fast5 dataset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u="none" strike="noStrike" cap="none" dirty="0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rPr>
              <a:t>a temporary reference file containing the following structure:</a:t>
            </a:r>
            <a:endParaRPr lang="en-US" sz="1800" dirty="0"/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31BF93-83A4-F99F-42AA-87914F5D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Sequence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8A4A1B-3983-D9B0-F2D0-C1C6C6C2A1EC}"/>
              </a:ext>
            </a:extLst>
          </p:cNvPr>
          <p:cNvGrpSpPr/>
          <p:nvPr/>
        </p:nvGrpSpPr>
        <p:grpSpPr>
          <a:xfrm>
            <a:off x="399621" y="3187399"/>
            <a:ext cx="8511287" cy="1157208"/>
            <a:chOff x="379693" y="3301025"/>
            <a:chExt cx="8511287" cy="115720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52CE41E-E5C1-E84E-656B-8A047814F115}"/>
                </a:ext>
              </a:extLst>
            </p:cNvPr>
            <p:cNvGrpSpPr/>
            <p:nvPr/>
          </p:nvGrpSpPr>
          <p:grpSpPr>
            <a:xfrm>
              <a:off x="1163539" y="3301025"/>
              <a:ext cx="6612138" cy="387928"/>
              <a:chOff x="1706880" y="2588028"/>
              <a:chExt cx="5854930" cy="39901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9D372FF-816F-32F6-6556-B210CCBE234C}"/>
                  </a:ext>
                </a:extLst>
              </p:cNvPr>
              <p:cNvSpPr/>
              <p:nvPr/>
            </p:nvSpPr>
            <p:spPr>
              <a:xfrm>
                <a:off x="1706880" y="2588029"/>
                <a:ext cx="1573876" cy="399011"/>
              </a:xfrm>
              <a:prstGeom prst="rect">
                <a:avLst/>
              </a:prstGeom>
              <a:grpFill/>
              <a:ln w="19050" cap="flat" cmpd="sng" algn="ctr">
                <a:solidFill>
                  <a:srgbClr val="4EA72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Barcode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2171CB-8995-67F0-4315-5D3F81BE9FAB}"/>
                  </a:ext>
                </a:extLst>
              </p:cNvPr>
              <p:cNvSpPr/>
              <p:nvPr/>
            </p:nvSpPr>
            <p:spPr>
              <a:xfrm>
                <a:off x="5987934" y="2588028"/>
                <a:ext cx="1573876" cy="399011"/>
              </a:xfrm>
              <a:prstGeom prst="rect">
                <a:avLst/>
              </a:prstGeom>
              <a:grpFill/>
              <a:ln w="19050" cap="flat" cmpd="sng" algn="ctr">
                <a:solidFill>
                  <a:srgbClr val="4EA72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Barcode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939CE4E-070F-BC87-716A-23BB5FCC910A}"/>
                  </a:ext>
                </a:extLst>
              </p:cNvPr>
              <p:cNvSpPr/>
              <p:nvPr/>
            </p:nvSpPr>
            <p:spPr>
              <a:xfrm>
                <a:off x="3280755" y="2588028"/>
                <a:ext cx="2707179" cy="39901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 cap="flat" cmpd="sng" algn="ctr">
                <a:solidFill>
                  <a:srgbClr val="4EA72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Region of Interest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AAEC83-07E2-5D5B-88E3-3D378369897D}"/>
                </a:ext>
              </a:extLst>
            </p:cNvPr>
            <p:cNvSpPr txBox="1"/>
            <p:nvPr/>
          </p:nvSpPr>
          <p:spPr>
            <a:xfrm>
              <a:off x="379693" y="3717261"/>
              <a:ext cx="8511287" cy="740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highlight>
                    <a:srgbClr val="D9E7FD"/>
                  </a:highlight>
                  <a:latin typeface="Calibri"/>
                  <a:ea typeface="Calibri"/>
                  <a:cs typeface="Calibri"/>
                  <a:sym typeface="Calibri"/>
                </a:rPr>
                <a:t>GGTCTGGTGCCACTGGTCTGCTACGAGTGATGGTA</a:t>
              </a:r>
              <a:r>
                <a:rPr lang="en-US" sz="1200" dirty="0">
                  <a:highlight>
                    <a:srgbClr val="FFDDB3"/>
                  </a:highlight>
                  <a:latin typeface="Calibri"/>
                  <a:ea typeface="Calibri"/>
                  <a:cs typeface="Calibri"/>
                  <a:sym typeface="Calibri"/>
                </a:rPr>
                <a:t>NNNNN</a:t>
              </a:r>
              <a:r>
                <a:rPr lang="en-US" sz="1200" dirty="0">
                  <a:solidFill>
                    <a:schemeClr val="dk1"/>
                  </a:solidFill>
                  <a:highlight>
                    <a:srgbClr val="FFDDB3"/>
                  </a:highlight>
                  <a:latin typeface="Calibri"/>
                  <a:ea typeface="Calibri"/>
                  <a:cs typeface="Calibri"/>
                  <a:sym typeface="Calibri"/>
                </a:rPr>
                <a:t>NNNNNNNNNNNNNNN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highlight>
                    <a:srgbClr val="D9E7FD"/>
                  </a:highlight>
                  <a:latin typeface="Calibri"/>
                  <a:ea typeface="Calibri"/>
                  <a:cs typeface="Calibri"/>
                  <a:sym typeface="Calibri"/>
                </a:rPr>
                <a:t>TTGTAACGCACCCGATCACGATAGGCAACCACACC</a:t>
              </a:r>
              <a:endParaRPr lang="en-US" sz="1200" dirty="0"/>
            </a:p>
            <a:p>
              <a:pPr marL="0" marR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200" kern="100" dirty="0">
                <a:effectLst/>
                <a:highlight>
                  <a:srgbClr val="D9E7FD"/>
                </a:highlight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11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659305" y="1302544"/>
            <a:ext cx="8196300" cy="301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The consensus sequence contain the most abundant nucleotide at each position.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671756" y="278633"/>
            <a:ext cx="8183700" cy="744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Consensus Sequence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A6B4F0-94D1-53D2-68DD-B358D3B54FB7}"/>
              </a:ext>
            </a:extLst>
          </p:cNvPr>
          <p:cNvGrpSpPr/>
          <p:nvPr/>
        </p:nvGrpSpPr>
        <p:grpSpPr>
          <a:xfrm>
            <a:off x="5758210" y="2731166"/>
            <a:ext cx="2834116" cy="923330"/>
            <a:chOff x="5139587" y="3188847"/>
            <a:chExt cx="2834116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2A238F-1A45-A1FF-C69A-2988693401CD}"/>
                </a:ext>
              </a:extLst>
            </p:cNvPr>
            <p:cNvSpPr txBox="1"/>
            <p:nvPr/>
          </p:nvSpPr>
          <p:spPr>
            <a:xfrm>
              <a:off x="5518678" y="3188847"/>
              <a:ext cx="245502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Insertion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Deletion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Non-standard bases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304979-F1DB-75B0-F75F-1C320DD3D715}"/>
                </a:ext>
              </a:extLst>
            </p:cNvPr>
            <p:cNvSpPr/>
            <p:nvPr/>
          </p:nvSpPr>
          <p:spPr>
            <a:xfrm>
              <a:off x="5157637" y="3561843"/>
              <a:ext cx="288174" cy="177338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B52D4A-E568-C0A9-F1A5-4D7C7588E847}"/>
                </a:ext>
              </a:extLst>
            </p:cNvPr>
            <p:cNvSpPr/>
            <p:nvPr/>
          </p:nvSpPr>
          <p:spPr>
            <a:xfrm>
              <a:off x="5157637" y="3815025"/>
              <a:ext cx="288174" cy="177338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A948CF-C93A-1345-4944-CBD0699861D0}"/>
                </a:ext>
              </a:extLst>
            </p:cNvPr>
            <p:cNvGrpSpPr/>
            <p:nvPr/>
          </p:nvGrpSpPr>
          <p:grpSpPr>
            <a:xfrm>
              <a:off x="5139587" y="3296157"/>
              <a:ext cx="324274" cy="177338"/>
              <a:chOff x="2721033" y="5824451"/>
              <a:chExt cx="354676" cy="193964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91B560C-F29A-083F-5465-546FA53093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033" y="5824451"/>
                <a:ext cx="354676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FE0F6CB-1647-178F-6E5A-8601793E2361}"/>
                  </a:ext>
                </a:extLst>
              </p:cNvPr>
              <p:cNvCxnSpPr/>
              <p:nvPr/>
            </p:nvCxnSpPr>
            <p:spPr>
              <a:xfrm>
                <a:off x="2898371" y="5824451"/>
                <a:ext cx="0" cy="193964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EF67ED1-A1C2-7395-850C-8315B2F0F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033" y="6018415"/>
                <a:ext cx="354676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30F6B60-73EC-D94D-2BF3-EC08B7FA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178" y="2262968"/>
            <a:ext cx="4080250" cy="26018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374</Words>
  <Application>Microsoft Office PowerPoint</Application>
  <PresentationFormat>On-screen Show (16:9)</PresentationFormat>
  <Paragraphs>77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Encode Sans Black</vt:lpstr>
      <vt:lpstr>Arial</vt:lpstr>
      <vt:lpstr>Open Sans</vt:lpstr>
      <vt:lpstr>Aptos</vt:lpstr>
      <vt:lpstr>Merriweather Sans</vt:lpstr>
      <vt:lpstr>Simple Light</vt:lpstr>
      <vt:lpstr>XenoFind</vt:lpstr>
      <vt:lpstr>Introduction</vt:lpstr>
      <vt:lpstr>Motivation</vt:lpstr>
      <vt:lpstr>Motivation</vt:lpstr>
      <vt:lpstr>Motivation</vt:lpstr>
      <vt:lpstr>Challenge</vt:lpstr>
      <vt:lpstr>Current Progress</vt:lpstr>
      <vt:lpstr>Consensus Sequence</vt:lpstr>
      <vt:lpstr>Consensus Sequence</vt:lpstr>
      <vt:lpstr>Statistical Method</vt:lpstr>
      <vt:lpstr>Statistical Method</vt:lpstr>
      <vt:lpstr>Development Challenges</vt:lpstr>
      <vt:lpstr>Moving Forward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XenoFind</dc:title>
  <dc:creator>Nicholas Lai</dc:creator>
  <cp:lastModifiedBy>Nicholas Lai</cp:lastModifiedBy>
  <cp:revision>6</cp:revision>
  <dcterms:modified xsi:type="dcterms:W3CDTF">2024-03-13T09:04:52Z</dcterms:modified>
</cp:coreProperties>
</file>