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25"/>
  </p:notesMasterIdLst>
  <p:handoutMasterIdLst>
    <p:handoutMasterId r:id="rId26"/>
  </p:handoutMasterIdLst>
  <p:sldIdLst>
    <p:sldId id="269" r:id="rId2"/>
    <p:sldId id="256" r:id="rId3"/>
    <p:sldId id="424" r:id="rId4"/>
    <p:sldId id="425" r:id="rId5"/>
    <p:sldId id="426" r:id="rId6"/>
    <p:sldId id="427" r:id="rId7"/>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270" r:id="rId24"/>
  </p:sldIdLst>
  <p:sldSz cx="9144000" cy="6858000" type="screen4x3"/>
  <p:notesSz cx="6797675" cy="9926638"/>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laneta Sistemas y Operaciones" initials="P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B9E1"/>
    <a:srgbClr val="EC0000"/>
    <a:srgbClr val="E10000"/>
    <a:srgbClr val="1C6CEC"/>
    <a:srgbClr val="299FEC"/>
    <a:srgbClr val="FF3146"/>
    <a:srgbClr val="069DD8"/>
    <a:srgbClr val="008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0" autoAdjust="0"/>
    <p:restoredTop sz="81739" autoAdjust="0"/>
  </p:normalViewPr>
  <p:slideViewPr>
    <p:cSldViewPr snapToObjects="1">
      <p:cViewPr varScale="1">
        <p:scale>
          <a:sx n="55" d="100"/>
          <a:sy n="55" d="100"/>
        </p:scale>
        <p:origin x="148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ba López-Samaniego" userId="02e93d8c67982090" providerId="LiveId" clId="{ED835672-E8D5-49DD-91AB-CA13A0C22EE6}"/>
  </pc:docChgLst>
  <pc:docChgLst>
    <pc:chgData name="Joseba López-Samaniego" userId="02e93d8c67982090" providerId="LiveId" clId="{8CE82184-6C7A-4373-8AEB-1D9C540C0712}"/>
  </pc:docChgLst>
  <pc:docChgLst>
    <pc:chgData name="Joseba López-Samaniego" userId="02e93d8c67982090" providerId="LiveId" clId="{3E784980-5542-4BE8-936C-CC293198199C}"/>
    <pc:docChg chg="modSld">
      <pc:chgData name="Joseba López-Samaniego" userId="02e93d8c67982090" providerId="LiveId" clId="{3E784980-5542-4BE8-936C-CC293198199C}" dt="2019-11-14T20:56:30.243" v="1" actId="20577"/>
      <pc:docMkLst>
        <pc:docMk/>
      </pc:docMkLst>
      <pc:sldChg chg="modSp">
        <pc:chgData name="Joseba López-Samaniego" userId="02e93d8c67982090" providerId="LiveId" clId="{3E784980-5542-4BE8-936C-CC293198199C}" dt="2019-11-14T20:56:30.243" v="1" actId="20577"/>
        <pc:sldMkLst>
          <pc:docMk/>
          <pc:sldMk cId="0" sldId="269"/>
        </pc:sldMkLst>
        <pc:spChg chg="mod">
          <ac:chgData name="Joseba López-Samaniego" userId="02e93d8c67982090" providerId="LiveId" clId="{3E784980-5542-4BE8-936C-CC293198199C}" dt="2019-11-14T20:56:30.243" v="1" actId="20577"/>
          <ac:spMkLst>
            <pc:docMk/>
            <pc:sldMk cId="0" sldId="269"/>
            <ac:spMk id="1331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E99100B1-4687-4FE9-B7AA-7C0C9AB25634}" type="datetimeFigureOut">
              <a:rPr lang="es-ES" smtClean="0"/>
              <a:pPr/>
              <a:t>14/11/2019</a:t>
            </a:fld>
            <a:endParaRPr lang="es-ES"/>
          </a:p>
        </p:txBody>
      </p:sp>
      <p:sp>
        <p:nvSpPr>
          <p:cNvPr id="4" name="3 Marcador de pie de página"/>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C1485B2-A319-4822-9D21-28FAEABB0E26}" type="slidenum">
              <a:rPr lang="es-ES" smtClean="0"/>
              <a:pPr/>
              <a:t>‹Nº›</a:t>
            </a:fld>
            <a:endParaRPr lang="es-ES"/>
          </a:p>
        </p:txBody>
      </p:sp>
    </p:spTree>
    <p:extLst>
      <p:ext uri="{BB962C8B-B14F-4D97-AF65-F5344CB8AC3E}">
        <p14:creationId xmlns:p14="http://schemas.microsoft.com/office/powerpoint/2010/main" val="4014683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8C2776F-823A-4754-81FD-0B31380701AE}" type="datetimeFigureOut">
              <a:rPr lang="es-ES" smtClean="0"/>
              <a:pPr/>
              <a:t>14/11/2019</a:t>
            </a:fld>
            <a:endParaRPr lang="es-ES"/>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FA99391-1EFC-47EC-A8DB-C73425545624}" type="slidenum">
              <a:rPr lang="es-ES" smtClean="0"/>
              <a:pPr/>
              <a:t>‹Nº›</a:t>
            </a:fld>
            <a:endParaRPr lang="es-ES"/>
          </a:p>
        </p:txBody>
      </p:sp>
    </p:spTree>
    <p:extLst>
      <p:ext uri="{BB962C8B-B14F-4D97-AF65-F5344CB8AC3E}">
        <p14:creationId xmlns:p14="http://schemas.microsoft.com/office/powerpoint/2010/main" val="214307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FA99391-1EFC-47EC-A8DB-C73425545624}" type="slidenum">
              <a:rPr lang="es-ES" smtClean="0"/>
              <a:pPr/>
              <a:t>3</a:t>
            </a:fld>
            <a:endParaRPr lang="es-ES"/>
          </a:p>
        </p:txBody>
      </p:sp>
    </p:spTree>
    <p:extLst>
      <p:ext uri="{BB962C8B-B14F-4D97-AF65-F5344CB8AC3E}">
        <p14:creationId xmlns:p14="http://schemas.microsoft.com/office/powerpoint/2010/main" val="3931492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FA99391-1EFC-47EC-A8DB-C73425545624}" type="slidenum">
              <a:rPr lang="es-ES" smtClean="0"/>
              <a:pPr/>
              <a:t>10</a:t>
            </a:fld>
            <a:endParaRPr lang="es-ES"/>
          </a:p>
        </p:txBody>
      </p:sp>
    </p:spTree>
    <p:extLst>
      <p:ext uri="{BB962C8B-B14F-4D97-AF65-F5344CB8AC3E}">
        <p14:creationId xmlns:p14="http://schemas.microsoft.com/office/powerpoint/2010/main" val="648032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FA99391-1EFC-47EC-A8DB-C73425545624}" type="slidenum">
              <a:rPr lang="es-ES" smtClean="0"/>
              <a:pPr/>
              <a:t>19</a:t>
            </a:fld>
            <a:endParaRPr lang="es-ES"/>
          </a:p>
        </p:txBody>
      </p:sp>
    </p:spTree>
    <p:extLst>
      <p:ext uri="{BB962C8B-B14F-4D97-AF65-F5344CB8AC3E}">
        <p14:creationId xmlns:p14="http://schemas.microsoft.com/office/powerpoint/2010/main" val="1472031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FA99391-1EFC-47EC-A8DB-C73425545624}" type="slidenum">
              <a:rPr lang="es-ES" smtClean="0"/>
              <a:pPr/>
              <a:t>20</a:t>
            </a:fld>
            <a:endParaRPr lang="es-ES"/>
          </a:p>
        </p:txBody>
      </p:sp>
    </p:spTree>
    <p:extLst>
      <p:ext uri="{BB962C8B-B14F-4D97-AF65-F5344CB8AC3E}">
        <p14:creationId xmlns:p14="http://schemas.microsoft.com/office/powerpoint/2010/main" val="405590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FA99391-1EFC-47EC-A8DB-C73425545624}" type="slidenum">
              <a:rPr lang="es-ES" smtClean="0"/>
              <a:pPr/>
              <a:t>21</a:t>
            </a:fld>
            <a:endParaRPr lang="es-ES"/>
          </a:p>
        </p:txBody>
      </p:sp>
    </p:spTree>
    <p:extLst>
      <p:ext uri="{BB962C8B-B14F-4D97-AF65-F5344CB8AC3E}">
        <p14:creationId xmlns:p14="http://schemas.microsoft.com/office/powerpoint/2010/main" val="2593382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FA99391-1EFC-47EC-A8DB-C73425545624}" type="slidenum">
              <a:rPr lang="es-ES" smtClean="0"/>
              <a:pPr/>
              <a:t>22</a:t>
            </a:fld>
            <a:endParaRPr lang="es-ES"/>
          </a:p>
        </p:txBody>
      </p:sp>
    </p:spTree>
    <p:extLst>
      <p:ext uri="{BB962C8B-B14F-4D97-AF65-F5344CB8AC3E}">
        <p14:creationId xmlns:p14="http://schemas.microsoft.com/office/powerpoint/2010/main" val="40976303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lvl1pPr>
              <a:defRPr/>
            </a:lvl1pPr>
          </a:lstStyle>
          <a:p>
            <a:fld id="{8BCE1398-3BFD-4D01-941E-1B0DA0110DBE}" type="datetime1">
              <a:rPr lang="es-ES_tradnl"/>
              <a:pPr/>
              <a:t>14/11/2019</a:t>
            </a:fld>
            <a:endParaRPr lang="es-ES_tradnl"/>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27DD655E-524D-4607-9BD4-0028F593F8DC}" type="slidenum">
              <a:rPr lang="es-ES_tradnl"/>
              <a:pPr/>
              <a:t>‹Nº›</a:t>
            </a:fld>
            <a:endParaRPr lang="es-ES_tradnl"/>
          </a:p>
        </p:txBody>
      </p:sp>
      <p:pic>
        <p:nvPicPr>
          <p:cNvPr id="1026" name="Picture 2" descr="L:\mkt\ICECILIA\EAE\IMAGEN CORPORATIVA\RENOVACIÓN DE IMAGEN CORPORATIVA EAE\IMAGEN 2012\PIEZAS\SIMULACIÓN WELCOME PACK\franja superio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17" y="-4192"/>
            <a:ext cx="9139783" cy="71160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L:\mkt\ICECILIA\EAE\IMAGEN CORPORATIVA\RENOVACIÓN DE IMAGEN CORPORATIVA EAE\IMAGEN 2012\PIEZAS\SIMULACIÓN WELCOME PACK\franja_1.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80361"/>
            <a:ext cx="7164288" cy="57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17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lvl1pPr>
              <a:defRPr/>
            </a:lvl1pPr>
          </a:lstStyle>
          <a:p>
            <a:fld id="{01392B42-A534-4ADE-842D-06404F100598}" type="datetime1">
              <a:rPr lang="es-ES_tradnl"/>
              <a:pPr/>
              <a:t>14/11/2019</a:t>
            </a:fld>
            <a:endParaRPr lang="es-ES_tradnl"/>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E6E95A57-2845-44B2-9AFC-C85176DD49C4}" type="slidenum">
              <a:rPr lang="es-ES_tradnl"/>
              <a:pPr/>
              <a:t>‹Nº›</a:t>
            </a:fld>
            <a:endParaRPr lang="es-ES_tradnl"/>
          </a:p>
        </p:txBody>
      </p:sp>
    </p:spTree>
    <p:extLst>
      <p:ext uri="{BB962C8B-B14F-4D97-AF65-F5344CB8AC3E}">
        <p14:creationId xmlns:p14="http://schemas.microsoft.com/office/powerpoint/2010/main" val="190649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lvl1pPr>
              <a:defRPr/>
            </a:lvl1pPr>
          </a:lstStyle>
          <a:p>
            <a:fld id="{AB915361-04B0-4BF5-9E64-6E368254CB04}" type="datetime1">
              <a:rPr lang="es-ES_tradnl"/>
              <a:pPr/>
              <a:t>14/11/2019</a:t>
            </a:fld>
            <a:endParaRPr lang="es-ES_tradnl"/>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33D4C74B-1414-42B3-A37D-FFDD4EFEF82F}" type="slidenum">
              <a:rPr lang="es-ES_tradnl"/>
              <a:pPr/>
              <a:t>‹Nº›</a:t>
            </a:fld>
            <a:endParaRPr lang="es-ES_tradnl"/>
          </a:p>
        </p:txBody>
      </p:sp>
    </p:spTree>
    <p:extLst>
      <p:ext uri="{BB962C8B-B14F-4D97-AF65-F5344CB8AC3E}">
        <p14:creationId xmlns:p14="http://schemas.microsoft.com/office/powerpoint/2010/main" val="134562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lvl1pPr>
              <a:defRPr/>
            </a:lvl1pPr>
          </a:lstStyle>
          <a:p>
            <a:fld id="{0D9DB434-4748-4496-908B-152D1997B8AD}" type="datetime1">
              <a:rPr lang="es-ES_tradnl"/>
              <a:pPr/>
              <a:t>14/11/2019</a:t>
            </a:fld>
            <a:endParaRPr lang="es-ES_tradnl"/>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0C215D2F-FB2A-447B-BF4B-541ECD2FBD50}" type="slidenum">
              <a:rPr lang="es-ES_tradnl"/>
              <a:pPr/>
              <a:t>‹Nº›</a:t>
            </a:fld>
            <a:endParaRPr lang="es-ES_tradnl"/>
          </a:p>
        </p:txBody>
      </p:sp>
    </p:spTree>
    <p:extLst>
      <p:ext uri="{BB962C8B-B14F-4D97-AF65-F5344CB8AC3E}">
        <p14:creationId xmlns:p14="http://schemas.microsoft.com/office/powerpoint/2010/main" val="289381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lvl1pPr>
              <a:defRPr/>
            </a:lvl1pPr>
          </a:lstStyle>
          <a:p>
            <a:fld id="{FACCCF48-D5E0-46F7-9FEC-055977A227A9}" type="datetime1">
              <a:rPr lang="es-ES_tradnl"/>
              <a:pPr/>
              <a:t>14/11/2019</a:t>
            </a:fld>
            <a:endParaRPr lang="es-ES_tradnl"/>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C4D84F4C-C925-41ED-BCF0-7FAE5716C5AD}" type="slidenum">
              <a:rPr lang="es-ES_tradnl"/>
              <a:pPr/>
              <a:t>‹Nº›</a:t>
            </a:fld>
            <a:endParaRPr lang="es-ES_tradnl"/>
          </a:p>
        </p:txBody>
      </p:sp>
    </p:spTree>
    <p:extLst>
      <p:ext uri="{BB962C8B-B14F-4D97-AF65-F5344CB8AC3E}">
        <p14:creationId xmlns:p14="http://schemas.microsoft.com/office/powerpoint/2010/main" val="442685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3"/>
          <p:cNvSpPr>
            <a:spLocks noGrp="1"/>
          </p:cNvSpPr>
          <p:nvPr>
            <p:ph type="dt" sz="half" idx="10"/>
          </p:nvPr>
        </p:nvSpPr>
        <p:spPr/>
        <p:txBody>
          <a:bodyPr/>
          <a:lstStyle>
            <a:lvl1pPr>
              <a:defRPr/>
            </a:lvl1pPr>
          </a:lstStyle>
          <a:p>
            <a:fld id="{5F8EA1D1-F127-47B6-8ED2-BAC9234C9F0D}" type="datetime1">
              <a:rPr lang="es-ES_tradnl"/>
              <a:pPr/>
              <a:t>14/11/2019</a:t>
            </a:fld>
            <a:endParaRPr lang="es-ES_tradnl"/>
          </a:p>
        </p:txBody>
      </p:sp>
      <p:sp>
        <p:nvSpPr>
          <p:cNvPr id="6" name="Marcador de pie de página 4"/>
          <p:cNvSpPr>
            <a:spLocks noGrp="1"/>
          </p:cNvSpPr>
          <p:nvPr>
            <p:ph type="ftr" sz="quarter" idx="11"/>
          </p:nvPr>
        </p:nvSpPr>
        <p:spPr/>
        <p:txBody>
          <a:bodyPr/>
          <a:lstStyle>
            <a:lvl1pPr>
              <a:defRPr/>
            </a:lvl1pPr>
          </a:lstStyle>
          <a:p>
            <a:endParaRPr lang="es-ES"/>
          </a:p>
        </p:txBody>
      </p:sp>
      <p:sp>
        <p:nvSpPr>
          <p:cNvPr id="7" name="Marcador de número de diapositiva 5"/>
          <p:cNvSpPr>
            <a:spLocks noGrp="1"/>
          </p:cNvSpPr>
          <p:nvPr>
            <p:ph type="sldNum" sz="quarter" idx="12"/>
          </p:nvPr>
        </p:nvSpPr>
        <p:spPr/>
        <p:txBody>
          <a:bodyPr/>
          <a:lstStyle>
            <a:lvl1pPr>
              <a:defRPr/>
            </a:lvl1pPr>
          </a:lstStyle>
          <a:p>
            <a:fld id="{C87B817A-200D-4F46-87F8-0499C0BBAEAC}" type="slidenum">
              <a:rPr lang="es-ES_tradnl"/>
              <a:pPr/>
              <a:t>‹Nº›</a:t>
            </a:fld>
            <a:endParaRPr lang="es-ES_tradnl"/>
          </a:p>
        </p:txBody>
      </p:sp>
    </p:spTree>
    <p:extLst>
      <p:ext uri="{BB962C8B-B14F-4D97-AF65-F5344CB8AC3E}">
        <p14:creationId xmlns:p14="http://schemas.microsoft.com/office/powerpoint/2010/main" val="34310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3"/>
          <p:cNvSpPr>
            <a:spLocks noGrp="1"/>
          </p:cNvSpPr>
          <p:nvPr>
            <p:ph type="dt" sz="half" idx="10"/>
          </p:nvPr>
        </p:nvSpPr>
        <p:spPr/>
        <p:txBody>
          <a:bodyPr/>
          <a:lstStyle>
            <a:lvl1pPr>
              <a:defRPr/>
            </a:lvl1pPr>
          </a:lstStyle>
          <a:p>
            <a:fld id="{0A468EB0-6D16-4974-A095-BD7707F257BD}" type="datetime1">
              <a:rPr lang="es-ES_tradnl"/>
              <a:pPr/>
              <a:t>14/11/2019</a:t>
            </a:fld>
            <a:endParaRPr lang="es-ES_tradnl"/>
          </a:p>
        </p:txBody>
      </p:sp>
      <p:sp>
        <p:nvSpPr>
          <p:cNvPr id="8" name="Marcador de pie de página 4"/>
          <p:cNvSpPr>
            <a:spLocks noGrp="1"/>
          </p:cNvSpPr>
          <p:nvPr>
            <p:ph type="ftr" sz="quarter" idx="11"/>
          </p:nvPr>
        </p:nvSpPr>
        <p:spPr/>
        <p:txBody>
          <a:bodyPr/>
          <a:lstStyle>
            <a:lvl1pPr>
              <a:defRPr/>
            </a:lvl1pPr>
          </a:lstStyle>
          <a:p>
            <a:endParaRPr lang="es-ES"/>
          </a:p>
        </p:txBody>
      </p:sp>
      <p:sp>
        <p:nvSpPr>
          <p:cNvPr id="9" name="Marcador de número de diapositiva 5"/>
          <p:cNvSpPr>
            <a:spLocks noGrp="1"/>
          </p:cNvSpPr>
          <p:nvPr>
            <p:ph type="sldNum" sz="quarter" idx="12"/>
          </p:nvPr>
        </p:nvSpPr>
        <p:spPr/>
        <p:txBody>
          <a:bodyPr/>
          <a:lstStyle>
            <a:lvl1pPr>
              <a:defRPr/>
            </a:lvl1pPr>
          </a:lstStyle>
          <a:p>
            <a:fld id="{A9ECA916-3E04-4EEB-813D-2C9BD668B138}" type="slidenum">
              <a:rPr lang="es-ES_tradnl"/>
              <a:pPr/>
              <a:t>‹Nº›</a:t>
            </a:fld>
            <a:endParaRPr lang="es-ES_tradnl"/>
          </a:p>
        </p:txBody>
      </p:sp>
    </p:spTree>
    <p:extLst>
      <p:ext uri="{BB962C8B-B14F-4D97-AF65-F5344CB8AC3E}">
        <p14:creationId xmlns:p14="http://schemas.microsoft.com/office/powerpoint/2010/main" val="104324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3"/>
          <p:cNvSpPr>
            <a:spLocks noGrp="1"/>
          </p:cNvSpPr>
          <p:nvPr>
            <p:ph type="dt" sz="half" idx="10"/>
          </p:nvPr>
        </p:nvSpPr>
        <p:spPr/>
        <p:txBody>
          <a:bodyPr/>
          <a:lstStyle>
            <a:lvl1pPr>
              <a:defRPr/>
            </a:lvl1pPr>
          </a:lstStyle>
          <a:p>
            <a:fld id="{8388039D-FE56-4035-8613-52C9F71F4CAB}" type="datetime1">
              <a:rPr lang="es-ES_tradnl"/>
              <a:pPr/>
              <a:t>14/11/2019</a:t>
            </a:fld>
            <a:endParaRPr lang="es-ES_tradnl"/>
          </a:p>
        </p:txBody>
      </p:sp>
      <p:sp>
        <p:nvSpPr>
          <p:cNvPr id="4" name="Marcador de pie de página 4"/>
          <p:cNvSpPr>
            <a:spLocks noGrp="1"/>
          </p:cNvSpPr>
          <p:nvPr>
            <p:ph type="ftr" sz="quarter" idx="11"/>
          </p:nvPr>
        </p:nvSpPr>
        <p:spPr/>
        <p:txBody>
          <a:bodyPr/>
          <a:lstStyle>
            <a:lvl1pPr>
              <a:defRPr/>
            </a:lvl1pPr>
          </a:lstStyle>
          <a:p>
            <a:endParaRPr lang="es-ES"/>
          </a:p>
        </p:txBody>
      </p:sp>
      <p:sp>
        <p:nvSpPr>
          <p:cNvPr id="5" name="Marcador de número de diapositiva 5"/>
          <p:cNvSpPr>
            <a:spLocks noGrp="1"/>
          </p:cNvSpPr>
          <p:nvPr>
            <p:ph type="sldNum" sz="quarter" idx="12"/>
          </p:nvPr>
        </p:nvSpPr>
        <p:spPr/>
        <p:txBody>
          <a:bodyPr/>
          <a:lstStyle>
            <a:lvl1pPr>
              <a:defRPr/>
            </a:lvl1pPr>
          </a:lstStyle>
          <a:p>
            <a:fld id="{84F20DB7-1995-4FB3-8A8E-A7D08A9142C3}" type="slidenum">
              <a:rPr lang="es-ES_tradnl"/>
              <a:pPr/>
              <a:t>‹Nº›</a:t>
            </a:fld>
            <a:endParaRPr lang="es-ES_tradnl"/>
          </a:p>
        </p:txBody>
      </p:sp>
    </p:spTree>
    <p:extLst>
      <p:ext uri="{BB962C8B-B14F-4D97-AF65-F5344CB8AC3E}">
        <p14:creationId xmlns:p14="http://schemas.microsoft.com/office/powerpoint/2010/main" val="243147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E3662325-D1BC-4C8B-BBC0-555B73319B94}" type="datetime1">
              <a:rPr lang="es-ES_tradnl"/>
              <a:pPr/>
              <a:t>14/11/2019</a:t>
            </a:fld>
            <a:endParaRPr lang="es-ES_tradnl"/>
          </a:p>
        </p:txBody>
      </p:sp>
      <p:sp>
        <p:nvSpPr>
          <p:cNvPr id="3" name="Marcador de pie de página 4"/>
          <p:cNvSpPr>
            <a:spLocks noGrp="1"/>
          </p:cNvSpPr>
          <p:nvPr>
            <p:ph type="ftr" sz="quarter" idx="11"/>
          </p:nvPr>
        </p:nvSpPr>
        <p:spPr/>
        <p:txBody>
          <a:bodyPr/>
          <a:lstStyle>
            <a:lvl1pPr>
              <a:defRPr/>
            </a:lvl1pPr>
          </a:lstStyle>
          <a:p>
            <a:endParaRPr lang="es-ES"/>
          </a:p>
        </p:txBody>
      </p:sp>
      <p:sp>
        <p:nvSpPr>
          <p:cNvPr id="4" name="Marcador de número de diapositiva 5"/>
          <p:cNvSpPr>
            <a:spLocks noGrp="1"/>
          </p:cNvSpPr>
          <p:nvPr>
            <p:ph type="sldNum" sz="quarter" idx="12"/>
          </p:nvPr>
        </p:nvSpPr>
        <p:spPr/>
        <p:txBody>
          <a:bodyPr/>
          <a:lstStyle>
            <a:lvl1pPr>
              <a:defRPr/>
            </a:lvl1pPr>
          </a:lstStyle>
          <a:p>
            <a:fld id="{39E40784-24F8-4B1B-BA4D-779F0D2C384E}" type="slidenum">
              <a:rPr lang="es-ES_tradnl"/>
              <a:pPr/>
              <a:t>‹Nº›</a:t>
            </a:fld>
            <a:endParaRPr lang="es-ES_tradnl"/>
          </a:p>
        </p:txBody>
      </p:sp>
    </p:spTree>
    <p:extLst>
      <p:ext uri="{BB962C8B-B14F-4D97-AF65-F5344CB8AC3E}">
        <p14:creationId xmlns:p14="http://schemas.microsoft.com/office/powerpoint/2010/main" val="168593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DE15DE9B-00C9-4777-BDBB-D23998E43BD0}" type="datetime1">
              <a:rPr lang="es-ES_tradnl"/>
              <a:pPr/>
              <a:t>14/11/2019</a:t>
            </a:fld>
            <a:endParaRPr lang="es-ES_tradnl"/>
          </a:p>
        </p:txBody>
      </p:sp>
      <p:sp>
        <p:nvSpPr>
          <p:cNvPr id="6" name="Marcador de pie de página 4"/>
          <p:cNvSpPr>
            <a:spLocks noGrp="1"/>
          </p:cNvSpPr>
          <p:nvPr>
            <p:ph type="ftr" sz="quarter" idx="11"/>
          </p:nvPr>
        </p:nvSpPr>
        <p:spPr/>
        <p:txBody>
          <a:bodyPr/>
          <a:lstStyle>
            <a:lvl1pPr>
              <a:defRPr/>
            </a:lvl1pPr>
          </a:lstStyle>
          <a:p>
            <a:endParaRPr lang="es-ES"/>
          </a:p>
        </p:txBody>
      </p:sp>
      <p:sp>
        <p:nvSpPr>
          <p:cNvPr id="7" name="Marcador de número de diapositiva 5"/>
          <p:cNvSpPr>
            <a:spLocks noGrp="1"/>
          </p:cNvSpPr>
          <p:nvPr>
            <p:ph type="sldNum" sz="quarter" idx="12"/>
          </p:nvPr>
        </p:nvSpPr>
        <p:spPr/>
        <p:txBody>
          <a:bodyPr/>
          <a:lstStyle>
            <a:lvl1pPr>
              <a:defRPr/>
            </a:lvl1pPr>
          </a:lstStyle>
          <a:p>
            <a:fld id="{326ADA42-1BAC-41E8-A3A5-12550DC5C311}" type="slidenum">
              <a:rPr lang="es-ES_tradnl"/>
              <a:pPr/>
              <a:t>‹Nº›</a:t>
            </a:fld>
            <a:endParaRPr lang="es-ES_tradnl"/>
          </a:p>
        </p:txBody>
      </p:sp>
    </p:spTree>
    <p:extLst>
      <p:ext uri="{BB962C8B-B14F-4D97-AF65-F5344CB8AC3E}">
        <p14:creationId xmlns:p14="http://schemas.microsoft.com/office/powerpoint/2010/main" val="1242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65CC4884-714F-4101-8046-51F3DB714090}" type="datetime1">
              <a:rPr lang="es-ES_tradnl"/>
              <a:pPr/>
              <a:t>14/11/2019</a:t>
            </a:fld>
            <a:endParaRPr lang="es-ES_tradnl"/>
          </a:p>
        </p:txBody>
      </p:sp>
      <p:sp>
        <p:nvSpPr>
          <p:cNvPr id="6" name="Marcador de pie de página 4"/>
          <p:cNvSpPr>
            <a:spLocks noGrp="1"/>
          </p:cNvSpPr>
          <p:nvPr>
            <p:ph type="ftr" sz="quarter" idx="11"/>
          </p:nvPr>
        </p:nvSpPr>
        <p:spPr/>
        <p:txBody>
          <a:bodyPr/>
          <a:lstStyle>
            <a:lvl1pPr>
              <a:defRPr/>
            </a:lvl1pPr>
          </a:lstStyle>
          <a:p>
            <a:endParaRPr lang="es-ES"/>
          </a:p>
        </p:txBody>
      </p:sp>
      <p:sp>
        <p:nvSpPr>
          <p:cNvPr id="7" name="Marcador de número de diapositiva 5"/>
          <p:cNvSpPr>
            <a:spLocks noGrp="1"/>
          </p:cNvSpPr>
          <p:nvPr>
            <p:ph type="sldNum" sz="quarter" idx="12"/>
          </p:nvPr>
        </p:nvSpPr>
        <p:spPr/>
        <p:txBody>
          <a:bodyPr/>
          <a:lstStyle>
            <a:lvl1pPr>
              <a:defRPr/>
            </a:lvl1pPr>
          </a:lstStyle>
          <a:p>
            <a:fld id="{405A6B4E-BF64-4232-BFD3-257039D7B0EA}" type="slidenum">
              <a:rPr lang="es-ES_tradnl"/>
              <a:pPr/>
              <a:t>‹Nº›</a:t>
            </a:fld>
            <a:endParaRPr lang="es-ES_tradnl"/>
          </a:p>
        </p:txBody>
      </p:sp>
    </p:spTree>
    <p:extLst>
      <p:ext uri="{BB962C8B-B14F-4D97-AF65-F5344CB8AC3E}">
        <p14:creationId xmlns:p14="http://schemas.microsoft.com/office/powerpoint/2010/main" val="427033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E0C193-86FD-4A95-B458-6E6EC7A0A1B3}" type="datetime1">
              <a:rPr lang="es-ES_tradnl"/>
              <a:pPr/>
              <a:t>14/11/2019</a:t>
            </a:fld>
            <a:endParaRPr lang="es-ES_tradn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1B247330-0BD4-485D-A7BE-6BA20C376532}" type="slidenum">
              <a:rPr lang="es-ES_tradnl"/>
              <a:pPr/>
              <a:t>‹Nº›</a:t>
            </a:fld>
            <a:endParaRPr 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sql/t-sql/data-types/data-types-transact-sql?view=sql-server-2017"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sql/t-sql/data-types/data-types-transact-sql?view=sql-server-2017"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sql/t-sql/functions/functions?view=sql-server-2017"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n 9" descr="portada_plasm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0200" cy="691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ángulo 4"/>
          <p:cNvSpPr>
            <a:spLocks noChangeArrowheads="1"/>
          </p:cNvSpPr>
          <p:nvPr/>
        </p:nvSpPr>
        <p:spPr bwMode="auto">
          <a:xfrm>
            <a:off x="381000" y="2133600"/>
            <a:ext cx="8439472"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4800" b="1" i="1" dirty="0">
                <a:solidFill>
                  <a:schemeClr val="bg1"/>
                </a:solidFill>
                <a:latin typeface="Georgia" charset="0"/>
              </a:rPr>
              <a:t>Máster en Business </a:t>
            </a:r>
            <a:r>
              <a:rPr lang="es-ES" sz="4800" b="1" i="1" dirty="0" err="1">
                <a:solidFill>
                  <a:schemeClr val="bg1"/>
                </a:solidFill>
                <a:latin typeface="Georgia" charset="0"/>
              </a:rPr>
              <a:t>Intelligence</a:t>
            </a:r>
            <a:endParaRPr lang="es-ES" sz="4800" b="1" i="1" dirty="0">
              <a:solidFill>
                <a:schemeClr val="bg1"/>
              </a:solidFill>
              <a:latin typeface="Georgia" charset="0"/>
            </a:endParaRPr>
          </a:p>
          <a:p>
            <a:r>
              <a:rPr lang="es-ES" sz="4800" b="1" i="1" dirty="0">
                <a:solidFill>
                  <a:schemeClr val="bg1"/>
                </a:solidFill>
                <a:latin typeface="Georgia" charset="0"/>
              </a:rPr>
              <a:t>e Innovación Tecnológica</a:t>
            </a:r>
            <a:endParaRPr lang="es-ES" sz="6000" b="1" i="1" dirty="0">
              <a:solidFill>
                <a:schemeClr val="bg1"/>
              </a:solidFill>
              <a:latin typeface="Georgia" charset="0"/>
            </a:endParaRPr>
          </a:p>
          <a:p>
            <a:endParaRPr lang="es-ES" sz="4000" i="1" dirty="0">
              <a:solidFill>
                <a:srgbClr val="FFFFFF"/>
              </a:solidFill>
              <a:latin typeface="Georgia" charset="0"/>
            </a:endParaRPr>
          </a:p>
          <a:p>
            <a:endParaRPr lang="es-ES" sz="4000" i="1" dirty="0">
              <a:solidFill>
                <a:srgbClr val="FFFFFF"/>
              </a:solidFill>
              <a:latin typeface="Georgia" charset="0"/>
            </a:endParaRPr>
          </a:p>
          <a:p>
            <a:pPr algn="r"/>
            <a:r>
              <a:rPr lang="es-ES" sz="4000" i="1" dirty="0">
                <a:solidFill>
                  <a:srgbClr val="FFFFFF"/>
                </a:solidFill>
                <a:latin typeface="Georgia" charset="0"/>
              </a:rPr>
              <a:t>Campus Madrid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C4457D2F-F1C0-4387-BE9D-2B64922CD18E}"/>
              </a:ext>
            </a:extLst>
          </p:cNvPr>
          <p:cNvSpPr txBox="1">
            <a:spLocks/>
          </p:cNvSpPr>
          <p:nvPr/>
        </p:nvSpPr>
        <p:spPr bwMode="auto">
          <a:xfrm>
            <a:off x="97363" y="548680"/>
            <a:ext cx="2170584" cy="85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a:t>Filtering</a:t>
            </a:r>
            <a:endParaRPr lang="es-ES" dirty="0"/>
          </a:p>
        </p:txBody>
      </p:sp>
      <p:sp>
        <p:nvSpPr>
          <p:cNvPr id="9" name="CuadroTexto 8">
            <a:extLst>
              <a:ext uri="{FF2B5EF4-FFF2-40B4-BE49-F238E27FC236}">
                <a16:creationId xmlns:a16="http://schemas.microsoft.com/office/drawing/2014/main" id="{CA3B4BA5-B589-4F77-9AD2-25BB008F63D5}"/>
              </a:ext>
            </a:extLst>
          </p:cNvPr>
          <p:cNvSpPr txBox="1"/>
          <p:nvPr/>
        </p:nvSpPr>
        <p:spPr>
          <a:xfrm>
            <a:off x="1475656" y="1916832"/>
            <a:ext cx="6624736" cy="2677656"/>
          </a:xfrm>
          <a:prstGeom prst="rect">
            <a:avLst/>
          </a:prstGeom>
          <a:noFill/>
        </p:spPr>
        <p:txBody>
          <a:bodyPr wrap="square" rtlCol="0">
            <a:spAutoFit/>
          </a:bodyPr>
          <a:lstStyle/>
          <a:p>
            <a:pPr marL="214313" indent="-214313">
              <a:buFontTx/>
              <a:buChar char="-"/>
            </a:pPr>
            <a:r>
              <a:rPr lang="es-ES" sz="2400" dirty="0" err="1"/>
              <a:t>Filtering</a:t>
            </a:r>
            <a:r>
              <a:rPr lang="es-ES" sz="2400" dirty="0"/>
              <a:t> </a:t>
            </a:r>
            <a:r>
              <a:rPr lang="es-ES" sz="2400" dirty="0" err="1"/>
              <a:t>arguments</a:t>
            </a:r>
            <a:endParaRPr lang="es-ES" sz="2400" dirty="0"/>
          </a:p>
          <a:p>
            <a:pPr marL="214313" indent="-214313">
              <a:buFontTx/>
              <a:buChar char="-"/>
            </a:pPr>
            <a:r>
              <a:rPr lang="es-ES" sz="2400" dirty="0"/>
              <a:t>NULL </a:t>
            </a:r>
            <a:r>
              <a:rPr lang="es-ES" sz="2400" dirty="0" err="1"/>
              <a:t>interactions</a:t>
            </a:r>
            <a:endParaRPr lang="es-ES" sz="2400" dirty="0"/>
          </a:p>
          <a:p>
            <a:pPr marL="214313" indent="-214313">
              <a:buFontTx/>
              <a:buChar char="-"/>
            </a:pPr>
            <a:r>
              <a:rPr lang="es-ES" sz="2400" dirty="0"/>
              <a:t>Search </a:t>
            </a:r>
            <a:r>
              <a:rPr lang="es-ES" sz="2400" dirty="0" err="1"/>
              <a:t>arguments</a:t>
            </a:r>
            <a:r>
              <a:rPr lang="es-ES" sz="2400" dirty="0"/>
              <a:t>(</a:t>
            </a:r>
            <a:r>
              <a:rPr lang="es-ES" sz="2400" dirty="0" err="1"/>
              <a:t>SARGability</a:t>
            </a:r>
            <a:r>
              <a:rPr lang="es-ES" sz="2400" dirty="0"/>
              <a:t>)</a:t>
            </a:r>
          </a:p>
          <a:p>
            <a:pPr marL="214313" indent="-214313">
              <a:buFontTx/>
              <a:buChar char="-"/>
            </a:pPr>
            <a:r>
              <a:rPr lang="es-ES" sz="2400" dirty="0" err="1"/>
              <a:t>Combined</a:t>
            </a:r>
            <a:r>
              <a:rPr lang="es-ES" sz="2400" dirty="0"/>
              <a:t> </a:t>
            </a:r>
            <a:r>
              <a:rPr lang="es-ES" sz="2400" dirty="0" err="1"/>
              <a:t>predicates</a:t>
            </a:r>
            <a:r>
              <a:rPr lang="es-ES" sz="2400" dirty="0"/>
              <a:t>, AND </a:t>
            </a:r>
            <a:r>
              <a:rPr lang="es-ES" sz="2400" dirty="0" err="1"/>
              <a:t>precedence</a:t>
            </a:r>
            <a:endParaRPr lang="es-ES" sz="2400" dirty="0"/>
          </a:p>
          <a:p>
            <a:pPr marL="214313" indent="-214313">
              <a:buFontTx/>
              <a:buChar char="-"/>
            </a:pPr>
            <a:r>
              <a:rPr lang="es-ES" sz="2400" dirty="0"/>
              <a:t>String </a:t>
            </a:r>
            <a:r>
              <a:rPr lang="es-ES" sz="2400" dirty="0" err="1"/>
              <a:t>filtering</a:t>
            </a:r>
            <a:r>
              <a:rPr lang="es-ES" sz="2400" dirty="0"/>
              <a:t> </a:t>
            </a:r>
            <a:r>
              <a:rPr lang="es-ES" sz="2400" dirty="0" err="1"/>
              <a:t>wildcards</a:t>
            </a:r>
            <a:r>
              <a:rPr lang="es-ES" sz="2400" dirty="0"/>
              <a:t> and </a:t>
            </a:r>
            <a:r>
              <a:rPr lang="es-ES" sz="2400" dirty="0" err="1"/>
              <a:t>implicit</a:t>
            </a:r>
            <a:r>
              <a:rPr lang="es-ES" sz="2400" dirty="0"/>
              <a:t> conversión</a:t>
            </a:r>
          </a:p>
          <a:p>
            <a:pPr marL="214313" indent="-214313">
              <a:buFontTx/>
              <a:buChar char="-"/>
            </a:pPr>
            <a:r>
              <a:rPr lang="es-ES" sz="2400" dirty="0"/>
              <a:t>Dates. Date common format</a:t>
            </a:r>
          </a:p>
        </p:txBody>
      </p:sp>
    </p:spTree>
    <p:extLst>
      <p:ext uri="{BB962C8B-B14F-4D97-AF65-F5344CB8AC3E}">
        <p14:creationId xmlns:p14="http://schemas.microsoft.com/office/powerpoint/2010/main" val="267879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450C800-922F-407F-8745-ACDB49FDC8CF}"/>
              </a:ext>
            </a:extLst>
          </p:cNvPr>
          <p:cNvSpPr txBox="1">
            <a:spLocks/>
          </p:cNvSpPr>
          <p:nvPr/>
        </p:nvSpPr>
        <p:spPr bwMode="auto">
          <a:xfrm>
            <a:off x="179512" y="764704"/>
            <a:ext cx="1810544"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dirty="0" err="1"/>
              <a:t>Sorting</a:t>
            </a:r>
            <a:endParaRPr lang="es-ES" dirty="0"/>
          </a:p>
        </p:txBody>
      </p:sp>
      <p:sp>
        <p:nvSpPr>
          <p:cNvPr id="5" name="CuadroTexto 4">
            <a:extLst>
              <a:ext uri="{FF2B5EF4-FFF2-40B4-BE49-F238E27FC236}">
                <a16:creationId xmlns:a16="http://schemas.microsoft.com/office/drawing/2014/main" id="{EC1E9969-20D8-4750-8A75-24BB19F5D506}"/>
              </a:ext>
            </a:extLst>
          </p:cNvPr>
          <p:cNvSpPr txBox="1"/>
          <p:nvPr/>
        </p:nvSpPr>
        <p:spPr>
          <a:xfrm>
            <a:off x="683568" y="1859339"/>
            <a:ext cx="8208912" cy="3046988"/>
          </a:xfrm>
          <a:prstGeom prst="rect">
            <a:avLst/>
          </a:prstGeom>
          <a:noFill/>
        </p:spPr>
        <p:txBody>
          <a:bodyPr wrap="square" rtlCol="0">
            <a:spAutoFit/>
          </a:bodyPr>
          <a:lstStyle/>
          <a:p>
            <a:pPr marL="214313" indent="-214313">
              <a:buFontTx/>
              <a:buChar char="-"/>
            </a:pPr>
            <a:r>
              <a:rPr lang="en-US" sz="2400" dirty="0"/>
              <a:t>With the ORDER BY clause, you can specify a list of expressions for primary ordering, secondary ordering</a:t>
            </a:r>
          </a:p>
          <a:p>
            <a:pPr marL="214313" indent="-214313">
              <a:buFontTx/>
              <a:buChar char="-"/>
            </a:pPr>
            <a:r>
              <a:rPr lang="en-US" sz="2400" dirty="0"/>
              <a:t>For deterministic ordering, the ORDER BY list must be unique</a:t>
            </a:r>
          </a:p>
          <a:p>
            <a:pPr marL="214313" indent="-214313">
              <a:buFontTx/>
              <a:buChar char="-"/>
            </a:pPr>
            <a:r>
              <a:rPr lang="en-US" sz="2400" dirty="0"/>
              <a:t>Use ordinal positions of expressions is a bad practice</a:t>
            </a:r>
          </a:p>
          <a:p>
            <a:pPr marL="214313" indent="-214313">
              <a:buFontTx/>
              <a:buChar char="-"/>
            </a:pPr>
            <a:r>
              <a:rPr lang="en-US" sz="2400" dirty="0"/>
              <a:t>sort by elements that do not appear in the SELECT list unless the DISTINCT clause is also specified</a:t>
            </a:r>
          </a:p>
          <a:p>
            <a:pPr marL="214313" indent="-214313">
              <a:buFontTx/>
              <a:buChar char="-"/>
            </a:pPr>
            <a:r>
              <a:rPr lang="en-US" sz="2400" dirty="0"/>
              <a:t>NULL is ordered in first place in TSQL</a:t>
            </a:r>
          </a:p>
        </p:txBody>
      </p:sp>
    </p:spTree>
    <p:extLst>
      <p:ext uri="{BB962C8B-B14F-4D97-AF65-F5344CB8AC3E}">
        <p14:creationId xmlns:p14="http://schemas.microsoft.com/office/powerpoint/2010/main" val="228123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8BA9C0B-B93B-4B08-8AC9-83D5A0280B06}"/>
              </a:ext>
            </a:extLst>
          </p:cNvPr>
          <p:cNvSpPr txBox="1">
            <a:spLocks/>
          </p:cNvSpPr>
          <p:nvPr/>
        </p:nvSpPr>
        <p:spPr bwMode="auto">
          <a:xfrm>
            <a:off x="107504" y="692696"/>
            <a:ext cx="1306488" cy="56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dirty="0" err="1"/>
              <a:t>Joins</a:t>
            </a:r>
            <a:endParaRPr lang="es-ES" dirty="0"/>
          </a:p>
        </p:txBody>
      </p:sp>
      <p:sp>
        <p:nvSpPr>
          <p:cNvPr id="7" name="CuadroTexto 6">
            <a:extLst>
              <a:ext uri="{FF2B5EF4-FFF2-40B4-BE49-F238E27FC236}">
                <a16:creationId xmlns:a16="http://schemas.microsoft.com/office/drawing/2014/main" id="{D2A8742C-31B9-4C4C-8A67-01B2D0A6A493}"/>
              </a:ext>
            </a:extLst>
          </p:cNvPr>
          <p:cNvSpPr txBox="1"/>
          <p:nvPr/>
        </p:nvSpPr>
        <p:spPr>
          <a:xfrm>
            <a:off x="1436882" y="1700808"/>
            <a:ext cx="7023550" cy="3170099"/>
          </a:xfrm>
          <a:prstGeom prst="rect">
            <a:avLst/>
          </a:prstGeom>
          <a:noFill/>
        </p:spPr>
        <p:txBody>
          <a:bodyPr wrap="square" rtlCol="0">
            <a:spAutoFit/>
          </a:bodyPr>
          <a:lstStyle/>
          <a:p>
            <a:pPr marL="214313" indent="-214313">
              <a:buFontTx/>
              <a:buChar char="-"/>
            </a:pPr>
            <a:r>
              <a:rPr lang="es-ES" sz="4000" dirty="0"/>
              <a:t>Cross Join</a:t>
            </a:r>
          </a:p>
          <a:p>
            <a:pPr marL="214313" indent="-214313">
              <a:buFontTx/>
              <a:buChar char="-"/>
            </a:pPr>
            <a:r>
              <a:rPr lang="es-ES" sz="4000" dirty="0" err="1"/>
              <a:t>Inner</a:t>
            </a:r>
            <a:r>
              <a:rPr lang="es-ES" sz="4000" dirty="0"/>
              <a:t> Join</a:t>
            </a:r>
          </a:p>
          <a:p>
            <a:pPr marL="214313" indent="-214313">
              <a:buFontTx/>
              <a:buChar char="-"/>
            </a:pPr>
            <a:r>
              <a:rPr lang="es-ES" sz="4000" dirty="0" err="1"/>
              <a:t>Outer</a:t>
            </a:r>
            <a:r>
              <a:rPr lang="es-ES" sz="4000" dirty="0"/>
              <a:t> Join</a:t>
            </a:r>
          </a:p>
          <a:p>
            <a:pPr marL="214313" indent="-214313">
              <a:buFontTx/>
              <a:buChar char="-"/>
            </a:pPr>
            <a:r>
              <a:rPr lang="es-ES" sz="4000" dirty="0" err="1"/>
              <a:t>Right</a:t>
            </a:r>
            <a:r>
              <a:rPr lang="es-ES" sz="4000" dirty="0"/>
              <a:t> Join</a:t>
            </a:r>
          </a:p>
          <a:p>
            <a:pPr marL="214313" indent="-214313">
              <a:buFontTx/>
              <a:buChar char="-"/>
            </a:pPr>
            <a:r>
              <a:rPr lang="es-ES" sz="4000" dirty="0"/>
              <a:t>Full Join</a:t>
            </a:r>
          </a:p>
        </p:txBody>
      </p:sp>
    </p:spTree>
    <p:extLst>
      <p:ext uri="{BB962C8B-B14F-4D97-AF65-F5344CB8AC3E}">
        <p14:creationId xmlns:p14="http://schemas.microsoft.com/office/powerpoint/2010/main" val="317399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887C70D-EDE9-43E8-9CB4-4E2F98DFE83D}"/>
              </a:ext>
            </a:extLst>
          </p:cNvPr>
          <p:cNvSpPr txBox="1">
            <a:spLocks/>
          </p:cNvSpPr>
          <p:nvPr/>
        </p:nvSpPr>
        <p:spPr bwMode="auto">
          <a:xfrm>
            <a:off x="94524" y="620688"/>
            <a:ext cx="1378496" cy="70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dirty="0" err="1"/>
              <a:t>Joins</a:t>
            </a:r>
            <a:endParaRPr lang="es-ES" dirty="0"/>
          </a:p>
        </p:txBody>
      </p:sp>
      <p:sp>
        <p:nvSpPr>
          <p:cNvPr id="5" name="CuadroTexto 4">
            <a:extLst>
              <a:ext uri="{FF2B5EF4-FFF2-40B4-BE49-F238E27FC236}">
                <a16:creationId xmlns:a16="http://schemas.microsoft.com/office/drawing/2014/main" id="{BDBC7C72-B0C2-4C19-959C-CB63651D7E06}"/>
              </a:ext>
            </a:extLst>
          </p:cNvPr>
          <p:cNvSpPr txBox="1"/>
          <p:nvPr/>
        </p:nvSpPr>
        <p:spPr>
          <a:xfrm>
            <a:off x="1438750" y="1697709"/>
            <a:ext cx="6837006" cy="3970318"/>
          </a:xfrm>
          <a:prstGeom prst="rect">
            <a:avLst/>
          </a:prstGeom>
          <a:noFill/>
        </p:spPr>
        <p:txBody>
          <a:bodyPr wrap="square" rtlCol="0">
            <a:spAutoFit/>
          </a:bodyPr>
          <a:lstStyle/>
          <a:p>
            <a:pPr marL="457200" indent="-457200">
              <a:buFont typeface="Courier New" panose="02070309020205020404" pitchFamily="49" charset="0"/>
              <a:buChar char="o"/>
            </a:pPr>
            <a:r>
              <a:rPr lang="es-ES" sz="2800" dirty="0" err="1"/>
              <a:t>Subqueries</a:t>
            </a:r>
            <a:endParaRPr lang="es-ES" sz="2800" dirty="0"/>
          </a:p>
          <a:p>
            <a:pPr marL="800100" lvl="1" indent="-457200">
              <a:buFont typeface="Wingdings" panose="05000000000000000000" pitchFamily="2" charset="2"/>
              <a:buChar char="§"/>
            </a:pPr>
            <a:r>
              <a:rPr lang="es-ES" sz="2800" dirty="0" err="1"/>
              <a:t>Self</a:t>
            </a:r>
            <a:r>
              <a:rPr lang="es-ES" sz="2800" dirty="0"/>
              <a:t> </a:t>
            </a:r>
            <a:r>
              <a:rPr lang="es-ES" sz="2800" dirty="0" err="1"/>
              <a:t>Contained</a:t>
            </a:r>
            <a:endParaRPr lang="es-ES" sz="2800" dirty="0"/>
          </a:p>
          <a:p>
            <a:pPr marL="800100" lvl="1" indent="-457200">
              <a:buFont typeface="Wingdings" panose="05000000000000000000" pitchFamily="2" charset="2"/>
              <a:buChar char="§"/>
            </a:pPr>
            <a:r>
              <a:rPr lang="es-ES" sz="2800" dirty="0" err="1"/>
              <a:t>Correlated</a:t>
            </a:r>
            <a:endParaRPr lang="es-ES" sz="2800" dirty="0"/>
          </a:p>
          <a:p>
            <a:pPr marL="457200" indent="-457200">
              <a:buFont typeface="Courier New" panose="02070309020205020404" pitchFamily="49" charset="0"/>
              <a:buChar char="o"/>
            </a:pPr>
            <a:r>
              <a:rPr lang="es-ES" sz="2800" dirty="0"/>
              <a:t>Table </a:t>
            </a:r>
            <a:r>
              <a:rPr lang="es-ES" sz="2800" dirty="0" err="1"/>
              <a:t>expressions</a:t>
            </a:r>
            <a:endParaRPr lang="es-ES" sz="2800" dirty="0"/>
          </a:p>
          <a:p>
            <a:pPr marL="800100" lvl="1" indent="-457200">
              <a:buFont typeface="Wingdings" panose="05000000000000000000" pitchFamily="2" charset="2"/>
              <a:buChar char="§"/>
            </a:pPr>
            <a:r>
              <a:rPr lang="es-ES" sz="2800" dirty="0" err="1"/>
              <a:t>Derived</a:t>
            </a:r>
            <a:r>
              <a:rPr lang="es-ES" sz="2800" dirty="0"/>
              <a:t> Tables</a:t>
            </a:r>
          </a:p>
          <a:p>
            <a:pPr marL="800100" lvl="1" indent="-457200">
              <a:buFont typeface="Wingdings" panose="05000000000000000000" pitchFamily="2" charset="2"/>
              <a:buChar char="§"/>
            </a:pPr>
            <a:r>
              <a:rPr lang="es-ES" sz="2800" dirty="0" err="1"/>
              <a:t>CTEs</a:t>
            </a:r>
            <a:endParaRPr lang="es-ES" sz="2800" dirty="0"/>
          </a:p>
          <a:p>
            <a:pPr marL="800100" lvl="1" indent="-457200">
              <a:buFont typeface="Wingdings" panose="05000000000000000000" pitchFamily="2" charset="2"/>
              <a:buChar char="§"/>
            </a:pPr>
            <a:r>
              <a:rPr lang="es-ES" sz="2800" dirty="0" err="1"/>
              <a:t>Views</a:t>
            </a:r>
            <a:endParaRPr lang="es-ES" sz="2800" dirty="0"/>
          </a:p>
          <a:p>
            <a:pPr marL="800100" lvl="1" indent="-457200">
              <a:buFont typeface="Wingdings" panose="05000000000000000000" pitchFamily="2" charset="2"/>
              <a:buChar char="§"/>
            </a:pPr>
            <a:r>
              <a:rPr lang="es-ES" sz="2800" dirty="0" err="1"/>
              <a:t>Inline</a:t>
            </a:r>
            <a:r>
              <a:rPr lang="es-ES" sz="2800" dirty="0"/>
              <a:t> table function</a:t>
            </a:r>
          </a:p>
          <a:p>
            <a:pPr marL="457200" indent="-457200">
              <a:buFont typeface="Courier New" panose="02070309020205020404" pitchFamily="49" charset="0"/>
              <a:buChar char="o"/>
            </a:pPr>
            <a:r>
              <a:rPr lang="es-ES" sz="2800" dirty="0" err="1"/>
              <a:t>Apply</a:t>
            </a:r>
            <a:r>
              <a:rPr lang="es-ES" sz="2800" dirty="0"/>
              <a:t> </a:t>
            </a:r>
            <a:r>
              <a:rPr lang="es-ES" sz="2800" dirty="0" err="1"/>
              <a:t>operator</a:t>
            </a:r>
            <a:endParaRPr lang="es-ES" sz="2800" dirty="0"/>
          </a:p>
        </p:txBody>
      </p:sp>
    </p:spTree>
    <p:extLst>
      <p:ext uri="{BB962C8B-B14F-4D97-AF65-F5344CB8AC3E}">
        <p14:creationId xmlns:p14="http://schemas.microsoft.com/office/powerpoint/2010/main" val="39758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18689FF6-D203-4645-88F6-8BBB20FF62AA}"/>
              </a:ext>
            </a:extLst>
          </p:cNvPr>
          <p:cNvSpPr txBox="1">
            <a:spLocks/>
          </p:cNvSpPr>
          <p:nvPr/>
        </p:nvSpPr>
        <p:spPr bwMode="auto">
          <a:xfrm>
            <a:off x="149502" y="836712"/>
            <a:ext cx="339472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a:t>Set Operators</a:t>
            </a:r>
            <a:endParaRPr lang="es-ES" dirty="0"/>
          </a:p>
        </p:txBody>
      </p:sp>
      <p:sp>
        <p:nvSpPr>
          <p:cNvPr id="7" name="CuadroTexto 6">
            <a:extLst>
              <a:ext uri="{FF2B5EF4-FFF2-40B4-BE49-F238E27FC236}">
                <a16:creationId xmlns:a16="http://schemas.microsoft.com/office/drawing/2014/main" id="{BDFBA303-C5B2-4BE8-B42F-5D1B76E637ED}"/>
              </a:ext>
            </a:extLst>
          </p:cNvPr>
          <p:cNvSpPr txBox="1"/>
          <p:nvPr/>
        </p:nvSpPr>
        <p:spPr>
          <a:xfrm>
            <a:off x="2163996" y="2403799"/>
            <a:ext cx="4352219" cy="1938992"/>
          </a:xfrm>
          <a:prstGeom prst="rect">
            <a:avLst/>
          </a:prstGeom>
          <a:noFill/>
        </p:spPr>
        <p:txBody>
          <a:bodyPr wrap="square" rtlCol="0">
            <a:spAutoFit/>
          </a:bodyPr>
          <a:lstStyle/>
          <a:p>
            <a:pPr marL="214313" indent="-214313">
              <a:buFontTx/>
              <a:buChar char="-"/>
            </a:pPr>
            <a:r>
              <a:rPr lang="es-ES" sz="4000" dirty="0"/>
              <a:t>UNION</a:t>
            </a:r>
          </a:p>
          <a:p>
            <a:pPr marL="214313" indent="-214313">
              <a:buFontTx/>
              <a:buChar char="-"/>
            </a:pPr>
            <a:r>
              <a:rPr lang="es-ES" sz="4000" dirty="0"/>
              <a:t>INTERSECT</a:t>
            </a:r>
          </a:p>
          <a:p>
            <a:pPr marL="214313" indent="-214313">
              <a:buFontTx/>
              <a:buChar char="-"/>
            </a:pPr>
            <a:r>
              <a:rPr lang="es-ES" sz="4000" dirty="0"/>
              <a:t>EXCEPT</a:t>
            </a:r>
          </a:p>
        </p:txBody>
      </p:sp>
    </p:spTree>
    <p:extLst>
      <p:ext uri="{BB962C8B-B14F-4D97-AF65-F5344CB8AC3E}">
        <p14:creationId xmlns:p14="http://schemas.microsoft.com/office/powerpoint/2010/main" val="120778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A753A38-6DA9-40DF-9254-631635A6BB5E}"/>
              </a:ext>
            </a:extLst>
          </p:cNvPr>
          <p:cNvSpPr txBox="1">
            <a:spLocks/>
          </p:cNvSpPr>
          <p:nvPr/>
        </p:nvSpPr>
        <p:spPr bwMode="auto">
          <a:xfrm>
            <a:off x="-35456" y="705078"/>
            <a:ext cx="6275040" cy="8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dirty="0" err="1"/>
              <a:t>Grouping</a:t>
            </a:r>
            <a:r>
              <a:rPr lang="es-ES" dirty="0"/>
              <a:t> and </a:t>
            </a:r>
            <a:r>
              <a:rPr lang="es-ES" dirty="0" err="1"/>
              <a:t>Windowing</a:t>
            </a:r>
            <a:endParaRPr lang="es-ES" dirty="0"/>
          </a:p>
        </p:txBody>
      </p:sp>
      <p:sp>
        <p:nvSpPr>
          <p:cNvPr id="9" name="CuadroTexto 8">
            <a:extLst>
              <a:ext uri="{FF2B5EF4-FFF2-40B4-BE49-F238E27FC236}">
                <a16:creationId xmlns:a16="http://schemas.microsoft.com/office/drawing/2014/main" id="{E8598143-6442-4F58-BE03-1D610DDC3AA3}"/>
              </a:ext>
            </a:extLst>
          </p:cNvPr>
          <p:cNvSpPr txBox="1"/>
          <p:nvPr/>
        </p:nvSpPr>
        <p:spPr>
          <a:xfrm>
            <a:off x="783772" y="1844824"/>
            <a:ext cx="7903028" cy="3600986"/>
          </a:xfrm>
          <a:prstGeom prst="rect">
            <a:avLst/>
          </a:prstGeom>
          <a:noFill/>
        </p:spPr>
        <p:txBody>
          <a:bodyPr wrap="square" rtlCol="0">
            <a:spAutoFit/>
          </a:bodyPr>
          <a:lstStyle/>
          <a:p>
            <a:pPr marL="214313" indent="-214313">
              <a:buFontTx/>
              <a:buChar char="-"/>
            </a:pPr>
            <a:r>
              <a:rPr lang="es-ES" sz="3600" dirty="0" err="1"/>
              <a:t>Grouping</a:t>
            </a:r>
            <a:endParaRPr lang="es-ES" sz="3600" dirty="0"/>
          </a:p>
          <a:p>
            <a:pPr marL="914400" lvl="1" indent="-571500">
              <a:buFont typeface="Wingdings" panose="05000000000000000000" pitchFamily="2" charset="2"/>
              <a:buChar char="§"/>
            </a:pPr>
            <a:r>
              <a:rPr lang="es-ES" sz="2000" dirty="0" err="1"/>
              <a:t>Grouping</a:t>
            </a:r>
            <a:r>
              <a:rPr lang="es-ES" sz="2000" dirty="0"/>
              <a:t> sets</a:t>
            </a:r>
          </a:p>
          <a:p>
            <a:pPr marL="914400" lvl="1" indent="-571500">
              <a:buFont typeface="Wingdings" panose="05000000000000000000" pitchFamily="2" charset="2"/>
              <a:buChar char="§"/>
            </a:pPr>
            <a:r>
              <a:rPr lang="es-ES" sz="2000" dirty="0"/>
              <a:t>Cube</a:t>
            </a:r>
          </a:p>
          <a:p>
            <a:pPr marL="914400" lvl="1" indent="-571500">
              <a:buFont typeface="Wingdings" panose="05000000000000000000" pitchFamily="2" charset="2"/>
              <a:buChar char="§"/>
            </a:pPr>
            <a:r>
              <a:rPr lang="es-ES" sz="2000" dirty="0" err="1"/>
              <a:t>Rollup</a:t>
            </a:r>
            <a:endParaRPr lang="es-ES" sz="2000" dirty="0"/>
          </a:p>
          <a:p>
            <a:pPr marL="214313" indent="-214313">
              <a:buFontTx/>
              <a:buChar char="-"/>
            </a:pPr>
            <a:r>
              <a:rPr lang="es-ES" sz="3600" dirty="0" err="1"/>
              <a:t>Pivoting</a:t>
            </a:r>
            <a:r>
              <a:rPr lang="es-ES" sz="3600" dirty="0"/>
              <a:t> and </a:t>
            </a:r>
            <a:r>
              <a:rPr lang="es-ES" sz="3600" dirty="0" err="1"/>
              <a:t>Unpivoting</a:t>
            </a:r>
            <a:endParaRPr lang="es-ES" sz="3600" dirty="0"/>
          </a:p>
          <a:p>
            <a:pPr marL="214313" indent="-214313">
              <a:buFontTx/>
              <a:buChar char="-"/>
            </a:pPr>
            <a:r>
              <a:rPr lang="es-ES" sz="3600" dirty="0" err="1"/>
              <a:t>Window</a:t>
            </a:r>
            <a:r>
              <a:rPr lang="es-ES" sz="3600" dirty="0"/>
              <a:t> </a:t>
            </a:r>
            <a:r>
              <a:rPr lang="es-ES" sz="3600" dirty="0" err="1"/>
              <a:t>Functions</a:t>
            </a:r>
            <a:endParaRPr lang="es-ES" sz="3600" dirty="0"/>
          </a:p>
          <a:p>
            <a:pPr marL="800100" lvl="1" indent="-342900">
              <a:buFont typeface="Wingdings" panose="05000000000000000000" pitchFamily="2" charset="2"/>
              <a:buChar char="§"/>
            </a:pPr>
            <a:r>
              <a:rPr lang="es-ES" sz="2000" dirty="0"/>
              <a:t>UNBOUNDED PRECEDING or FOLLOWING</a:t>
            </a:r>
          </a:p>
          <a:p>
            <a:pPr marL="800100" lvl="1" indent="-342900">
              <a:buFont typeface="Wingdings" panose="05000000000000000000" pitchFamily="2" charset="2"/>
              <a:buChar char="§"/>
            </a:pPr>
            <a:r>
              <a:rPr lang="es-ES" sz="2000" dirty="0"/>
              <a:t>CURRENT ROW</a:t>
            </a:r>
          </a:p>
          <a:p>
            <a:pPr marL="800100" lvl="1" indent="-342900">
              <a:buFont typeface="Wingdings" panose="05000000000000000000" pitchFamily="2" charset="2"/>
              <a:buChar char="§"/>
            </a:pPr>
            <a:r>
              <a:rPr lang="en-US" sz="2000" dirty="0"/>
              <a:t>&lt;n&gt; ROWS PRECEDING or FOLLOWING</a:t>
            </a:r>
            <a:endParaRPr lang="es-ES" sz="2000" dirty="0"/>
          </a:p>
        </p:txBody>
      </p:sp>
    </p:spTree>
    <p:extLst>
      <p:ext uri="{BB962C8B-B14F-4D97-AF65-F5344CB8AC3E}">
        <p14:creationId xmlns:p14="http://schemas.microsoft.com/office/powerpoint/2010/main" val="104442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A753A38-6DA9-40DF-9254-631635A6BB5E}"/>
              </a:ext>
            </a:extLst>
          </p:cNvPr>
          <p:cNvSpPr txBox="1">
            <a:spLocks/>
          </p:cNvSpPr>
          <p:nvPr/>
        </p:nvSpPr>
        <p:spPr bwMode="auto">
          <a:xfrm>
            <a:off x="-35456" y="705078"/>
            <a:ext cx="3887376" cy="8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r>
              <a:rPr lang="es-ES" dirty="0" err="1"/>
              <a:t>Create</a:t>
            </a:r>
            <a:r>
              <a:rPr lang="es-ES" dirty="0"/>
              <a:t> and Alter</a:t>
            </a:r>
          </a:p>
        </p:txBody>
      </p:sp>
      <p:sp>
        <p:nvSpPr>
          <p:cNvPr id="9" name="CuadroTexto 8">
            <a:extLst>
              <a:ext uri="{FF2B5EF4-FFF2-40B4-BE49-F238E27FC236}">
                <a16:creationId xmlns:a16="http://schemas.microsoft.com/office/drawing/2014/main" id="{E8598143-6442-4F58-BE03-1D610DDC3AA3}"/>
              </a:ext>
            </a:extLst>
          </p:cNvPr>
          <p:cNvSpPr txBox="1"/>
          <p:nvPr/>
        </p:nvSpPr>
        <p:spPr>
          <a:xfrm>
            <a:off x="467544" y="1484784"/>
            <a:ext cx="7903028" cy="4401205"/>
          </a:xfrm>
          <a:prstGeom prst="rect">
            <a:avLst/>
          </a:prstGeom>
          <a:noFill/>
        </p:spPr>
        <p:txBody>
          <a:bodyPr wrap="square" rtlCol="0">
            <a:spAutoFit/>
          </a:bodyPr>
          <a:lstStyle/>
          <a:p>
            <a:r>
              <a:rPr lang="en-US" sz="1400" dirty="0"/>
              <a:t>Table name</a:t>
            </a:r>
          </a:p>
          <a:p>
            <a:r>
              <a:rPr lang="en-US" sz="1400" dirty="0"/>
              <a:t>Table columns</a:t>
            </a:r>
          </a:p>
          <a:p>
            <a:pPr marL="342900" indent="-342900">
              <a:buFontTx/>
              <a:buChar char="-"/>
            </a:pPr>
            <a:r>
              <a:rPr lang="en-US" sz="1400" dirty="0"/>
              <a:t>Column names</a:t>
            </a:r>
          </a:p>
          <a:p>
            <a:pPr marL="342900" indent="-342900">
              <a:buFontTx/>
              <a:buChar char="-"/>
            </a:pPr>
            <a:r>
              <a:rPr lang="en-US" sz="1400" dirty="0"/>
              <a:t>Column data types</a:t>
            </a:r>
          </a:p>
          <a:p>
            <a:pPr marL="342900" indent="-342900">
              <a:buFontTx/>
              <a:buChar char="-"/>
            </a:pPr>
            <a:r>
              <a:rPr lang="en-US" sz="1400" dirty="0"/>
              <a:t>Lengths of character data types</a:t>
            </a:r>
          </a:p>
          <a:p>
            <a:pPr marL="342900" indent="-342900">
              <a:buFontTx/>
              <a:buChar char="-"/>
            </a:pPr>
            <a:r>
              <a:rPr lang="en-US" sz="1400" dirty="0"/>
              <a:t>Precision of numeric and some date data types</a:t>
            </a:r>
          </a:p>
          <a:p>
            <a:pPr marL="342900" indent="-342900">
              <a:buFontTx/>
              <a:buChar char="-"/>
            </a:pPr>
            <a:r>
              <a:rPr lang="en-US" sz="1400" dirty="0"/>
              <a:t>Optional special types of columns (computed, sparse, IDENTITY, ROWGUIDCOL), such as IDENTITY</a:t>
            </a:r>
          </a:p>
          <a:p>
            <a:pPr marL="342900" indent="-342900">
              <a:buFontTx/>
              <a:buChar char="-"/>
            </a:pPr>
            <a:r>
              <a:rPr lang="en-US" sz="1400" dirty="0"/>
              <a:t>Collation of the column </a:t>
            </a:r>
          </a:p>
          <a:p>
            <a:r>
              <a:rPr lang="en-US" sz="1400" dirty="0"/>
              <a:t>Constraints</a:t>
            </a:r>
          </a:p>
          <a:p>
            <a:pPr marL="342900" indent="-342900">
              <a:buFontTx/>
              <a:buChar char="-"/>
            </a:pPr>
            <a:r>
              <a:rPr lang="en-US" sz="1400" dirty="0"/>
              <a:t>Nullability</a:t>
            </a:r>
          </a:p>
          <a:p>
            <a:pPr marL="342900" indent="-342900">
              <a:buFontTx/>
              <a:buChar char="-"/>
            </a:pPr>
            <a:r>
              <a:rPr lang="en-US" sz="1400" dirty="0"/>
              <a:t>Default and check constraints.</a:t>
            </a:r>
          </a:p>
          <a:p>
            <a:pPr marL="342900" indent="-342900">
              <a:buFontTx/>
              <a:buChar char="-"/>
            </a:pPr>
            <a:r>
              <a:rPr lang="en-US" sz="1400" dirty="0"/>
              <a:t>Optional column collations</a:t>
            </a:r>
          </a:p>
          <a:p>
            <a:pPr marL="342900" indent="-342900">
              <a:buFontTx/>
              <a:buChar char="-"/>
            </a:pPr>
            <a:r>
              <a:rPr lang="en-US" sz="1400" dirty="0"/>
              <a:t>Primary key</a:t>
            </a:r>
          </a:p>
          <a:p>
            <a:pPr marL="342900" indent="-342900">
              <a:buFontTx/>
              <a:buChar char="-"/>
            </a:pPr>
            <a:r>
              <a:rPr lang="en-US" sz="1400" dirty="0"/>
              <a:t>Foreign key constraints.</a:t>
            </a:r>
          </a:p>
          <a:p>
            <a:pPr marL="342900" indent="-342900">
              <a:buFontTx/>
              <a:buChar char="-"/>
            </a:pPr>
            <a:r>
              <a:rPr lang="en-US" sz="1400" dirty="0"/>
              <a:t>Unique constraints</a:t>
            </a:r>
          </a:p>
          <a:p>
            <a:pPr marL="342900" indent="-342900">
              <a:buFontTx/>
              <a:buChar char="-"/>
            </a:pPr>
            <a:r>
              <a:rPr lang="en-US" sz="1400" dirty="0"/>
              <a:t>Possible table storage directions</a:t>
            </a:r>
          </a:p>
          <a:p>
            <a:pPr marL="800100" lvl="1" indent="-342900">
              <a:buFontTx/>
              <a:buChar char="-"/>
            </a:pPr>
            <a:r>
              <a:rPr lang="en-US" sz="1400" dirty="0"/>
              <a:t>Filegroup (such as ON [PRIMARY]</a:t>
            </a:r>
          </a:p>
          <a:p>
            <a:pPr marL="800100" lvl="1" indent="-342900">
              <a:buFontTx/>
              <a:buChar char="-"/>
            </a:pPr>
            <a:r>
              <a:rPr lang="en-US" sz="1400" dirty="0"/>
              <a:t>Partition schema.</a:t>
            </a:r>
          </a:p>
          <a:p>
            <a:pPr marL="800100" lvl="1" indent="-342900">
              <a:buFontTx/>
              <a:buChar char="-"/>
            </a:pPr>
            <a:r>
              <a:rPr lang="en-US" sz="1400" dirty="0"/>
              <a:t>Table compression</a:t>
            </a:r>
            <a:endParaRPr lang="es-ES" sz="1400" dirty="0"/>
          </a:p>
        </p:txBody>
      </p:sp>
    </p:spTree>
    <p:extLst>
      <p:ext uri="{BB962C8B-B14F-4D97-AF65-F5344CB8AC3E}">
        <p14:creationId xmlns:p14="http://schemas.microsoft.com/office/powerpoint/2010/main" val="4199551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A753A38-6DA9-40DF-9254-631635A6BB5E}"/>
              </a:ext>
            </a:extLst>
          </p:cNvPr>
          <p:cNvSpPr txBox="1">
            <a:spLocks/>
          </p:cNvSpPr>
          <p:nvPr/>
        </p:nvSpPr>
        <p:spPr bwMode="auto">
          <a:xfrm>
            <a:off x="-35456" y="705078"/>
            <a:ext cx="3887376" cy="8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r>
              <a:rPr lang="es-ES" dirty="0" err="1"/>
              <a:t>Create</a:t>
            </a:r>
            <a:r>
              <a:rPr lang="es-ES" dirty="0"/>
              <a:t> and Alter</a:t>
            </a:r>
          </a:p>
        </p:txBody>
      </p:sp>
      <p:sp>
        <p:nvSpPr>
          <p:cNvPr id="9" name="CuadroTexto 8">
            <a:extLst>
              <a:ext uri="{FF2B5EF4-FFF2-40B4-BE49-F238E27FC236}">
                <a16:creationId xmlns:a16="http://schemas.microsoft.com/office/drawing/2014/main" id="{E8598143-6442-4F58-BE03-1D610DDC3AA3}"/>
              </a:ext>
            </a:extLst>
          </p:cNvPr>
          <p:cNvSpPr txBox="1"/>
          <p:nvPr/>
        </p:nvSpPr>
        <p:spPr>
          <a:xfrm>
            <a:off x="467544" y="1772816"/>
            <a:ext cx="5976664" cy="3970318"/>
          </a:xfrm>
          <a:prstGeom prst="rect">
            <a:avLst/>
          </a:prstGeom>
          <a:noFill/>
        </p:spPr>
        <p:txBody>
          <a:bodyPr wrap="square" rtlCol="0">
            <a:spAutoFit/>
          </a:bodyPr>
          <a:lstStyle/>
          <a:p>
            <a:r>
              <a:rPr lang="en-US" dirty="0"/>
              <a:t>ALTER TABLE to:</a:t>
            </a:r>
          </a:p>
          <a:p>
            <a:r>
              <a:rPr lang="en-US" dirty="0"/>
              <a:t>Add or remove a column, including a computed column. </a:t>
            </a:r>
          </a:p>
          <a:p>
            <a:r>
              <a:rPr lang="en-US" dirty="0"/>
              <a:t>Change the data type of a column. </a:t>
            </a:r>
          </a:p>
          <a:p>
            <a:r>
              <a:rPr lang="en-US" dirty="0"/>
              <a:t>Change a column's nullability </a:t>
            </a:r>
          </a:p>
          <a:p>
            <a:r>
              <a:rPr lang="en-US" dirty="0"/>
              <a:t>Add or remove a constraint:</a:t>
            </a:r>
          </a:p>
          <a:p>
            <a:pPr marL="285750" indent="-285750">
              <a:buFontTx/>
              <a:buChar char="-"/>
            </a:pPr>
            <a:r>
              <a:rPr lang="en-US" dirty="0"/>
              <a:t>Primary key constraint</a:t>
            </a:r>
          </a:p>
          <a:p>
            <a:pPr marL="285750" indent="-285750">
              <a:buFontTx/>
              <a:buChar char="-"/>
            </a:pPr>
            <a:r>
              <a:rPr lang="en-US" dirty="0"/>
              <a:t>Unique constraint</a:t>
            </a:r>
          </a:p>
          <a:p>
            <a:pPr marL="285750" indent="-285750">
              <a:buFontTx/>
              <a:buChar char="-"/>
            </a:pPr>
            <a:r>
              <a:rPr lang="en-US" dirty="0"/>
              <a:t>Foreign key constraint</a:t>
            </a:r>
          </a:p>
          <a:p>
            <a:pPr marL="285750" indent="-285750">
              <a:buFontTx/>
              <a:buChar char="-"/>
            </a:pPr>
            <a:r>
              <a:rPr lang="en-US" dirty="0"/>
              <a:t>Check constraint </a:t>
            </a:r>
          </a:p>
          <a:p>
            <a:pPr marL="285750" indent="-285750">
              <a:buFontTx/>
              <a:buChar char="-"/>
            </a:pPr>
            <a:r>
              <a:rPr lang="en-US" dirty="0"/>
              <a:t>Default constraint </a:t>
            </a:r>
          </a:p>
          <a:p>
            <a:r>
              <a:rPr lang="en-US" dirty="0"/>
              <a:t>You cannot use ALTER TABLE to: </a:t>
            </a:r>
          </a:p>
          <a:p>
            <a:pPr marL="285750" indent="-285750">
              <a:buFontTx/>
              <a:buChar char="-"/>
            </a:pPr>
            <a:r>
              <a:rPr lang="en-US" dirty="0"/>
              <a:t>Change a column name.</a:t>
            </a:r>
          </a:p>
          <a:p>
            <a:pPr marL="285750" indent="-285750">
              <a:buFontTx/>
              <a:buChar char="-"/>
            </a:pPr>
            <a:r>
              <a:rPr lang="en-US" dirty="0"/>
              <a:t>Add an identity property. </a:t>
            </a:r>
          </a:p>
          <a:p>
            <a:pPr marL="285750" indent="-285750">
              <a:buFontTx/>
              <a:buChar char="-"/>
            </a:pPr>
            <a:r>
              <a:rPr lang="en-US" dirty="0"/>
              <a:t>Remove an identity property.</a:t>
            </a:r>
            <a:endParaRPr lang="es-ES" dirty="0"/>
          </a:p>
        </p:txBody>
      </p:sp>
      <p:sp>
        <p:nvSpPr>
          <p:cNvPr id="2" name="Rectángulo 1">
            <a:extLst>
              <a:ext uri="{FF2B5EF4-FFF2-40B4-BE49-F238E27FC236}">
                <a16:creationId xmlns:a16="http://schemas.microsoft.com/office/drawing/2014/main" id="{414C3047-0D8E-4A06-B320-3BA0817B2267}"/>
              </a:ext>
            </a:extLst>
          </p:cNvPr>
          <p:cNvSpPr/>
          <p:nvPr/>
        </p:nvSpPr>
        <p:spPr>
          <a:xfrm>
            <a:off x="4394910" y="5281469"/>
            <a:ext cx="4749090" cy="923330"/>
          </a:xfrm>
          <a:prstGeom prst="rect">
            <a:avLst/>
          </a:prstGeom>
        </p:spPr>
        <p:txBody>
          <a:bodyPr wrap="square">
            <a:spAutoFit/>
          </a:bodyPr>
          <a:lstStyle/>
          <a:p>
            <a:r>
              <a:rPr lang="es-ES" b="1" dirty="0"/>
              <a:t>ALTER TABLE &lt;TABLE&gt; ADD</a:t>
            </a:r>
          </a:p>
          <a:p>
            <a:endParaRPr lang="es-ES" b="1" dirty="0"/>
          </a:p>
          <a:p>
            <a:r>
              <a:rPr lang="es-ES" b="1" dirty="0"/>
              <a:t>ALTER TABLE &lt;TABLE&gt; ALTER COLUMN</a:t>
            </a:r>
          </a:p>
        </p:txBody>
      </p:sp>
    </p:spTree>
    <p:extLst>
      <p:ext uri="{BB962C8B-B14F-4D97-AF65-F5344CB8AC3E}">
        <p14:creationId xmlns:p14="http://schemas.microsoft.com/office/powerpoint/2010/main" val="3186439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A753A38-6DA9-40DF-9254-631635A6BB5E}"/>
              </a:ext>
            </a:extLst>
          </p:cNvPr>
          <p:cNvSpPr txBox="1">
            <a:spLocks/>
          </p:cNvSpPr>
          <p:nvPr/>
        </p:nvSpPr>
        <p:spPr bwMode="auto">
          <a:xfrm>
            <a:off x="-35456" y="705078"/>
            <a:ext cx="3887376" cy="8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r>
              <a:rPr lang="es-ES" dirty="0" err="1"/>
              <a:t>Views</a:t>
            </a:r>
            <a:endParaRPr lang="es-ES" dirty="0"/>
          </a:p>
        </p:txBody>
      </p:sp>
      <p:sp>
        <p:nvSpPr>
          <p:cNvPr id="9" name="CuadroTexto 8">
            <a:extLst>
              <a:ext uri="{FF2B5EF4-FFF2-40B4-BE49-F238E27FC236}">
                <a16:creationId xmlns:a16="http://schemas.microsoft.com/office/drawing/2014/main" id="{E8598143-6442-4F58-BE03-1D610DDC3AA3}"/>
              </a:ext>
            </a:extLst>
          </p:cNvPr>
          <p:cNvSpPr txBox="1"/>
          <p:nvPr/>
        </p:nvSpPr>
        <p:spPr>
          <a:xfrm>
            <a:off x="251520" y="2305615"/>
            <a:ext cx="8632988" cy="2246769"/>
          </a:xfrm>
          <a:prstGeom prst="rect">
            <a:avLst/>
          </a:prstGeom>
          <a:noFill/>
        </p:spPr>
        <p:txBody>
          <a:bodyPr wrap="square" rtlCol="0">
            <a:spAutoFit/>
          </a:bodyPr>
          <a:lstStyle/>
          <a:p>
            <a:pPr marL="285750" indent="-285750">
              <a:buFontTx/>
              <a:buChar char="-"/>
            </a:pPr>
            <a:r>
              <a:rPr lang="en-US" sz="2800" dirty="0"/>
              <a:t>You cannot add an ORDER BY to the SELECT</a:t>
            </a:r>
          </a:p>
          <a:p>
            <a:pPr marL="285750" indent="-285750">
              <a:buFontTx/>
              <a:buChar char="-"/>
            </a:pPr>
            <a:r>
              <a:rPr lang="en-US" sz="2800" dirty="0"/>
              <a:t>You cannot pass parameters to views</a:t>
            </a:r>
          </a:p>
          <a:p>
            <a:pPr marL="285750" indent="-285750">
              <a:buFontTx/>
              <a:buChar char="-"/>
            </a:pPr>
            <a:r>
              <a:rPr lang="en-US" sz="2800" dirty="0"/>
              <a:t>A view cannot create a table</a:t>
            </a:r>
          </a:p>
          <a:p>
            <a:pPr marL="285750" indent="-285750">
              <a:buFontTx/>
              <a:buChar char="-"/>
            </a:pPr>
            <a:r>
              <a:rPr lang="en-US" sz="2800" dirty="0"/>
              <a:t>A view can reference only permanent tables; a view cannot reference a temporary table.</a:t>
            </a:r>
            <a:endParaRPr lang="es-ES" sz="2800" dirty="0"/>
          </a:p>
        </p:txBody>
      </p:sp>
    </p:spTree>
    <p:extLst>
      <p:ext uri="{BB962C8B-B14F-4D97-AF65-F5344CB8AC3E}">
        <p14:creationId xmlns:p14="http://schemas.microsoft.com/office/powerpoint/2010/main" val="379705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A753A38-6DA9-40DF-9254-631635A6BB5E}"/>
              </a:ext>
            </a:extLst>
          </p:cNvPr>
          <p:cNvSpPr txBox="1">
            <a:spLocks/>
          </p:cNvSpPr>
          <p:nvPr/>
        </p:nvSpPr>
        <p:spPr bwMode="auto">
          <a:xfrm>
            <a:off x="-35456" y="705078"/>
            <a:ext cx="3887376" cy="8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r>
              <a:rPr lang="es-ES" dirty="0" err="1"/>
              <a:t>Views</a:t>
            </a:r>
            <a:endParaRPr lang="es-ES" dirty="0"/>
          </a:p>
        </p:txBody>
      </p:sp>
      <p:sp>
        <p:nvSpPr>
          <p:cNvPr id="9" name="CuadroTexto 8">
            <a:extLst>
              <a:ext uri="{FF2B5EF4-FFF2-40B4-BE49-F238E27FC236}">
                <a16:creationId xmlns:a16="http://schemas.microsoft.com/office/drawing/2014/main" id="{E8598143-6442-4F58-BE03-1D610DDC3AA3}"/>
              </a:ext>
            </a:extLst>
          </p:cNvPr>
          <p:cNvSpPr txBox="1"/>
          <p:nvPr/>
        </p:nvSpPr>
        <p:spPr>
          <a:xfrm>
            <a:off x="251520" y="2305615"/>
            <a:ext cx="8632988" cy="1815882"/>
          </a:xfrm>
          <a:prstGeom prst="rect">
            <a:avLst/>
          </a:prstGeom>
          <a:noFill/>
        </p:spPr>
        <p:txBody>
          <a:bodyPr wrap="square" rtlCol="0">
            <a:spAutoFit/>
          </a:bodyPr>
          <a:lstStyle/>
          <a:p>
            <a:pPr marL="285750" indent="-285750">
              <a:buFontTx/>
              <a:buChar char="-"/>
            </a:pPr>
            <a:r>
              <a:rPr lang="en-US" sz="2800" dirty="0"/>
              <a:t>Indexed Views</a:t>
            </a:r>
          </a:p>
          <a:p>
            <a:pPr marL="285750" indent="-285750">
              <a:buFontTx/>
              <a:buChar char="-"/>
            </a:pPr>
            <a:r>
              <a:rPr lang="en-US" sz="2800" dirty="0"/>
              <a:t>Modify data in a view</a:t>
            </a:r>
          </a:p>
          <a:p>
            <a:pPr marL="285750" indent="-285750">
              <a:buFontTx/>
              <a:buChar char="-"/>
            </a:pPr>
            <a:r>
              <a:rPr lang="en-US" sz="2800" dirty="0"/>
              <a:t>Partitioned Views(UNION)</a:t>
            </a:r>
          </a:p>
          <a:p>
            <a:pPr marL="285750" indent="-285750">
              <a:buFontTx/>
              <a:buChar char="-"/>
            </a:pPr>
            <a:r>
              <a:rPr lang="en-US" sz="2800" dirty="0"/>
              <a:t>Metadata</a:t>
            </a:r>
          </a:p>
        </p:txBody>
      </p:sp>
    </p:spTree>
    <p:extLst>
      <p:ext uri="{BB962C8B-B14F-4D97-AF65-F5344CB8AC3E}">
        <p14:creationId xmlns:p14="http://schemas.microsoft.com/office/powerpoint/2010/main" val="406664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9CF5938-ECF3-40A6-9C14-B9438EE294C1}"/>
              </a:ext>
            </a:extLst>
          </p:cNvPr>
          <p:cNvSpPr txBox="1"/>
          <p:nvPr/>
        </p:nvSpPr>
        <p:spPr>
          <a:xfrm>
            <a:off x="1403648" y="1916832"/>
            <a:ext cx="6676053" cy="2585323"/>
          </a:xfrm>
          <a:prstGeom prst="rect">
            <a:avLst/>
          </a:prstGeom>
          <a:noFill/>
        </p:spPr>
        <p:txBody>
          <a:bodyPr wrap="square" rtlCol="0">
            <a:spAutoFit/>
          </a:bodyPr>
          <a:lstStyle/>
          <a:p>
            <a:r>
              <a:rPr lang="en-US" dirty="0"/>
              <a:t>Standard SQL is based on the relational model, which is a mathematical model for data management and manipulation. The relational model was initially created and proposed by Edgar F. Codd in 1969. Since then, it has been explained and developed by Chris Date, Hugh Darwen, and others. </a:t>
            </a:r>
          </a:p>
          <a:p>
            <a:endParaRPr lang="es-ES" dirty="0"/>
          </a:p>
          <a:p>
            <a:r>
              <a:rPr lang="es-ES" dirty="0"/>
              <a:t>Standard SQL </a:t>
            </a:r>
            <a:r>
              <a:rPr lang="es-ES" dirty="0" err="1"/>
              <a:t>definition</a:t>
            </a:r>
            <a:r>
              <a:rPr lang="es-ES" dirty="0"/>
              <a:t> is </a:t>
            </a:r>
            <a:r>
              <a:rPr lang="es-ES" dirty="0" err="1"/>
              <a:t>evolved</a:t>
            </a:r>
            <a:r>
              <a:rPr lang="es-ES" dirty="0"/>
              <a:t> by ISO &amp; ANSI</a:t>
            </a:r>
          </a:p>
          <a:p>
            <a:endParaRPr lang="es-ES" dirty="0"/>
          </a:p>
          <a:p>
            <a:r>
              <a:rPr lang="es-ES" dirty="0"/>
              <a:t>TSQL is a Standard SQL </a:t>
            </a:r>
            <a:r>
              <a:rPr lang="es-ES" dirty="0" err="1"/>
              <a:t>dialect</a:t>
            </a:r>
            <a:endParaRPr lang="es-ES" dirty="0"/>
          </a:p>
        </p:txBody>
      </p:sp>
      <p:sp>
        <p:nvSpPr>
          <p:cNvPr id="3" name="Título 1">
            <a:extLst>
              <a:ext uri="{FF2B5EF4-FFF2-40B4-BE49-F238E27FC236}">
                <a16:creationId xmlns:a16="http://schemas.microsoft.com/office/drawing/2014/main" id="{DE4C58BE-DA44-4D7A-B048-32BC8A2B7378}"/>
              </a:ext>
            </a:extLst>
          </p:cNvPr>
          <p:cNvSpPr txBox="1">
            <a:spLocks/>
          </p:cNvSpPr>
          <p:nvPr/>
        </p:nvSpPr>
        <p:spPr bwMode="auto">
          <a:xfrm>
            <a:off x="0" y="692696"/>
            <a:ext cx="9144000" cy="9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dirty="0"/>
              <a:t>SQL=STRUCTURED QUERY LANGUAGE</a:t>
            </a:r>
          </a:p>
        </p:txBody>
      </p:sp>
    </p:spTree>
    <p:extLst>
      <p:ext uri="{BB962C8B-B14F-4D97-AF65-F5344CB8AC3E}">
        <p14:creationId xmlns:p14="http://schemas.microsoft.com/office/powerpoint/2010/main" val="2414747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A753A38-6DA9-40DF-9254-631635A6BB5E}"/>
              </a:ext>
            </a:extLst>
          </p:cNvPr>
          <p:cNvSpPr txBox="1">
            <a:spLocks/>
          </p:cNvSpPr>
          <p:nvPr/>
        </p:nvSpPr>
        <p:spPr bwMode="auto">
          <a:xfrm>
            <a:off x="-35456" y="705078"/>
            <a:ext cx="6047616" cy="8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r>
              <a:rPr lang="es-ES" dirty="0"/>
              <a:t>Insert, Update and Delete</a:t>
            </a:r>
          </a:p>
        </p:txBody>
      </p:sp>
      <p:sp>
        <p:nvSpPr>
          <p:cNvPr id="9" name="CuadroTexto 8">
            <a:extLst>
              <a:ext uri="{FF2B5EF4-FFF2-40B4-BE49-F238E27FC236}">
                <a16:creationId xmlns:a16="http://schemas.microsoft.com/office/drawing/2014/main" id="{E8598143-6442-4F58-BE03-1D610DDC3AA3}"/>
              </a:ext>
            </a:extLst>
          </p:cNvPr>
          <p:cNvSpPr txBox="1"/>
          <p:nvPr/>
        </p:nvSpPr>
        <p:spPr>
          <a:xfrm>
            <a:off x="251520" y="2305615"/>
            <a:ext cx="8632988" cy="2616101"/>
          </a:xfrm>
          <a:prstGeom prst="rect">
            <a:avLst/>
          </a:prstGeom>
          <a:noFill/>
        </p:spPr>
        <p:txBody>
          <a:bodyPr wrap="square" rtlCol="0">
            <a:spAutoFit/>
          </a:bodyPr>
          <a:lstStyle/>
          <a:p>
            <a:pPr marL="285750" indent="-285750">
              <a:buFontTx/>
              <a:buChar char="-"/>
            </a:pPr>
            <a:r>
              <a:rPr lang="en-US" sz="2800" dirty="0"/>
              <a:t>Insert</a:t>
            </a:r>
          </a:p>
          <a:p>
            <a:pPr marL="914400" lvl="1" indent="-457200">
              <a:buFont typeface="Wingdings" panose="05000000000000000000" pitchFamily="2" charset="2"/>
              <a:buChar char="§"/>
            </a:pPr>
            <a:r>
              <a:rPr lang="en-US" sz="2000" dirty="0"/>
              <a:t>INSERT VALUES</a:t>
            </a:r>
          </a:p>
          <a:p>
            <a:pPr marL="914400" lvl="1" indent="-457200">
              <a:buFont typeface="Wingdings" panose="05000000000000000000" pitchFamily="2" charset="2"/>
              <a:buChar char="§"/>
            </a:pPr>
            <a:r>
              <a:rPr lang="en-US" sz="2000" dirty="0"/>
              <a:t>INSERT SELECT</a:t>
            </a:r>
          </a:p>
          <a:p>
            <a:pPr marL="914400" lvl="1" indent="-457200">
              <a:buFont typeface="Wingdings" panose="05000000000000000000" pitchFamily="2" charset="2"/>
              <a:buChar char="§"/>
            </a:pPr>
            <a:r>
              <a:rPr lang="en-US" sz="2000" dirty="0"/>
              <a:t>INSERT EXEC</a:t>
            </a:r>
          </a:p>
          <a:p>
            <a:pPr marL="914400" lvl="1" indent="-457200">
              <a:buFont typeface="Wingdings" panose="05000000000000000000" pitchFamily="2" charset="2"/>
              <a:buChar char="§"/>
            </a:pPr>
            <a:r>
              <a:rPr lang="en-US" sz="2000" dirty="0"/>
              <a:t>SELECT INTO</a:t>
            </a:r>
          </a:p>
          <a:p>
            <a:pPr marL="285750" indent="-285750">
              <a:buFontTx/>
              <a:buChar char="-"/>
            </a:pPr>
            <a:r>
              <a:rPr lang="en-US" sz="2800" dirty="0"/>
              <a:t>Update</a:t>
            </a:r>
          </a:p>
          <a:p>
            <a:pPr marL="285750" indent="-285750">
              <a:buFontTx/>
              <a:buChar char="-"/>
            </a:pPr>
            <a:r>
              <a:rPr lang="en-US" sz="2800" dirty="0"/>
              <a:t>Delete/Truncate</a:t>
            </a:r>
          </a:p>
        </p:txBody>
      </p:sp>
    </p:spTree>
    <p:extLst>
      <p:ext uri="{BB962C8B-B14F-4D97-AF65-F5344CB8AC3E}">
        <p14:creationId xmlns:p14="http://schemas.microsoft.com/office/powerpoint/2010/main" val="788239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A753A38-6DA9-40DF-9254-631635A6BB5E}"/>
              </a:ext>
            </a:extLst>
          </p:cNvPr>
          <p:cNvSpPr txBox="1">
            <a:spLocks/>
          </p:cNvSpPr>
          <p:nvPr/>
        </p:nvSpPr>
        <p:spPr bwMode="auto">
          <a:xfrm>
            <a:off x="-35456" y="705078"/>
            <a:ext cx="6047616" cy="8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r>
              <a:rPr lang="es-ES" dirty="0"/>
              <a:t>Output </a:t>
            </a:r>
            <a:r>
              <a:rPr lang="es-ES" dirty="0" err="1"/>
              <a:t>clause</a:t>
            </a:r>
            <a:endParaRPr lang="es-ES" dirty="0"/>
          </a:p>
        </p:txBody>
      </p:sp>
      <p:sp>
        <p:nvSpPr>
          <p:cNvPr id="9" name="CuadroTexto 8">
            <a:extLst>
              <a:ext uri="{FF2B5EF4-FFF2-40B4-BE49-F238E27FC236}">
                <a16:creationId xmlns:a16="http://schemas.microsoft.com/office/drawing/2014/main" id="{E8598143-6442-4F58-BE03-1D610DDC3AA3}"/>
              </a:ext>
            </a:extLst>
          </p:cNvPr>
          <p:cNvSpPr txBox="1"/>
          <p:nvPr/>
        </p:nvSpPr>
        <p:spPr>
          <a:xfrm>
            <a:off x="251520" y="2305615"/>
            <a:ext cx="8632988" cy="2677656"/>
          </a:xfrm>
          <a:prstGeom prst="rect">
            <a:avLst/>
          </a:prstGeom>
          <a:noFill/>
        </p:spPr>
        <p:txBody>
          <a:bodyPr wrap="square" rtlCol="0">
            <a:spAutoFit/>
          </a:bodyPr>
          <a:lstStyle/>
          <a:p>
            <a:r>
              <a:rPr lang="en-US" sz="2800" dirty="0"/>
              <a:t>UPDATE </a:t>
            </a:r>
            <a:r>
              <a:rPr lang="en-US" sz="2800" dirty="0" err="1"/>
              <a:t>Sales.MyOrders</a:t>
            </a:r>
            <a:r>
              <a:rPr lang="en-US" sz="2800" dirty="0"/>
              <a:t>   </a:t>
            </a:r>
          </a:p>
          <a:p>
            <a:r>
              <a:rPr lang="en-US" sz="2800" dirty="0"/>
              <a:t>	SET </a:t>
            </a:r>
            <a:r>
              <a:rPr lang="en-US" sz="2800" dirty="0" err="1"/>
              <a:t>orderdate</a:t>
            </a:r>
            <a:r>
              <a:rPr lang="en-US" sz="2800" dirty="0"/>
              <a:t> = DATEADD(day, 1, </a:t>
            </a:r>
            <a:r>
              <a:rPr lang="en-US" sz="2800" dirty="0" err="1"/>
              <a:t>orderdate</a:t>
            </a:r>
            <a:r>
              <a:rPr lang="en-US" sz="2800" dirty="0"/>
              <a:t>)   OUTPUT     </a:t>
            </a:r>
            <a:r>
              <a:rPr lang="en-US" sz="2800" dirty="0" err="1"/>
              <a:t>inserted.orderid</a:t>
            </a:r>
            <a:r>
              <a:rPr lang="en-US" sz="2800" dirty="0"/>
              <a:t>,     </a:t>
            </a:r>
          </a:p>
          <a:p>
            <a:r>
              <a:rPr lang="en-US" sz="2800" dirty="0"/>
              <a:t>				 </a:t>
            </a:r>
            <a:r>
              <a:rPr lang="en-US" sz="2800" dirty="0" err="1"/>
              <a:t>deleted.orderdate</a:t>
            </a:r>
            <a:r>
              <a:rPr lang="en-US" sz="2800" dirty="0"/>
              <a:t> AS </a:t>
            </a:r>
            <a:r>
              <a:rPr lang="en-US" sz="2800" dirty="0" err="1"/>
              <a:t>old_orderdate</a:t>
            </a:r>
            <a:r>
              <a:rPr lang="en-US" sz="2800" dirty="0"/>
              <a:t>,     					 </a:t>
            </a:r>
            <a:r>
              <a:rPr lang="en-US" sz="2800" dirty="0" err="1"/>
              <a:t>inserted.orderdate</a:t>
            </a:r>
            <a:r>
              <a:rPr lang="en-US" sz="2800" dirty="0"/>
              <a:t> AS </a:t>
            </a:r>
            <a:r>
              <a:rPr lang="en-US" sz="2800" dirty="0" err="1"/>
              <a:t>neworderdate</a:t>
            </a:r>
            <a:r>
              <a:rPr lang="en-US" sz="2800" dirty="0"/>
              <a:t> </a:t>
            </a:r>
          </a:p>
          <a:p>
            <a:r>
              <a:rPr lang="en-US" sz="2800" dirty="0"/>
              <a:t>WHERE </a:t>
            </a:r>
            <a:r>
              <a:rPr lang="en-US" sz="2800" dirty="0" err="1"/>
              <a:t>empid</a:t>
            </a:r>
            <a:r>
              <a:rPr lang="en-US" sz="2800" dirty="0"/>
              <a:t> = 7;</a:t>
            </a:r>
          </a:p>
        </p:txBody>
      </p:sp>
    </p:spTree>
    <p:extLst>
      <p:ext uri="{BB962C8B-B14F-4D97-AF65-F5344CB8AC3E}">
        <p14:creationId xmlns:p14="http://schemas.microsoft.com/office/powerpoint/2010/main" val="2140747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8A753A38-6DA9-40DF-9254-631635A6BB5E}"/>
              </a:ext>
            </a:extLst>
          </p:cNvPr>
          <p:cNvSpPr txBox="1">
            <a:spLocks/>
          </p:cNvSpPr>
          <p:nvPr/>
        </p:nvSpPr>
        <p:spPr bwMode="auto">
          <a:xfrm>
            <a:off x="-35456" y="705078"/>
            <a:ext cx="9179456" cy="8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r>
              <a:rPr lang="en-US" sz="3200" dirty="0"/>
              <a:t>Transactions, Error handling, and Dynamic SQL</a:t>
            </a:r>
          </a:p>
        </p:txBody>
      </p:sp>
      <p:sp>
        <p:nvSpPr>
          <p:cNvPr id="9" name="CuadroTexto 8">
            <a:extLst>
              <a:ext uri="{FF2B5EF4-FFF2-40B4-BE49-F238E27FC236}">
                <a16:creationId xmlns:a16="http://schemas.microsoft.com/office/drawing/2014/main" id="{E8598143-6442-4F58-BE03-1D610DDC3AA3}"/>
              </a:ext>
            </a:extLst>
          </p:cNvPr>
          <p:cNvSpPr txBox="1"/>
          <p:nvPr/>
        </p:nvSpPr>
        <p:spPr>
          <a:xfrm>
            <a:off x="220678" y="1605081"/>
            <a:ext cx="8632988" cy="707886"/>
          </a:xfrm>
          <a:prstGeom prst="rect">
            <a:avLst/>
          </a:prstGeom>
          <a:noFill/>
        </p:spPr>
        <p:txBody>
          <a:bodyPr wrap="square" rtlCol="0">
            <a:spAutoFit/>
          </a:bodyPr>
          <a:lstStyle/>
          <a:p>
            <a:r>
              <a:rPr lang="en-US" sz="2000" dirty="0"/>
              <a:t>Transaction = Logical unit of work, in this unit are loaded all DDL and DML statements</a:t>
            </a:r>
          </a:p>
        </p:txBody>
      </p:sp>
      <p:sp>
        <p:nvSpPr>
          <p:cNvPr id="2" name="Rectángulo 1">
            <a:extLst>
              <a:ext uri="{FF2B5EF4-FFF2-40B4-BE49-F238E27FC236}">
                <a16:creationId xmlns:a16="http://schemas.microsoft.com/office/drawing/2014/main" id="{15DB0219-2C6F-4424-A5F9-9513CC3A5A47}"/>
              </a:ext>
            </a:extLst>
          </p:cNvPr>
          <p:cNvSpPr/>
          <p:nvPr/>
        </p:nvSpPr>
        <p:spPr>
          <a:xfrm>
            <a:off x="220678" y="2564904"/>
            <a:ext cx="8743810" cy="369332"/>
          </a:xfrm>
          <a:prstGeom prst="rect">
            <a:avLst/>
          </a:prstGeom>
        </p:spPr>
        <p:txBody>
          <a:bodyPr wrap="square">
            <a:spAutoFit/>
          </a:bodyPr>
          <a:lstStyle/>
          <a:p>
            <a:r>
              <a:rPr lang="es-ES" dirty="0"/>
              <a:t>ACID </a:t>
            </a:r>
            <a:r>
              <a:rPr lang="es-ES" dirty="0" err="1"/>
              <a:t>properties</a:t>
            </a:r>
            <a:r>
              <a:rPr lang="es-ES" dirty="0"/>
              <a:t> of </a:t>
            </a:r>
            <a:r>
              <a:rPr lang="es-ES" dirty="0" err="1"/>
              <a:t>Transactions</a:t>
            </a:r>
            <a:r>
              <a:rPr lang="es-ES" dirty="0"/>
              <a:t> </a:t>
            </a:r>
          </a:p>
        </p:txBody>
      </p:sp>
      <p:sp>
        <p:nvSpPr>
          <p:cNvPr id="3" name="Rectángulo 2">
            <a:extLst>
              <a:ext uri="{FF2B5EF4-FFF2-40B4-BE49-F238E27FC236}">
                <a16:creationId xmlns:a16="http://schemas.microsoft.com/office/drawing/2014/main" id="{313D521F-6C42-49C0-BC50-0E434E7B5C14}"/>
              </a:ext>
            </a:extLst>
          </p:cNvPr>
          <p:cNvSpPr/>
          <p:nvPr/>
        </p:nvSpPr>
        <p:spPr>
          <a:xfrm>
            <a:off x="226388" y="3186173"/>
            <a:ext cx="8738100" cy="2246769"/>
          </a:xfrm>
          <a:prstGeom prst="rect">
            <a:avLst/>
          </a:prstGeom>
        </p:spPr>
        <p:txBody>
          <a:bodyPr wrap="square">
            <a:spAutoFit/>
          </a:bodyPr>
          <a:lstStyle/>
          <a:p>
            <a:pPr marL="285750" indent="-285750">
              <a:buFontTx/>
              <a:buChar char="-"/>
            </a:pPr>
            <a:r>
              <a:rPr lang="es-ES" sz="1400" b="1" dirty="0" err="1"/>
              <a:t>Atomicity</a:t>
            </a:r>
            <a:r>
              <a:rPr lang="es-ES" sz="1400" dirty="0"/>
              <a:t> </a:t>
            </a:r>
            <a:r>
              <a:rPr lang="es-ES" sz="1400" dirty="0" err="1"/>
              <a:t>Every</a:t>
            </a:r>
            <a:r>
              <a:rPr lang="es-ES" sz="1400" dirty="0"/>
              <a:t> transaction is </a:t>
            </a:r>
            <a:r>
              <a:rPr lang="es-ES" sz="1400" dirty="0" err="1"/>
              <a:t>an</a:t>
            </a:r>
            <a:r>
              <a:rPr lang="es-ES" sz="1400" dirty="0"/>
              <a:t> </a:t>
            </a:r>
            <a:r>
              <a:rPr lang="es-ES" sz="1400" dirty="0" err="1"/>
              <a:t>atomic</a:t>
            </a:r>
            <a:r>
              <a:rPr lang="es-ES" sz="1400" dirty="0"/>
              <a:t> </a:t>
            </a:r>
            <a:r>
              <a:rPr lang="es-ES" sz="1400" dirty="0" err="1"/>
              <a:t>unit</a:t>
            </a:r>
            <a:r>
              <a:rPr lang="es-ES" sz="1400" dirty="0"/>
              <a:t> of </a:t>
            </a:r>
            <a:r>
              <a:rPr lang="es-ES" sz="1400" dirty="0" err="1"/>
              <a:t>work</a:t>
            </a:r>
            <a:r>
              <a:rPr lang="es-ES" sz="1400" dirty="0"/>
              <a:t>, </a:t>
            </a:r>
            <a:r>
              <a:rPr lang="es-ES" sz="1400" dirty="0" err="1"/>
              <a:t>meaning</a:t>
            </a:r>
            <a:r>
              <a:rPr lang="es-ES" sz="1400" dirty="0"/>
              <a:t> that </a:t>
            </a:r>
            <a:r>
              <a:rPr lang="es-ES" sz="1400" dirty="0" err="1"/>
              <a:t>all</a:t>
            </a:r>
            <a:r>
              <a:rPr lang="es-ES" sz="1400" dirty="0"/>
              <a:t> database changes in the transaction </a:t>
            </a:r>
            <a:r>
              <a:rPr lang="es-ES" sz="1400" dirty="0" err="1"/>
              <a:t>succeed</a:t>
            </a:r>
            <a:r>
              <a:rPr lang="es-ES" sz="1400" dirty="0"/>
              <a:t> or </a:t>
            </a:r>
            <a:r>
              <a:rPr lang="es-ES" sz="1400" dirty="0" err="1"/>
              <a:t>none</a:t>
            </a:r>
            <a:r>
              <a:rPr lang="es-ES" sz="1400" dirty="0"/>
              <a:t> of </a:t>
            </a:r>
            <a:r>
              <a:rPr lang="es-ES" sz="1400" dirty="0" err="1"/>
              <a:t>them</a:t>
            </a:r>
            <a:r>
              <a:rPr lang="es-ES" sz="1400" dirty="0"/>
              <a:t> </a:t>
            </a:r>
            <a:r>
              <a:rPr lang="es-ES" sz="1400" dirty="0" err="1"/>
              <a:t>succeed</a:t>
            </a:r>
            <a:r>
              <a:rPr lang="es-ES" sz="1400" dirty="0"/>
              <a:t>. </a:t>
            </a:r>
          </a:p>
          <a:p>
            <a:pPr marL="285750" indent="-285750">
              <a:buFontTx/>
              <a:buChar char="-"/>
            </a:pPr>
            <a:r>
              <a:rPr lang="es-ES" sz="1400" b="1" dirty="0" err="1"/>
              <a:t>Consistency</a:t>
            </a:r>
            <a:r>
              <a:rPr lang="es-ES" sz="1400" dirty="0"/>
              <a:t> </a:t>
            </a:r>
            <a:r>
              <a:rPr lang="es-ES" sz="1400" dirty="0" err="1"/>
              <a:t>Every</a:t>
            </a:r>
            <a:r>
              <a:rPr lang="es-ES" sz="1400" dirty="0"/>
              <a:t> transaction, </a:t>
            </a:r>
            <a:r>
              <a:rPr lang="es-ES" sz="1400" dirty="0" err="1"/>
              <a:t>whether</a:t>
            </a:r>
            <a:r>
              <a:rPr lang="es-ES" sz="1400" dirty="0"/>
              <a:t> </a:t>
            </a:r>
            <a:r>
              <a:rPr lang="es-ES" sz="1400" dirty="0" err="1"/>
              <a:t>successful</a:t>
            </a:r>
            <a:r>
              <a:rPr lang="es-ES" sz="1400" dirty="0"/>
              <a:t> or not, </a:t>
            </a:r>
            <a:r>
              <a:rPr lang="es-ES" sz="1400" dirty="0" err="1"/>
              <a:t>leaves</a:t>
            </a:r>
            <a:r>
              <a:rPr lang="es-ES" sz="1400" dirty="0"/>
              <a:t> the database in a </a:t>
            </a:r>
            <a:r>
              <a:rPr lang="es-ES" sz="1400" dirty="0" err="1"/>
              <a:t>consistent</a:t>
            </a:r>
            <a:r>
              <a:rPr lang="es-ES" sz="1400" dirty="0"/>
              <a:t> </a:t>
            </a:r>
            <a:r>
              <a:rPr lang="es-ES" sz="1400" dirty="0" err="1"/>
              <a:t>state</a:t>
            </a:r>
            <a:r>
              <a:rPr lang="es-ES" sz="1400" dirty="0"/>
              <a:t> as </a:t>
            </a:r>
            <a:r>
              <a:rPr lang="es-ES" sz="1400" dirty="0" err="1"/>
              <a:t>defined</a:t>
            </a:r>
            <a:r>
              <a:rPr lang="es-ES" sz="1400" dirty="0"/>
              <a:t> by </a:t>
            </a:r>
            <a:r>
              <a:rPr lang="es-ES" sz="1400" dirty="0" err="1"/>
              <a:t>all</a:t>
            </a:r>
            <a:r>
              <a:rPr lang="es-ES" sz="1400" dirty="0"/>
              <a:t> object and database </a:t>
            </a:r>
            <a:r>
              <a:rPr lang="es-ES" sz="1400" dirty="0" err="1"/>
              <a:t>constraints</a:t>
            </a:r>
            <a:r>
              <a:rPr lang="es-ES" sz="1400" dirty="0"/>
              <a:t>. If </a:t>
            </a:r>
            <a:r>
              <a:rPr lang="es-ES" sz="1400" dirty="0" err="1"/>
              <a:t>an</a:t>
            </a:r>
            <a:r>
              <a:rPr lang="es-ES" sz="1400" dirty="0"/>
              <a:t> </a:t>
            </a:r>
            <a:r>
              <a:rPr lang="es-ES" sz="1400" dirty="0" err="1"/>
              <a:t>inconsistent</a:t>
            </a:r>
            <a:r>
              <a:rPr lang="es-ES" sz="1400" dirty="0"/>
              <a:t> </a:t>
            </a:r>
            <a:r>
              <a:rPr lang="es-ES" sz="1400" dirty="0" err="1"/>
              <a:t>state</a:t>
            </a:r>
            <a:r>
              <a:rPr lang="es-ES" sz="1400" dirty="0"/>
              <a:t> </a:t>
            </a:r>
            <a:r>
              <a:rPr lang="es-ES" sz="1400" dirty="0" err="1"/>
              <a:t>results</a:t>
            </a:r>
            <a:r>
              <a:rPr lang="es-ES" sz="1400" dirty="0"/>
              <a:t>, SQL Server will roll back the transaction to </a:t>
            </a:r>
            <a:r>
              <a:rPr lang="es-ES" sz="1400" dirty="0" err="1"/>
              <a:t>maintain</a:t>
            </a:r>
            <a:r>
              <a:rPr lang="es-ES" sz="1400" dirty="0"/>
              <a:t> a </a:t>
            </a:r>
            <a:r>
              <a:rPr lang="es-ES" sz="1400" dirty="0" err="1"/>
              <a:t>consistent</a:t>
            </a:r>
            <a:r>
              <a:rPr lang="es-ES" sz="1400" dirty="0"/>
              <a:t> </a:t>
            </a:r>
            <a:r>
              <a:rPr lang="es-ES" sz="1400" dirty="0" err="1"/>
              <a:t>state</a:t>
            </a:r>
            <a:r>
              <a:rPr lang="es-ES" sz="1400" dirty="0"/>
              <a:t>. </a:t>
            </a:r>
          </a:p>
          <a:p>
            <a:pPr marL="285750" indent="-285750">
              <a:buFontTx/>
              <a:buChar char="-"/>
            </a:pPr>
            <a:r>
              <a:rPr lang="es-ES" sz="1400" b="1" dirty="0" err="1"/>
              <a:t>Isolation</a:t>
            </a:r>
            <a:r>
              <a:rPr lang="es-ES" sz="1400" dirty="0"/>
              <a:t> </a:t>
            </a:r>
            <a:r>
              <a:rPr lang="es-ES" sz="1400" dirty="0" err="1"/>
              <a:t>Every</a:t>
            </a:r>
            <a:r>
              <a:rPr lang="es-ES" sz="1400" dirty="0"/>
              <a:t> transaction looks as </a:t>
            </a:r>
            <a:r>
              <a:rPr lang="es-ES" sz="1400" dirty="0" err="1"/>
              <a:t>though</a:t>
            </a:r>
            <a:r>
              <a:rPr lang="es-ES" sz="1400" dirty="0"/>
              <a:t> </a:t>
            </a:r>
            <a:r>
              <a:rPr lang="es-ES" sz="1400" dirty="0" err="1"/>
              <a:t>it</a:t>
            </a:r>
            <a:r>
              <a:rPr lang="es-ES" sz="1400" dirty="0"/>
              <a:t> </a:t>
            </a:r>
            <a:r>
              <a:rPr lang="es-ES" sz="1400" dirty="0" err="1"/>
              <a:t>occurs</a:t>
            </a:r>
            <a:r>
              <a:rPr lang="es-ES" sz="1400" dirty="0"/>
              <a:t> in </a:t>
            </a:r>
            <a:r>
              <a:rPr lang="es-ES" sz="1400" dirty="0" err="1"/>
              <a:t>isolation</a:t>
            </a:r>
            <a:r>
              <a:rPr lang="es-ES" sz="1400" dirty="0"/>
              <a:t> </a:t>
            </a:r>
            <a:r>
              <a:rPr lang="es-ES" sz="1400" dirty="0" err="1"/>
              <a:t>from</a:t>
            </a:r>
            <a:r>
              <a:rPr lang="es-ES" sz="1400" dirty="0"/>
              <a:t> </a:t>
            </a:r>
            <a:r>
              <a:rPr lang="es-ES" sz="1400" dirty="0" err="1"/>
              <a:t>other</a:t>
            </a:r>
            <a:r>
              <a:rPr lang="es-ES" sz="1400" dirty="0"/>
              <a:t> </a:t>
            </a:r>
            <a:r>
              <a:rPr lang="es-ES" sz="1400" dirty="0" err="1"/>
              <a:t>transactions</a:t>
            </a:r>
            <a:r>
              <a:rPr lang="es-ES" sz="1400" dirty="0"/>
              <a:t> in </a:t>
            </a:r>
            <a:r>
              <a:rPr lang="es-ES" sz="1400" dirty="0" err="1"/>
              <a:t>regard</a:t>
            </a:r>
            <a:r>
              <a:rPr lang="es-ES" sz="1400" dirty="0"/>
              <a:t> to database changes. The </a:t>
            </a:r>
            <a:r>
              <a:rPr lang="es-ES" sz="1400" dirty="0" err="1"/>
              <a:t>degree</a:t>
            </a:r>
            <a:r>
              <a:rPr lang="es-ES" sz="1400" dirty="0"/>
              <a:t> of </a:t>
            </a:r>
            <a:r>
              <a:rPr lang="es-ES" sz="1400" dirty="0" err="1"/>
              <a:t>isolation</a:t>
            </a:r>
            <a:r>
              <a:rPr lang="es-ES" sz="1400" dirty="0"/>
              <a:t> can </a:t>
            </a:r>
            <a:r>
              <a:rPr lang="es-ES" sz="1400" dirty="0" err="1"/>
              <a:t>vary</a:t>
            </a:r>
            <a:r>
              <a:rPr lang="es-ES" sz="1400" dirty="0"/>
              <a:t> </a:t>
            </a:r>
            <a:r>
              <a:rPr lang="es-ES" sz="1400" dirty="0" err="1"/>
              <a:t>based</a:t>
            </a:r>
            <a:r>
              <a:rPr lang="es-ES" sz="1400" dirty="0"/>
              <a:t> on </a:t>
            </a:r>
            <a:r>
              <a:rPr lang="es-ES" sz="1400" dirty="0" err="1"/>
              <a:t>isolation</a:t>
            </a:r>
            <a:r>
              <a:rPr lang="es-ES" sz="1400" dirty="0"/>
              <a:t> level. </a:t>
            </a:r>
          </a:p>
          <a:p>
            <a:pPr marL="285750" indent="-285750">
              <a:buFontTx/>
              <a:buChar char="-"/>
            </a:pPr>
            <a:r>
              <a:rPr lang="es-ES" sz="1400" b="1" dirty="0" err="1"/>
              <a:t>Durability</a:t>
            </a:r>
            <a:r>
              <a:rPr lang="es-ES" sz="1400" dirty="0"/>
              <a:t> </a:t>
            </a:r>
            <a:r>
              <a:rPr lang="es-ES" sz="1400" dirty="0" err="1"/>
              <a:t>Every</a:t>
            </a:r>
            <a:r>
              <a:rPr lang="es-ES" sz="1400" dirty="0"/>
              <a:t> transaction endures </a:t>
            </a:r>
            <a:r>
              <a:rPr lang="es-ES" sz="1400" dirty="0" err="1"/>
              <a:t>through</a:t>
            </a:r>
            <a:r>
              <a:rPr lang="es-ES" sz="1400" dirty="0"/>
              <a:t> </a:t>
            </a:r>
            <a:r>
              <a:rPr lang="es-ES" sz="1400" dirty="0" err="1"/>
              <a:t>an</a:t>
            </a:r>
            <a:r>
              <a:rPr lang="es-ES" sz="1400" dirty="0"/>
              <a:t> </a:t>
            </a:r>
            <a:r>
              <a:rPr lang="es-ES" sz="1400" dirty="0" err="1"/>
              <a:t>interruption</a:t>
            </a:r>
            <a:r>
              <a:rPr lang="es-ES" sz="1400" dirty="0"/>
              <a:t> of service. When service is </a:t>
            </a:r>
            <a:r>
              <a:rPr lang="es-ES" sz="1400" dirty="0" err="1"/>
              <a:t>restored</a:t>
            </a:r>
            <a:r>
              <a:rPr lang="es-ES" sz="1400" dirty="0"/>
              <a:t>, </a:t>
            </a:r>
            <a:r>
              <a:rPr lang="es-ES" sz="1400" dirty="0" err="1"/>
              <a:t>all</a:t>
            </a:r>
            <a:r>
              <a:rPr lang="es-ES" sz="1400" dirty="0"/>
              <a:t> </a:t>
            </a:r>
            <a:r>
              <a:rPr lang="es-ES" sz="1400" dirty="0" err="1"/>
              <a:t>committed</a:t>
            </a:r>
            <a:r>
              <a:rPr lang="es-ES" sz="1400" dirty="0"/>
              <a:t> </a:t>
            </a:r>
            <a:r>
              <a:rPr lang="es-ES" sz="1400" dirty="0" err="1"/>
              <a:t>transactions</a:t>
            </a:r>
            <a:r>
              <a:rPr lang="es-ES" sz="1400" dirty="0"/>
              <a:t> are </a:t>
            </a:r>
            <a:r>
              <a:rPr lang="es-ES" sz="1400" dirty="0" err="1"/>
              <a:t>rolled</a:t>
            </a:r>
            <a:r>
              <a:rPr lang="es-ES" sz="1400" dirty="0"/>
              <a:t> forward (</a:t>
            </a:r>
            <a:r>
              <a:rPr lang="es-ES" sz="1400" dirty="0" err="1"/>
              <a:t>committed</a:t>
            </a:r>
            <a:r>
              <a:rPr lang="es-ES" sz="1400" dirty="0"/>
              <a:t> changes to the database are </a:t>
            </a:r>
            <a:r>
              <a:rPr lang="es-ES" sz="1400" dirty="0" err="1"/>
              <a:t>completed</a:t>
            </a:r>
            <a:r>
              <a:rPr lang="es-ES" sz="1400" dirty="0"/>
              <a:t>) and </a:t>
            </a:r>
            <a:r>
              <a:rPr lang="es-ES" sz="1400" dirty="0" err="1"/>
              <a:t>all</a:t>
            </a:r>
            <a:r>
              <a:rPr lang="es-ES" sz="1400" dirty="0"/>
              <a:t> </a:t>
            </a:r>
            <a:r>
              <a:rPr lang="es-ES" sz="1400" dirty="0" err="1"/>
              <a:t>uncommitted</a:t>
            </a:r>
            <a:r>
              <a:rPr lang="es-ES" sz="1400" dirty="0"/>
              <a:t> </a:t>
            </a:r>
            <a:r>
              <a:rPr lang="es-ES" sz="1400" dirty="0" err="1"/>
              <a:t>transactions</a:t>
            </a:r>
            <a:r>
              <a:rPr lang="es-ES" sz="1400" dirty="0"/>
              <a:t> are </a:t>
            </a:r>
            <a:r>
              <a:rPr lang="es-ES" sz="1400" dirty="0" err="1"/>
              <a:t>rolled</a:t>
            </a:r>
            <a:r>
              <a:rPr lang="es-ES" sz="1400" dirty="0"/>
              <a:t> back (</a:t>
            </a:r>
            <a:r>
              <a:rPr lang="es-ES" sz="1400" dirty="0" err="1"/>
              <a:t>uncommitted</a:t>
            </a:r>
            <a:r>
              <a:rPr lang="es-ES" sz="1400" dirty="0"/>
              <a:t> changes are removed). </a:t>
            </a:r>
          </a:p>
        </p:txBody>
      </p:sp>
    </p:spTree>
    <p:extLst>
      <p:ext uri="{BB962C8B-B14F-4D97-AF65-F5344CB8AC3E}">
        <p14:creationId xmlns:p14="http://schemas.microsoft.com/office/powerpoint/2010/main" val="2045768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magen 17" descr="contraportad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595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CBBB5BC-E833-4AFE-A673-CACF268D12A2}"/>
              </a:ext>
            </a:extLst>
          </p:cNvPr>
          <p:cNvSpPr txBox="1">
            <a:spLocks/>
          </p:cNvSpPr>
          <p:nvPr/>
        </p:nvSpPr>
        <p:spPr bwMode="auto">
          <a:xfrm>
            <a:off x="-108520" y="461246"/>
            <a:ext cx="425881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dirty="0" err="1"/>
              <a:t>Relational</a:t>
            </a:r>
            <a:r>
              <a:rPr lang="es-ES" dirty="0"/>
              <a:t> </a:t>
            </a:r>
            <a:r>
              <a:rPr lang="es-ES" dirty="0" err="1"/>
              <a:t>Theory</a:t>
            </a:r>
            <a:endParaRPr lang="es-ES" dirty="0"/>
          </a:p>
        </p:txBody>
      </p:sp>
      <p:sp>
        <p:nvSpPr>
          <p:cNvPr id="5" name="Marcador de contenido 2">
            <a:extLst>
              <a:ext uri="{FF2B5EF4-FFF2-40B4-BE49-F238E27FC236}">
                <a16:creationId xmlns:a16="http://schemas.microsoft.com/office/drawing/2014/main" id="{79599E7C-C140-4C31-902E-683D9FBD6285}"/>
              </a:ext>
            </a:extLst>
          </p:cNvPr>
          <p:cNvSpPr txBox="1">
            <a:spLocks/>
          </p:cNvSpPr>
          <p:nvPr/>
        </p:nvSpPr>
        <p:spPr bwMode="auto">
          <a:xfrm>
            <a:off x="88322" y="1522451"/>
            <a:ext cx="9144000" cy="1258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s-ES" sz="2400" dirty="0"/>
              <a:t>SQL Table = </a:t>
            </a:r>
            <a:r>
              <a:rPr lang="es-ES" sz="2400" dirty="0" err="1"/>
              <a:t>Relation</a:t>
            </a:r>
            <a:r>
              <a:rPr lang="es-ES" sz="2400" dirty="0"/>
              <a:t>,</a:t>
            </a:r>
            <a:r>
              <a:rPr lang="en-US" sz="2400" dirty="0"/>
              <a:t> a relation has a heading and a body</a:t>
            </a:r>
            <a:endParaRPr lang="es-ES" sz="2400" dirty="0"/>
          </a:p>
          <a:p>
            <a:pPr lvl="1"/>
            <a:r>
              <a:rPr lang="es-ES" sz="2000" dirty="0" err="1"/>
              <a:t>Heading</a:t>
            </a:r>
            <a:r>
              <a:rPr lang="es-ES" sz="2000" dirty="0"/>
              <a:t> = Set of </a:t>
            </a:r>
            <a:r>
              <a:rPr lang="es-ES" sz="2000" dirty="0" err="1"/>
              <a:t>Attributes</a:t>
            </a:r>
            <a:r>
              <a:rPr lang="es-ES" sz="2000" dirty="0"/>
              <a:t> (columns)</a:t>
            </a:r>
          </a:p>
          <a:p>
            <a:pPr lvl="1"/>
            <a:r>
              <a:rPr lang="es-ES" sz="2000" dirty="0" err="1"/>
              <a:t>Body</a:t>
            </a:r>
            <a:r>
              <a:rPr lang="es-ES" sz="2000" dirty="0"/>
              <a:t> = Set of </a:t>
            </a:r>
            <a:r>
              <a:rPr lang="es-ES" sz="2000" dirty="0" err="1"/>
              <a:t>Tuples</a:t>
            </a:r>
            <a:r>
              <a:rPr lang="es-ES" sz="2000" dirty="0"/>
              <a:t> (rows)</a:t>
            </a:r>
          </a:p>
          <a:p>
            <a:pPr marL="342900" lvl="1"/>
            <a:endParaRPr lang="es-ES" sz="2000" dirty="0"/>
          </a:p>
          <a:p>
            <a:pPr marL="342900" lvl="1"/>
            <a:endParaRPr lang="es-ES" sz="2000" dirty="0"/>
          </a:p>
          <a:p>
            <a:pPr lvl="1"/>
            <a:endParaRPr lang="es-ES" sz="2000" dirty="0"/>
          </a:p>
        </p:txBody>
      </p:sp>
      <p:sp>
        <p:nvSpPr>
          <p:cNvPr id="6" name="CuadroTexto 5">
            <a:extLst>
              <a:ext uri="{FF2B5EF4-FFF2-40B4-BE49-F238E27FC236}">
                <a16:creationId xmlns:a16="http://schemas.microsoft.com/office/drawing/2014/main" id="{79EE9897-8E87-4047-98F2-9C113CA3838B}"/>
              </a:ext>
            </a:extLst>
          </p:cNvPr>
          <p:cNvSpPr txBox="1"/>
          <p:nvPr/>
        </p:nvSpPr>
        <p:spPr>
          <a:xfrm>
            <a:off x="323528" y="3149762"/>
            <a:ext cx="8046079" cy="1177245"/>
          </a:xfrm>
          <a:prstGeom prst="rect">
            <a:avLst/>
          </a:prstGeom>
          <a:noFill/>
        </p:spPr>
        <p:txBody>
          <a:bodyPr wrap="square" rtlCol="0">
            <a:spAutoFit/>
          </a:bodyPr>
          <a:lstStyle/>
          <a:p>
            <a:pPr algn="ctr"/>
            <a:r>
              <a:rPr lang="en-US" dirty="0"/>
              <a:t>By a “set” we mean any collection M into a whole of definite, distinct objects m (which are called the “elements” of M) of our perception or of our thought.</a:t>
            </a:r>
          </a:p>
          <a:p>
            <a:endParaRPr lang="en-US" sz="825" dirty="0"/>
          </a:p>
          <a:p>
            <a:pPr algn="ctr"/>
            <a:r>
              <a:rPr lang="en-US" sz="825" dirty="0" err="1"/>
              <a:t>GeorGe</a:t>
            </a:r>
            <a:r>
              <a:rPr lang="en-US" sz="825" dirty="0"/>
              <a:t> Cantor, in “</a:t>
            </a:r>
            <a:r>
              <a:rPr lang="en-US" sz="825" dirty="0" err="1"/>
              <a:t>GeorG</a:t>
            </a:r>
            <a:r>
              <a:rPr lang="en-US" sz="825" dirty="0"/>
              <a:t> Cantor” by Joseph W. </a:t>
            </a:r>
            <a:r>
              <a:rPr lang="en-US" sz="825" dirty="0" err="1"/>
              <a:t>Dauben</a:t>
            </a:r>
            <a:r>
              <a:rPr lang="en-US" sz="825" dirty="0"/>
              <a:t> (</a:t>
            </a:r>
            <a:r>
              <a:rPr lang="en-US" sz="825" dirty="0" err="1"/>
              <a:t>prinCeton</a:t>
            </a:r>
            <a:r>
              <a:rPr lang="en-US" sz="825" dirty="0"/>
              <a:t> university press, 1990)</a:t>
            </a:r>
          </a:p>
          <a:p>
            <a:endParaRPr lang="es-ES" dirty="0"/>
          </a:p>
        </p:txBody>
      </p:sp>
      <p:sp>
        <p:nvSpPr>
          <p:cNvPr id="7" name="Rectángulo 6">
            <a:extLst>
              <a:ext uri="{FF2B5EF4-FFF2-40B4-BE49-F238E27FC236}">
                <a16:creationId xmlns:a16="http://schemas.microsoft.com/office/drawing/2014/main" id="{D9EAAE6D-0DD5-4ABC-80AC-FE05A21924CC}"/>
              </a:ext>
            </a:extLst>
          </p:cNvPr>
          <p:cNvSpPr/>
          <p:nvPr/>
        </p:nvSpPr>
        <p:spPr>
          <a:xfrm>
            <a:off x="183572" y="5123380"/>
            <a:ext cx="8960428" cy="1015663"/>
          </a:xfrm>
          <a:prstGeom prst="rect">
            <a:avLst/>
          </a:prstGeom>
        </p:spPr>
        <p:txBody>
          <a:bodyPr wrap="square">
            <a:spAutoFit/>
          </a:bodyPr>
          <a:lstStyle/>
          <a:p>
            <a:r>
              <a:rPr lang="es-ES" sz="2000" dirty="0">
                <a:solidFill>
                  <a:schemeClr val="tx1">
                    <a:tint val="75000"/>
                  </a:schemeClr>
                </a:solidFill>
                <a:latin typeface="+mn-lt"/>
              </a:rPr>
              <a:t>You </a:t>
            </a:r>
            <a:r>
              <a:rPr lang="es-ES" sz="2000" dirty="0" err="1">
                <a:solidFill>
                  <a:schemeClr val="tx1">
                    <a:tint val="75000"/>
                  </a:schemeClr>
                </a:solidFill>
                <a:latin typeface="+mn-lt"/>
              </a:rPr>
              <a:t>shouldn’t</a:t>
            </a:r>
            <a:r>
              <a:rPr lang="es-ES" sz="2000" dirty="0">
                <a:solidFill>
                  <a:schemeClr val="tx1">
                    <a:tint val="75000"/>
                  </a:schemeClr>
                </a:solidFill>
                <a:latin typeface="+mn-lt"/>
              </a:rPr>
              <a:t> </a:t>
            </a:r>
            <a:r>
              <a:rPr lang="es-ES" sz="2000" dirty="0" err="1">
                <a:solidFill>
                  <a:schemeClr val="tx1">
                    <a:tint val="75000"/>
                  </a:schemeClr>
                </a:solidFill>
                <a:latin typeface="+mn-lt"/>
              </a:rPr>
              <a:t>rely</a:t>
            </a:r>
            <a:r>
              <a:rPr lang="es-ES" sz="2000" dirty="0">
                <a:solidFill>
                  <a:schemeClr val="tx1">
                    <a:tint val="75000"/>
                  </a:schemeClr>
                </a:solidFill>
                <a:latin typeface="+mn-lt"/>
              </a:rPr>
              <a:t> on order of columns or </a:t>
            </a:r>
            <a:r>
              <a:rPr lang="es-ES" sz="2000" dirty="0" err="1">
                <a:solidFill>
                  <a:schemeClr val="tx1">
                    <a:tint val="75000"/>
                  </a:schemeClr>
                </a:solidFill>
                <a:latin typeface="+mn-lt"/>
              </a:rPr>
              <a:t>rows</a:t>
            </a:r>
            <a:r>
              <a:rPr lang="es-ES" sz="2000" dirty="0">
                <a:solidFill>
                  <a:schemeClr val="tx1">
                    <a:tint val="75000"/>
                  </a:schemeClr>
                </a:solidFill>
                <a:latin typeface="+mn-lt"/>
              </a:rPr>
              <a:t>. </a:t>
            </a:r>
          </a:p>
          <a:p>
            <a:r>
              <a:rPr lang="es-ES" sz="2000" dirty="0">
                <a:solidFill>
                  <a:schemeClr val="tx1">
                    <a:tint val="75000"/>
                  </a:schemeClr>
                </a:solidFill>
                <a:latin typeface="+mn-lt"/>
              </a:rPr>
              <a:t>You </a:t>
            </a:r>
            <a:r>
              <a:rPr lang="es-ES" sz="2000" dirty="0" err="1">
                <a:solidFill>
                  <a:schemeClr val="tx1">
                    <a:tint val="75000"/>
                  </a:schemeClr>
                </a:solidFill>
                <a:latin typeface="+mn-lt"/>
              </a:rPr>
              <a:t>should</a:t>
            </a:r>
            <a:r>
              <a:rPr lang="es-ES" sz="2000" dirty="0">
                <a:solidFill>
                  <a:schemeClr val="tx1">
                    <a:tint val="75000"/>
                  </a:schemeClr>
                </a:solidFill>
                <a:latin typeface="+mn-lt"/>
              </a:rPr>
              <a:t> </a:t>
            </a:r>
            <a:r>
              <a:rPr lang="es-ES" sz="2000" dirty="0" err="1">
                <a:solidFill>
                  <a:schemeClr val="tx1">
                    <a:tint val="75000"/>
                  </a:schemeClr>
                </a:solidFill>
                <a:latin typeface="+mn-lt"/>
              </a:rPr>
              <a:t>always</a:t>
            </a:r>
            <a:r>
              <a:rPr lang="es-ES" sz="2000" dirty="0">
                <a:solidFill>
                  <a:schemeClr val="tx1">
                    <a:tint val="75000"/>
                  </a:schemeClr>
                </a:solidFill>
                <a:latin typeface="+mn-lt"/>
              </a:rPr>
              <a:t> name result columns.</a:t>
            </a:r>
          </a:p>
          <a:p>
            <a:r>
              <a:rPr lang="es-ES" sz="2000" dirty="0">
                <a:solidFill>
                  <a:schemeClr val="tx1">
                    <a:tint val="75000"/>
                  </a:schemeClr>
                </a:solidFill>
                <a:latin typeface="+mn-lt"/>
              </a:rPr>
              <a:t>You </a:t>
            </a:r>
            <a:r>
              <a:rPr lang="es-ES" sz="2000" dirty="0" err="1">
                <a:solidFill>
                  <a:schemeClr val="tx1">
                    <a:tint val="75000"/>
                  </a:schemeClr>
                </a:solidFill>
                <a:latin typeface="+mn-lt"/>
              </a:rPr>
              <a:t>should</a:t>
            </a:r>
            <a:r>
              <a:rPr lang="es-ES" sz="2000" dirty="0">
                <a:solidFill>
                  <a:schemeClr val="tx1">
                    <a:tint val="75000"/>
                  </a:schemeClr>
                </a:solidFill>
                <a:latin typeface="+mn-lt"/>
              </a:rPr>
              <a:t> </a:t>
            </a:r>
            <a:r>
              <a:rPr lang="es-ES" sz="2000" dirty="0" err="1">
                <a:solidFill>
                  <a:schemeClr val="tx1">
                    <a:tint val="75000"/>
                  </a:schemeClr>
                </a:solidFill>
                <a:latin typeface="+mn-lt"/>
              </a:rPr>
              <a:t>eliminate</a:t>
            </a:r>
            <a:r>
              <a:rPr lang="es-ES" sz="2000" dirty="0">
                <a:solidFill>
                  <a:schemeClr val="tx1">
                    <a:tint val="75000"/>
                  </a:schemeClr>
                </a:solidFill>
                <a:latin typeface="+mn-lt"/>
              </a:rPr>
              <a:t> </a:t>
            </a:r>
            <a:r>
              <a:rPr lang="es-ES" sz="2000" dirty="0" err="1">
                <a:solidFill>
                  <a:schemeClr val="tx1">
                    <a:tint val="75000"/>
                  </a:schemeClr>
                </a:solidFill>
                <a:latin typeface="+mn-lt"/>
              </a:rPr>
              <a:t>duplicates</a:t>
            </a:r>
            <a:r>
              <a:rPr lang="es-ES" sz="2000" dirty="0">
                <a:solidFill>
                  <a:schemeClr val="tx1">
                    <a:tint val="75000"/>
                  </a:schemeClr>
                </a:solidFill>
                <a:latin typeface="+mn-lt"/>
              </a:rPr>
              <a:t> if </a:t>
            </a:r>
            <a:r>
              <a:rPr lang="es-ES" sz="2000" dirty="0" err="1">
                <a:solidFill>
                  <a:schemeClr val="tx1">
                    <a:tint val="75000"/>
                  </a:schemeClr>
                </a:solidFill>
                <a:latin typeface="+mn-lt"/>
              </a:rPr>
              <a:t>they</a:t>
            </a:r>
            <a:r>
              <a:rPr lang="es-ES" sz="2000" dirty="0">
                <a:solidFill>
                  <a:schemeClr val="tx1">
                    <a:tint val="75000"/>
                  </a:schemeClr>
                </a:solidFill>
                <a:latin typeface="+mn-lt"/>
              </a:rPr>
              <a:t> are </a:t>
            </a:r>
            <a:r>
              <a:rPr lang="es-ES" sz="2000" dirty="0" err="1">
                <a:solidFill>
                  <a:schemeClr val="tx1">
                    <a:tint val="75000"/>
                  </a:schemeClr>
                </a:solidFill>
                <a:latin typeface="+mn-lt"/>
              </a:rPr>
              <a:t>possible</a:t>
            </a:r>
            <a:r>
              <a:rPr lang="es-ES" sz="2000" dirty="0">
                <a:solidFill>
                  <a:schemeClr val="tx1">
                    <a:tint val="75000"/>
                  </a:schemeClr>
                </a:solidFill>
                <a:latin typeface="+mn-lt"/>
              </a:rPr>
              <a:t> in the result of your query.</a:t>
            </a:r>
          </a:p>
        </p:txBody>
      </p:sp>
      <p:sp>
        <p:nvSpPr>
          <p:cNvPr id="8" name="Rectángulo 7">
            <a:extLst>
              <a:ext uri="{FF2B5EF4-FFF2-40B4-BE49-F238E27FC236}">
                <a16:creationId xmlns:a16="http://schemas.microsoft.com/office/drawing/2014/main" id="{67538342-B7BC-4E34-8A03-721C35295DBD}"/>
              </a:ext>
            </a:extLst>
          </p:cNvPr>
          <p:cNvSpPr/>
          <p:nvPr/>
        </p:nvSpPr>
        <p:spPr>
          <a:xfrm>
            <a:off x="183572" y="4754048"/>
            <a:ext cx="4476750" cy="369332"/>
          </a:xfrm>
          <a:prstGeom prst="rect">
            <a:avLst/>
          </a:prstGeom>
        </p:spPr>
        <p:txBody>
          <a:bodyPr wrap="square">
            <a:spAutoFit/>
          </a:bodyPr>
          <a:lstStyle/>
          <a:p>
            <a:r>
              <a:rPr lang="es-ES" dirty="0"/>
              <a:t>GOOD RELATIONAL PRACTICES</a:t>
            </a:r>
          </a:p>
        </p:txBody>
      </p:sp>
    </p:spTree>
    <p:extLst>
      <p:ext uri="{BB962C8B-B14F-4D97-AF65-F5344CB8AC3E}">
        <p14:creationId xmlns:p14="http://schemas.microsoft.com/office/powerpoint/2010/main" val="175466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79569246-BA6C-45C2-9872-4D0853857E36}"/>
              </a:ext>
            </a:extLst>
          </p:cNvPr>
          <p:cNvSpPr txBox="1">
            <a:spLocks/>
          </p:cNvSpPr>
          <p:nvPr/>
        </p:nvSpPr>
        <p:spPr bwMode="auto">
          <a:xfrm>
            <a:off x="0" y="839632"/>
            <a:ext cx="6131024" cy="43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dirty="0" err="1"/>
              <a:t>Logical</a:t>
            </a:r>
            <a:r>
              <a:rPr lang="es-ES" dirty="0"/>
              <a:t> Query Processing</a:t>
            </a:r>
          </a:p>
        </p:txBody>
      </p:sp>
      <p:sp>
        <p:nvSpPr>
          <p:cNvPr id="10" name="Marcador de contenido 2">
            <a:extLst>
              <a:ext uri="{FF2B5EF4-FFF2-40B4-BE49-F238E27FC236}">
                <a16:creationId xmlns:a16="http://schemas.microsoft.com/office/drawing/2014/main" id="{6383007A-CDF3-47A5-B916-7717BB02B98A}"/>
              </a:ext>
            </a:extLst>
          </p:cNvPr>
          <p:cNvSpPr txBox="1">
            <a:spLocks/>
          </p:cNvSpPr>
          <p:nvPr/>
        </p:nvSpPr>
        <p:spPr bwMode="auto">
          <a:xfrm>
            <a:off x="263160" y="1981378"/>
            <a:ext cx="2699572" cy="3612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85763" indent="-385763">
              <a:buFont typeface="Arial" charset="0"/>
              <a:buAutoNum type="arabicPeriod"/>
            </a:pPr>
            <a:r>
              <a:rPr lang="en-US" dirty="0"/>
              <a:t>SELECT </a:t>
            </a:r>
          </a:p>
          <a:p>
            <a:pPr marL="385763" indent="-385763">
              <a:buFont typeface="Arial" charset="0"/>
              <a:buAutoNum type="arabicPeriod"/>
            </a:pPr>
            <a:r>
              <a:rPr lang="en-US" dirty="0"/>
              <a:t>FROM </a:t>
            </a:r>
          </a:p>
          <a:p>
            <a:pPr marL="385763" indent="-385763">
              <a:buFont typeface="Arial" charset="0"/>
              <a:buAutoNum type="arabicPeriod"/>
            </a:pPr>
            <a:r>
              <a:rPr lang="en-US" dirty="0"/>
              <a:t>WHERE </a:t>
            </a:r>
          </a:p>
          <a:p>
            <a:pPr marL="385763" indent="-385763">
              <a:buFont typeface="Arial" charset="0"/>
              <a:buAutoNum type="arabicPeriod"/>
            </a:pPr>
            <a:r>
              <a:rPr lang="en-US" dirty="0"/>
              <a:t>GROUP BY</a:t>
            </a:r>
          </a:p>
          <a:p>
            <a:pPr marL="385763" indent="-385763">
              <a:buFont typeface="Arial" charset="0"/>
              <a:buAutoNum type="arabicPeriod"/>
            </a:pPr>
            <a:r>
              <a:rPr lang="en-US" dirty="0"/>
              <a:t>HAVING </a:t>
            </a:r>
          </a:p>
          <a:p>
            <a:pPr marL="385763" indent="-385763">
              <a:buFont typeface="Arial" charset="0"/>
              <a:buAutoNum type="arabicPeriod"/>
            </a:pPr>
            <a:r>
              <a:rPr lang="en-US" dirty="0"/>
              <a:t>ORDER BY</a:t>
            </a:r>
            <a:endParaRPr lang="es-ES" dirty="0"/>
          </a:p>
        </p:txBody>
      </p:sp>
      <p:sp>
        <p:nvSpPr>
          <p:cNvPr id="11" name="Marcador de contenido 2">
            <a:extLst>
              <a:ext uri="{FF2B5EF4-FFF2-40B4-BE49-F238E27FC236}">
                <a16:creationId xmlns:a16="http://schemas.microsoft.com/office/drawing/2014/main" id="{3976B282-6B4F-466F-9766-8EA6463E30C8}"/>
              </a:ext>
            </a:extLst>
          </p:cNvPr>
          <p:cNvSpPr txBox="1">
            <a:spLocks/>
          </p:cNvSpPr>
          <p:nvPr/>
        </p:nvSpPr>
        <p:spPr>
          <a:xfrm>
            <a:off x="4943841" y="1981379"/>
            <a:ext cx="2699572" cy="361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s-ES_tradnl"/>
            </a:defPPr>
            <a:lvl1pPr marL="385763" indent="-385763" algn="ctr" eaLnBrk="0" hangingPunct="0">
              <a:spcBef>
                <a:spcPct val="20000"/>
              </a:spcBef>
              <a:buFont typeface="Arial" charset="0"/>
              <a:buAutoNum type="arabicPeriod"/>
              <a:defRPr sz="3200">
                <a:solidFill>
                  <a:schemeClr val="tx1">
                    <a:tint val="75000"/>
                  </a:schemeClr>
                </a:solidFill>
                <a:latin typeface="+mn-lt"/>
                <a:cs typeface="ＭＳ Ｐゴシック" charset="-128"/>
              </a:defRPr>
            </a:lvl1pPr>
            <a:lvl2pPr indent="0" algn="ctr" eaLnBrk="0" hangingPunct="0">
              <a:spcBef>
                <a:spcPct val="20000"/>
              </a:spcBef>
              <a:buFont typeface="Arial" charset="0"/>
              <a:buNone/>
              <a:defRPr sz="2800">
                <a:solidFill>
                  <a:schemeClr val="tx1">
                    <a:tint val="75000"/>
                  </a:schemeClr>
                </a:solidFill>
                <a:latin typeface="+mn-lt"/>
              </a:defRPr>
            </a:lvl2pPr>
            <a:lvl3pPr indent="0" algn="ctr" eaLnBrk="0" hangingPunct="0">
              <a:spcBef>
                <a:spcPct val="20000"/>
              </a:spcBef>
              <a:buFont typeface="Arial" charset="0"/>
              <a:buNone/>
              <a:defRPr sz="2400">
                <a:solidFill>
                  <a:schemeClr val="tx1">
                    <a:tint val="75000"/>
                  </a:schemeClr>
                </a:solidFill>
                <a:latin typeface="+mn-lt"/>
              </a:defRPr>
            </a:lvl3pPr>
            <a:lvl4pPr indent="0" algn="ctr" eaLnBrk="0" hangingPunct="0">
              <a:spcBef>
                <a:spcPct val="20000"/>
              </a:spcBef>
              <a:buFont typeface="Arial" charset="0"/>
              <a:buNone/>
              <a:defRPr sz="2000">
                <a:solidFill>
                  <a:schemeClr val="tx1">
                    <a:tint val="75000"/>
                  </a:schemeClr>
                </a:solidFill>
                <a:latin typeface="+mn-lt"/>
              </a:defRPr>
            </a:lvl4pPr>
            <a:lvl5pPr indent="0" algn="ctr" eaLnBrk="0" hangingPunct="0">
              <a:spcBef>
                <a:spcPct val="20000"/>
              </a:spcBef>
              <a:buFont typeface="Arial" charset="0"/>
              <a:buNone/>
              <a:defRPr sz="2000">
                <a:solidFill>
                  <a:schemeClr val="tx1">
                    <a:tint val="75000"/>
                  </a:schemeClr>
                </a:solidFill>
                <a:latin typeface="+mn-lt"/>
              </a:defRPr>
            </a:lvl5pPr>
            <a:lvl6pPr indent="0" algn="ctr" defTabSz="457200">
              <a:spcBef>
                <a:spcPct val="20000"/>
              </a:spcBef>
              <a:buFont typeface="Arial"/>
              <a:buNone/>
              <a:defRPr sz="2000">
                <a:solidFill>
                  <a:schemeClr val="tx1">
                    <a:tint val="75000"/>
                  </a:schemeClr>
                </a:solidFill>
                <a:latin typeface="+mn-lt"/>
                <a:ea typeface="+mn-ea"/>
              </a:defRPr>
            </a:lvl6pPr>
            <a:lvl7pPr indent="0" algn="ctr" defTabSz="457200">
              <a:spcBef>
                <a:spcPct val="20000"/>
              </a:spcBef>
              <a:buFont typeface="Arial"/>
              <a:buNone/>
              <a:defRPr sz="2000">
                <a:solidFill>
                  <a:schemeClr val="tx1">
                    <a:tint val="75000"/>
                  </a:schemeClr>
                </a:solidFill>
                <a:latin typeface="+mn-lt"/>
                <a:ea typeface="+mn-ea"/>
              </a:defRPr>
            </a:lvl7pPr>
            <a:lvl8pPr indent="0" algn="ctr" defTabSz="457200">
              <a:spcBef>
                <a:spcPct val="20000"/>
              </a:spcBef>
              <a:buFont typeface="Arial"/>
              <a:buNone/>
              <a:defRPr sz="2000">
                <a:solidFill>
                  <a:schemeClr val="tx1">
                    <a:tint val="75000"/>
                  </a:schemeClr>
                </a:solidFill>
                <a:latin typeface="+mn-lt"/>
                <a:ea typeface="+mn-ea"/>
              </a:defRPr>
            </a:lvl8pPr>
            <a:lvl9pPr indent="0" algn="ctr" defTabSz="457200">
              <a:spcBef>
                <a:spcPct val="20000"/>
              </a:spcBef>
              <a:buFont typeface="Arial"/>
              <a:buNone/>
              <a:defRPr sz="2000">
                <a:solidFill>
                  <a:schemeClr val="tx1">
                    <a:tint val="75000"/>
                  </a:schemeClr>
                </a:solidFill>
                <a:latin typeface="+mn-lt"/>
                <a:ea typeface="+mn-ea"/>
              </a:defRPr>
            </a:lvl9pPr>
          </a:lstStyle>
          <a:p>
            <a:r>
              <a:rPr lang="en-US" dirty="0"/>
              <a:t>FROM </a:t>
            </a:r>
          </a:p>
          <a:p>
            <a:r>
              <a:rPr lang="en-US" dirty="0"/>
              <a:t>WHERE</a:t>
            </a:r>
          </a:p>
          <a:p>
            <a:r>
              <a:rPr lang="en-US" dirty="0"/>
              <a:t>GROUP BY</a:t>
            </a:r>
          </a:p>
          <a:p>
            <a:r>
              <a:rPr lang="en-US" dirty="0"/>
              <a:t>HAVING </a:t>
            </a:r>
          </a:p>
          <a:p>
            <a:r>
              <a:rPr lang="en-US" dirty="0"/>
              <a:t>SELECT </a:t>
            </a:r>
          </a:p>
          <a:p>
            <a:r>
              <a:rPr lang="en-US" dirty="0"/>
              <a:t>ORDER BY</a:t>
            </a:r>
            <a:endParaRPr lang="es-ES" dirty="0"/>
          </a:p>
        </p:txBody>
      </p:sp>
      <p:sp>
        <p:nvSpPr>
          <p:cNvPr id="12" name="CuadroTexto 11">
            <a:extLst>
              <a:ext uri="{FF2B5EF4-FFF2-40B4-BE49-F238E27FC236}">
                <a16:creationId xmlns:a16="http://schemas.microsoft.com/office/drawing/2014/main" id="{565B510E-27BE-4CF8-B4E1-5C4E6F676ECB}"/>
              </a:ext>
            </a:extLst>
          </p:cNvPr>
          <p:cNvSpPr txBox="1"/>
          <p:nvPr/>
        </p:nvSpPr>
        <p:spPr>
          <a:xfrm>
            <a:off x="665372" y="1612046"/>
            <a:ext cx="2304256" cy="369332"/>
          </a:xfrm>
          <a:prstGeom prst="rect">
            <a:avLst/>
          </a:prstGeom>
          <a:noFill/>
        </p:spPr>
        <p:txBody>
          <a:bodyPr wrap="square" rtlCol="0">
            <a:spAutoFit/>
          </a:bodyPr>
          <a:lstStyle/>
          <a:p>
            <a:r>
              <a:rPr lang="es-ES" dirty="0"/>
              <a:t>Order to be </a:t>
            </a:r>
            <a:r>
              <a:rPr lang="es-ES" dirty="0" err="1"/>
              <a:t>typed</a:t>
            </a:r>
            <a:endParaRPr lang="es-ES" dirty="0"/>
          </a:p>
        </p:txBody>
      </p:sp>
      <p:sp>
        <p:nvSpPr>
          <p:cNvPr id="13" name="CuadroTexto 12">
            <a:extLst>
              <a:ext uri="{FF2B5EF4-FFF2-40B4-BE49-F238E27FC236}">
                <a16:creationId xmlns:a16="http://schemas.microsoft.com/office/drawing/2014/main" id="{7C1D0334-54A7-46EC-8A4F-2BCCDC194EC8}"/>
              </a:ext>
            </a:extLst>
          </p:cNvPr>
          <p:cNvSpPr txBox="1"/>
          <p:nvPr/>
        </p:nvSpPr>
        <p:spPr>
          <a:xfrm>
            <a:off x="4572000" y="1612046"/>
            <a:ext cx="3443254" cy="3693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s-ES" dirty="0" err="1"/>
              <a:t>Logical</a:t>
            </a:r>
            <a:r>
              <a:rPr lang="es-ES" dirty="0"/>
              <a:t> query processing order</a:t>
            </a:r>
          </a:p>
        </p:txBody>
      </p:sp>
    </p:spTree>
    <p:extLst>
      <p:ext uri="{BB962C8B-B14F-4D97-AF65-F5344CB8AC3E}">
        <p14:creationId xmlns:p14="http://schemas.microsoft.com/office/powerpoint/2010/main" val="112648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F9E21A2E-E955-41ED-92A4-FB09CB717187}"/>
              </a:ext>
            </a:extLst>
          </p:cNvPr>
          <p:cNvSpPr txBox="1">
            <a:spLocks/>
          </p:cNvSpPr>
          <p:nvPr/>
        </p:nvSpPr>
        <p:spPr bwMode="auto">
          <a:xfrm>
            <a:off x="0" y="702600"/>
            <a:ext cx="3583310" cy="5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dirty="0"/>
              <a:t>FROM CLAUSE</a:t>
            </a:r>
          </a:p>
        </p:txBody>
      </p:sp>
      <p:sp>
        <p:nvSpPr>
          <p:cNvPr id="8" name="Rectángulo 7">
            <a:extLst>
              <a:ext uri="{FF2B5EF4-FFF2-40B4-BE49-F238E27FC236}">
                <a16:creationId xmlns:a16="http://schemas.microsoft.com/office/drawing/2014/main" id="{79CA4D2A-0766-415C-A1B4-316705F7F9F4}"/>
              </a:ext>
            </a:extLst>
          </p:cNvPr>
          <p:cNvSpPr/>
          <p:nvPr/>
        </p:nvSpPr>
        <p:spPr>
          <a:xfrm>
            <a:off x="577220" y="2022838"/>
            <a:ext cx="7646621" cy="1938992"/>
          </a:xfrm>
          <a:prstGeom prst="rect">
            <a:avLst/>
          </a:prstGeom>
        </p:spPr>
        <p:txBody>
          <a:bodyPr wrap="square">
            <a:spAutoFit/>
          </a:bodyPr>
          <a:lstStyle/>
          <a:p>
            <a:r>
              <a:rPr lang="es-ES" sz="2400" dirty="0"/>
              <a:t>The FROM </a:t>
            </a:r>
            <a:r>
              <a:rPr lang="es-ES" sz="2400" dirty="0" err="1"/>
              <a:t>clause</a:t>
            </a:r>
            <a:r>
              <a:rPr lang="es-ES" sz="2400" dirty="0"/>
              <a:t> has two </a:t>
            </a:r>
            <a:r>
              <a:rPr lang="es-ES" sz="2400" dirty="0" err="1"/>
              <a:t>main</a:t>
            </a:r>
            <a:r>
              <a:rPr lang="es-ES" sz="2400" dirty="0"/>
              <a:t> roles: </a:t>
            </a:r>
          </a:p>
          <a:p>
            <a:pPr marL="214313" indent="-214313">
              <a:buFontTx/>
              <a:buChar char="-"/>
            </a:pPr>
            <a:r>
              <a:rPr lang="es-ES" sz="2400" dirty="0" err="1"/>
              <a:t>It’s</a:t>
            </a:r>
            <a:r>
              <a:rPr lang="es-ES" sz="2400" dirty="0"/>
              <a:t> the </a:t>
            </a:r>
            <a:r>
              <a:rPr lang="es-ES" sz="2400" dirty="0" err="1"/>
              <a:t>clause</a:t>
            </a:r>
            <a:r>
              <a:rPr lang="es-ES" sz="2400" dirty="0"/>
              <a:t> where you </a:t>
            </a:r>
            <a:r>
              <a:rPr lang="es-ES" sz="2400" dirty="0" err="1"/>
              <a:t>indicate</a:t>
            </a:r>
            <a:r>
              <a:rPr lang="es-ES" sz="2400" dirty="0"/>
              <a:t> the tables that you </a:t>
            </a:r>
            <a:r>
              <a:rPr lang="es-ES" sz="2400" dirty="0" err="1"/>
              <a:t>want</a:t>
            </a:r>
            <a:r>
              <a:rPr lang="es-ES" sz="2400" dirty="0"/>
              <a:t> to query. </a:t>
            </a:r>
          </a:p>
          <a:p>
            <a:pPr marL="214313" indent="-214313">
              <a:buFontTx/>
              <a:buChar char="-"/>
            </a:pPr>
            <a:r>
              <a:rPr lang="es-ES" sz="2400" dirty="0" err="1"/>
              <a:t>It’s</a:t>
            </a:r>
            <a:r>
              <a:rPr lang="es-ES" sz="2400" dirty="0"/>
              <a:t> the </a:t>
            </a:r>
            <a:r>
              <a:rPr lang="es-ES" sz="2400" dirty="0" err="1"/>
              <a:t>clause</a:t>
            </a:r>
            <a:r>
              <a:rPr lang="es-ES" sz="2400" dirty="0"/>
              <a:t> where you can </a:t>
            </a:r>
            <a:r>
              <a:rPr lang="es-ES" sz="2400" dirty="0" err="1"/>
              <a:t>apply</a:t>
            </a:r>
            <a:r>
              <a:rPr lang="es-ES" sz="2400" dirty="0"/>
              <a:t> table </a:t>
            </a:r>
            <a:r>
              <a:rPr lang="es-ES" sz="2400" dirty="0" err="1"/>
              <a:t>operators</a:t>
            </a:r>
            <a:r>
              <a:rPr lang="es-ES" sz="2400" dirty="0"/>
              <a:t> like </a:t>
            </a:r>
            <a:r>
              <a:rPr lang="es-ES" sz="2400" dirty="0" err="1"/>
              <a:t>joins</a:t>
            </a:r>
            <a:r>
              <a:rPr lang="es-ES" sz="2400" dirty="0"/>
              <a:t> to input tables. </a:t>
            </a:r>
          </a:p>
        </p:txBody>
      </p:sp>
      <p:sp>
        <p:nvSpPr>
          <p:cNvPr id="14" name="Rectángulo 13">
            <a:extLst>
              <a:ext uri="{FF2B5EF4-FFF2-40B4-BE49-F238E27FC236}">
                <a16:creationId xmlns:a16="http://schemas.microsoft.com/office/drawing/2014/main" id="{583A0B5C-780F-4220-A1C2-235A1E403039}"/>
              </a:ext>
            </a:extLst>
          </p:cNvPr>
          <p:cNvSpPr/>
          <p:nvPr/>
        </p:nvSpPr>
        <p:spPr>
          <a:xfrm>
            <a:off x="173297" y="5336759"/>
            <a:ext cx="5622839" cy="369332"/>
          </a:xfrm>
          <a:prstGeom prst="rect">
            <a:avLst/>
          </a:prstGeom>
        </p:spPr>
        <p:txBody>
          <a:bodyPr wrap="square">
            <a:spAutoFit/>
          </a:bodyPr>
          <a:lstStyle/>
          <a:p>
            <a:r>
              <a:rPr lang="es-ES" dirty="0" err="1"/>
              <a:t>Always</a:t>
            </a:r>
            <a:r>
              <a:rPr lang="es-ES" dirty="0"/>
              <a:t> </a:t>
            </a:r>
            <a:r>
              <a:rPr lang="es-ES" dirty="0" err="1"/>
              <a:t>explicitly</a:t>
            </a:r>
            <a:r>
              <a:rPr lang="es-ES" dirty="0"/>
              <a:t> </a:t>
            </a:r>
            <a:r>
              <a:rPr lang="es-ES" dirty="0" err="1"/>
              <a:t>indicate</a:t>
            </a:r>
            <a:r>
              <a:rPr lang="es-ES" dirty="0"/>
              <a:t> the schema name</a:t>
            </a:r>
          </a:p>
        </p:txBody>
      </p:sp>
      <p:sp>
        <p:nvSpPr>
          <p:cNvPr id="15" name="Rectángulo 14">
            <a:extLst>
              <a:ext uri="{FF2B5EF4-FFF2-40B4-BE49-F238E27FC236}">
                <a16:creationId xmlns:a16="http://schemas.microsoft.com/office/drawing/2014/main" id="{239A2B64-DEED-40EA-B3C7-182CC11CA931}"/>
              </a:ext>
            </a:extLst>
          </p:cNvPr>
          <p:cNvSpPr/>
          <p:nvPr/>
        </p:nvSpPr>
        <p:spPr>
          <a:xfrm>
            <a:off x="173296" y="5066470"/>
            <a:ext cx="2742520" cy="369332"/>
          </a:xfrm>
          <a:prstGeom prst="rect">
            <a:avLst/>
          </a:prstGeom>
        </p:spPr>
        <p:txBody>
          <a:bodyPr wrap="square">
            <a:spAutoFit/>
          </a:bodyPr>
          <a:lstStyle/>
          <a:p>
            <a:r>
              <a:rPr lang="es-ES" dirty="0"/>
              <a:t>Best </a:t>
            </a:r>
            <a:r>
              <a:rPr lang="es-ES" dirty="0" err="1"/>
              <a:t>practice</a:t>
            </a:r>
            <a:endParaRPr lang="es-ES" dirty="0"/>
          </a:p>
        </p:txBody>
      </p:sp>
    </p:spTree>
    <p:extLst>
      <p:ext uri="{BB962C8B-B14F-4D97-AF65-F5344CB8AC3E}">
        <p14:creationId xmlns:p14="http://schemas.microsoft.com/office/powerpoint/2010/main" val="211064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73553DA-A654-4949-9065-FAD5146BB8E7}"/>
              </a:ext>
            </a:extLst>
          </p:cNvPr>
          <p:cNvSpPr txBox="1">
            <a:spLocks/>
          </p:cNvSpPr>
          <p:nvPr/>
        </p:nvSpPr>
        <p:spPr bwMode="auto">
          <a:xfrm>
            <a:off x="-108520" y="697260"/>
            <a:ext cx="3744416" cy="56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a:t>SELECT CLAUSE</a:t>
            </a:r>
            <a:endParaRPr lang="es-ES" dirty="0"/>
          </a:p>
        </p:txBody>
      </p:sp>
      <p:sp>
        <p:nvSpPr>
          <p:cNvPr id="9" name="Rectángulo 8">
            <a:extLst>
              <a:ext uri="{FF2B5EF4-FFF2-40B4-BE49-F238E27FC236}">
                <a16:creationId xmlns:a16="http://schemas.microsoft.com/office/drawing/2014/main" id="{FEAD7C76-9269-4A1A-BEF4-9EF12B5FEA17}"/>
              </a:ext>
            </a:extLst>
          </p:cNvPr>
          <p:cNvSpPr/>
          <p:nvPr/>
        </p:nvSpPr>
        <p:spPr>
          <a:xfrm>
            <a:off x="221666" y="2077234"/>
            <a:ext cx="8814829" cy="1569660"/>
          </a:xfrm>
          <a:prstGeom prst="rect">
            <a:avLst/>
          </a:prstGeom>
        </p:spPr>
        <p:txBody>
          <a:bodyPr wrap="square">
            <a:spAutoFit/>
          </a:bodyPr>
          <a:lstStyle/>
          <a:p>
            <a:r>
              <a:rPr lang="es-ES" sz="2400" dirty="0"/>
              <a:t>- </a:t>
            </a:r>
            <a:r>
              <a:rPr lang="es-ES" sz="2400" dirty="0" err="1"/>
              <a:t>It</a:t>
            </a:r>
            <a:r>
              <a:rPr lang="es-ES" sz="2400" dirty="0"/>
              <a:t> </a:t>
            </a:r>
            <a:r>
              <a:rPr lang="es-ES" sz="2400" dirty="0" err="1"/>
              <a:t>evaluates</a:t>
            </a:r>
            <a:r>
              <a:rPr lang="es-ES" sz="2400" dirty="0"/>
              <a:t> </a:t>
            </a:r>
            <a:r>
              <a:rPr lang="es-ES" sz="2400" dirty="0" err="1"/>
              <a:t>expressions</a:t>
            </a:r>
            <a:r>
              <a:rPr lang="es-ES" sz="2400" dirty="0"/>
              <a:t> that define the </a:t>
            </a:r>
            <a:r>
              <a:rPr lang="es-ES" sz="2400" dirty="0" err="1"/>
              <a:t>attributes</a:t>
            </a:r>
            <a:r>
              <a:rPr lang="es-ES" sz="2400" dirty="0"/>
              <a:t> in the </a:t>
            </a:r>
            <a:r>
              <a:rPr lang="es-ES" sz="2400" dirty="0" err="1"/>
              <a:t>query’s</a:t>
            </a:r>
            <a:r>
              <a:rPr lang="es-ES" sz="2400" dirty="0"/>
              <a:t> result, </a:t>
            </a:r>
            <a:r>
              <a:rPr lang="es-ES" sz="2400" dirty="0" err="1"/>
              <a:t>assigning</a:t>
            </a:r>
            <a:r>
              <a:rPr lang="es-ES" sz="2400" dirty="0"/>
              <a:t> </a:t>
            </a:r>
            <a:r>
              <a:rPr lang="es-ES" sz="2400" dirty="0" err="1"/>
              <a:t>them</a:t>
            </a:r>
            <a:r>
              <a:rPr lang="es-ES" sz="2400" dirty="0"/>
              <a:t> with aliases if </a:t>
            </a:r>
            <a:r>
              <a:rPr lang="es-ES" sz="2400" dirty="0" err="1"/>
              <a:t>needed</a:t>
            </a:r>
            <a:r>
              <a:rPr lang="es-ES" sz="2400" dirty="0"/>
              <a:t>. </a:t>
            </a:r>
          </a:p>
          <a:p>
            <a:r>
              <a:rPr lang="es-ES" sz="2400" dirty="0"/>
              <a:t>- </a:t>
            </a:r>
            <a:r>
              <a:rPr lang="es-ES" sz="2400" dirty="0" err="1"/>
              <a:t>Using</a:t>
            </a:r>
            <a:r>
              <a:rPr lang="es-ES" sz="2400" dirty="0"/>
              <a:t> a DISTINCT </a:t>
            </a:r>
            <a:r>
              <a:rPr lang="es-ES" sz="2400" dirty="0" err="1"/>
              <a:t>clause</a:t>
            </a:r>
            <a:r>
              <a:rPr lang="es-ES" sz="2400" dirty="0"/>
              <a:t>, you can </a:t>
            </a:r>
            <a:r>
              <a:rPr lang="es-ES" sz="2400" dirty="0" err="1"/>
              <a:t>eliminate</a:t>
            </a:r>
            <a:r>
              <a:rPr lang="es-ES" sz="2400" dirty="0"/>
              <a:t> </a:t>
            </a:r>
            <a:r>
              <a:rPr lang="es-ES" sz="2400" dirty="0" err="1"/>
              <a:t>duplicate</a:t>
            </a:r>
            <a:r>
              <a:rPr lang="es-ES" sz="2400" dirty="0"/>
              <a:t> </a:t>
            </a:r>
            <a:r>
              <a:rPr lang="es-ES" sz="2400" dirty="0" err="1"/>
              <a:t>rows</a:t>
            </a:r>
            <a:r>
              <a:rPr lang="es-ES" sz="2400" dirty="0"/>
              <a:t> in the result if </a:t>
            </a:r>
            <a:r>
              <a:rPr lang="es-ES" sz="2400" dirty="0" err="1"/>
              <a:t>needed</a:t>
            </a:r>
            <a:r>
              <a:rPr lang="es-ES" sz="2400" dirty="0"/>
              <a:t>. </a:t>
            </a:r>
          </a:p>
        </p:txBody>
      </p:sp>
      <p:sp>
        <p:nvSpPr>
          <p:cNvPr id="10" name="Rectángulo 9">
            <a:extLst>
              <a:ext uri="{FF2B5EF4-FFF2-40B4-BE49-F238E27FC236}">
                <a16:creationId xmlns:a16="http://schemas.microsoft.com/office/drawing/2014/main" id="{3B902047-2918-467B-A69C-B8ABB36D21D8}"/>
              </a:ext>
            </a:extLst>
          </p:cNvPr>
          <p:cNvSpPr/>
          <p:nvPr/>
        </p:nvSpPr>
        <p:spPr>
          <a:xfrm>
            <a:off x="98656" y="4592658"/>
            <a:ext cx="7762446" cy="1200329"/>
          </a:xfrm>
          <a:prstGeom prst="rect">
            <a:avLst/>
          </a:prstGeom>
        </p:spPr>
        <p:txBody>
          <a:bodyPr wrap="none">
            <a:spAutoFit/>
          </a:bodyPr>
          <a:lstStyle/>
          <a:p>
            <a:r>
              <a:rPr lang="es-ES" dirty="0"/>
              <a:t> </a:t>
            </a:r>
            <a:r>
              <a:rPr lang="es-ES" dirty="0" err="1"/>
              <a:t>Always</a:t>
            </a:r>
            <a:r>
              <a:rPr lang="es-ES" dirty="0"/>
              <a:t> </a:t>
            </a:r>
            <a:r>
              <a:rPr lang="es-ES" dirty="0" err="1"/>
              <a:t>explicitly</a:t>
            </a:r>
            <a:r>
              <a:rPr lang="es-ES" dirty="0"/>
              <a:t> list the </a:t>
            </a:r>
            <a:r>
              <a:rPr lang="es-ES" dirty="0" err="1"/>
              <a:t>attributes</a:t>
            </a:r>
            <a:r>
              <a:rPr lang="es-ES" dirty="0"/>
              <a:t> that you need. Use * wildcard will:</a:t>
            </a:r>
          </a:p>
          <a:p>
            <a:pPr marL="214313" indent="-214313">
              <a:buFontTx/>
              <a:buChar char="-"/>
            </a:pPr>
            <a:r>
              <a:rPr lang="es-ES" dirty="0"/>
              <a:t>Ignore </a:t>
            </a:r>
            <a:r>
              <a:rPr lang="es-ES" dirty="0" err="1"/>
              <a:t>Covering</a:t>
            </a:r>
            <a:r>
              <a:rPr lang="es-ES" dirty="0"/>
              <a:t> Indexes</a:t>
            </a:r>
          </a:p>
          <a:p>
            <a:pPr marL="214313" indent="-214313">
              <a:buFontTx/>
              <a:buChar char="-"/>
            </a:pPr>
            <a:r>
              <a:rPr lang="es-ES" dirty="0" err="1"/>
              <a:t>Send</a:t>
            </a:r>
            <a:r>
              <a:rPr lang="es-ES" dirty="0"/>
              <a:t> more data over the </a:t>
            </a:r>
            <a:r>
              <a:rPr lang="es-ES" dirty="0" err="1"/>
              <a:t>network</a:t>
            </a:r>
            <a:endParaRPr lang="es-ES" dirty="0"/>
          </a:p>
          <a:p>
            <a:pPr marL="214313" indent="-214313">
              <a:buFontTx/>
              <a:buChar char="-"/>
            </a:pPr>
            <a:r>
              <a:rPr lang="es-ES" dirty="0"/>
              <a:t>Table </a:t>
            </a:r>
            <a:r>
              <a:rPr lang="es-ES" dirty="0" err="1"/>
              <a:t>definition</a:t>
            </a:r>
            <a:r>
              <a:rPr lang="es-ES" dirty="0"/>
              <a:t> could </a:t>
            </a:r>
            <a:r>
              <a:rPr lang="es-ES" dirty="0" err="1"/>
              <a:t>change</a:t>
            </a:r>
            <a:r>
              <a:rPr lang="es-ES" dirty="0"/>
              <a:t> so the query </a:t>
            </a:r>
            <a:r>
              <a:rPr lang="es-ES" dirty="0" err="1"/>
              <a:t>meaning</a:t>
            </a:r>
            <a:r>
              <a:rPr lang="es-ES" dirty="0"/>
              <a:t> will not be the </a:t>
            </a:r>
            <a:r>
              <a:rPr lang="es-ES" dirty="0" err="1"/>
              <a:t>same</a:t>
            </a:r>
            <a:endParaRPr lang="es-ES" dirty="0"/>
          </a:p>
        </p:txBody>
      </p:sp>
    </p:spTree>
    <p:extLst>
      <p:ext uri="{BB962C8B-B14F-4D97-AF65-F5344CB8AC3E}">
        <p14:creationId xmlns:p14="http://schemas.microsoft.com/office/powerpoint/2010/main" val="149904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964F61D2-2C69-4CE0-981A-EB3769771E1F}"/>
              </a:ext>
            </a:extLst>
          </p:cNvPr>
          <p:cNvSpPr txBox="1">
            <a:spLocks/>
          </p:cNvSpPr>
          <p:nvPr/>
        </p:nvSpPr>
        <p:spPr bwMode="auto">
          <a:xfrm>
            <a:off x="-108520" y="692696"/>
            <a:ext cx="2913630" cy="55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dirty="0"/>
              <a:t>Data Types</a:t>
            </a:r>
          </a:p>
        </p:txBody>
      </p:sp>
      <p:sp>
        <p:nvSpPr>
          <p:cNvPr id="7" name="Rectángulo 6">
            <a:extLst>
              <a:ext uri="{FF2B5EF4-FFF2-40B4-BE49-F238E27FC236}">
                <a16:creationId xmlns:a16="http://schemas.microsoft.com/office/drawing/2014/main" id="{AE8A942B-AF3C-493A-B5F4-1967A653EF4A}"/>
              </a:ext>
            </a:extLst>
          </p:cNvPr>
          <p:cNvSpPr/>
          <p:nvPr/>
        </p:nvSpPr>
        <p:spPr>
          <a:xfrm>
            <a:off x="161765" y="5610406"/>
            <a:ext cx="8925790" cy="646331"/>
          </a:xfrm>
          <a:prstGeom prst="rect">
            <a:avLst/>
          </a:prstGeom>
        </p:spPr>
        <p:txBody>
          <a:bodyPr wrap="square">
            <a:spAutoFit/>
          </a:bodyPr>
          <a:lstStyle/>
          <a:p>
            <a:r>
              <a:rPr lang="es-ES" dirty="0">
                <a:hlinkClick r:id="rId2"/>
              </a:rPr>
              <a:t>https://docs.microsoft.com/en-Us/sql/t-sql/data-types/data-types-transact-sql?view=sql-server-2017</a:t>
            </a:r>
            <a:endParaRPr lang="es-ES" dirty="0"/>
          </a:p>
        </p:txBody>
      </p:sp>
      <p:sp>
        <p:nvSpPr>
          <p:cNvPr id="8" name="CuadroTexto 7">
            <a:extLst>
              <a:ext uri="{FF2B5EF4-FFF2-40B4-BE49-F238E27FC236}">
                <a16:creationId xmlns:a16="http://schemas.microsoft.com/office/drawing/2014/main" id="{A1FC54C7-A7F7-44C5-BF14-8B43FCA3E538}"/>
              </a:ext>
            </a:extLst>
          </p:cNvPr>
          <p:cNvSpPr txBox="1"/>
          <p:nvPr/>
        </p:nvSpPr>
        <p:spPr>
          <a:xfrm>
            <a:off x="323529" y="2090172"/>
            <a:ext cx="8602262" cy="2677656"/>
          </a:xfrm>
          <a:prstGeom prst="rect">
            <a:avLst/>
          </a:prstGeom>
          <a:noFill/>
        </p:spPr>
        <p:txBody>
          <a:bodyPr wrap="square" rtlCol="0">
            <a:spAutoFit/>
          </a:bodyPr>
          <a:lstStyle/>
          <a:p>
            <a:pPr marL="214313" indent="-214313">
              <a:buFontTx/>
              <a:buChar char="-"/>
            </a:pPr>
            <a:r>
              <a:rPr lang="es-ES" sz="2400" dirty="0"/>
              <a:t>Data type </a:t>
            </a:r>
            <a:r>
              <a:rPr lang="es-ES" sz="2400" dirty="0" err="1"/>
              <a:t>decision</a:t>
            </a:r>
            <a:r>
              <a:rPr lang="es-ES" sz="2400" dirty="0"/>
              <a:t> is one of the most </a:t>
            </a:r>
            <a:r>
              <a:rPr lang="es-ES" sz="2400" dirty="0" err="1"/>
              <a:t>important</a:t>
            </a:r>
            <a:r>
              <a:rPr lang="es-ES" sz="2400" dirty="0"/>
              <a:t> </a:t>
            </a:r>
            <a:r>
              <a:rPr lang="es-ES" sz="2400" dirty="0" err="1"/>
              <a:t>regarding</a:t>
            </a:r>
            <a:r>
              <a:rPr lang="es-ES" sz="2400" dirty="0"/>
              <a:t> </a:t>
            </a:r>
            <a:r>
              <a:rPr lang="es-ES" sz="2400" dirty="0" err="1"/>
              <a:t>our</a:t>
            </a:r>
            <a:r>
              <a:rPr lang="es-ES" sz="2400" dirty="0"/>
              <a:t> data</a:t>
            </a:r>
          </a:p>
          <a:p>
            <a:pPr marL="214313" indent="-214313">
              <a:buFontTx/>
              <a:buChar char="-"/>
            </a:pPr>
            <a:r>
              <a:rPr lang="es-ES" sz="2400" dirty="0" err="1"/>
              <a:t>Choose</a:t>
            </a:r>
            <a:r>
              <a:rPr lang="es-ES" sz="2400" dirty="0"/>
              <a:t> the data types that </a:t>
            </a:r>
            <a:r>
              <a:rPr lang="es-ES" sz="2400" dirty="0" err="1"/>
              <a:t>fits</a:t>
            </a:r>
            <a:r>
              <a:rPr lang="es-ES" sz="2400" dirty="0"/>
              <a:t> your data </a:t>
            </a:r>
            <a:r>
              <a:rPr lang="es-ES" sz="2400" dirty="0" err="1"/>
              <a:t>representation</a:t>
            </a:r>
            <a:endParaRPr lang="es-ES" sz="2400" dirty="0"/>
          </a:p>
          <a:p>
            <a:pPr marL="214313" indent="-214313">
              <a:buFontTx/>
              <a:buChar char="-"/>
            </a:pPr>
            <a:r>
              <a:rPr lang="es-ES" sz="2400" dirty="0"/>
              <a:t>Data type size is a </a:t>
            </a:r>
            <a:r>
              <a:rPr lang="es-ES" sz="2400" dirty="0" err="1"/>
              <a:t>very</a:t>
            </a:r>
            <a:r>
              <a:rPr lang="es-ES" sz="2400" dirty="0"/>
              <a:t> </a:t>
            </a:r>
            <a:r>
              <a:rPr lang="es-ES" sz="2400" dirty="0" err="1"/>
              <a:t>important</a:t>
            </a:r>
            <a:r>
              <a:rPr lang="es-ES" sz="2400" dirty="0"/>
              <a:t> variable for SQL query </a:t>
            </a:r>
            <a:r>
              <a:rPr lang="es-ES" sz="2400" dirty="0" err="1"/>
              <a:t>engine</a:t>
            </a:r>
            <a:endParaRPr lang="es-ES" sz="2400" dirty="0"/>
          </a:p>
          <a:p>
            <a:pPr marL="214313" indent="-214313">
              <a:buFontTx/>
              <a:buChar char="-"/>
            </a:pPr>
            <a:r>
              <a:rPr lang="es-ES" sz="2400" dirty="0"/>
              <a:t>Exact vs </a:t>
            </a:r>
            <a:r>
              <a:rPr lang="es-ES" sz="2400" dirty="0" err="1"/>
              <a:t>Aproximate</a:t>
            </a:r>
            <a:r>
              <a:rPr lang="es-ES" sz="2400" dirty="0"/>
              <a:t> numeric types</a:t>
            </a:r>
          </a:p>
          <a:p>
            <a:pPr marL="214313" indent="-214313">
              <a:buFontTx/>
              <a:buChar char="-"/>
            </a:pPr>
            <a:r>
              <a:rPr lang="es-ES" sz="2400" dirty="0" err="1"/>
              <a:t>Fixed</a:t>
            </a:r>
            <a:r>
              <a:rPr lang="es-ES" sz="2400" dirty="0"/>
              <a:t> types vs Dynamic string types</a:t>
            </a:r>
          </a:p>
        </p:txBody>
      </p:sp>
    </p:spTree>
    <p:extLst>
      <p:ext uri="{BB962C8B-B14F-4D97-AF65-F5344CB8AC3E}">
        <p14:creationId xmlns:p14="http://schemas.microsoft.com/office/powerpoint/2010/main" val="291056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C3A6808D-839A-4DEB-91F6-E894B753DD5A}"/>
              </a:ext>
            </a:extLst>
          </p:cNvPr>
          <p:cNvSpPr txBox="1">
            <a:spLocks/>
          </p:cNvSpPr>
          <p:nvPr/>
        </p:nvSpPr>
        <p:spPr bwMode="auto">
          <a:xfrm>
            <a:off x="-141830" y="854658"/>
            <a:ext cx="4713830" cy="48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dirty="0"/>
              <a:t>Data Types for </a:t>
            </a:r>
            <a:r>
              <a:rPr lang="es-ES" dirty="0" err="1"/>
              <a:t>Keys</a:t>
            </a:r>
            <a:endParaRPr lang="es-ES" dirty="0"/>
          </a:p>
        </p:txBody>
      </p:sp>
      <p:sp>
        <p:nvSpPr>
          <p:cNvPr id="9" name="Rectángulo 8">
            <a:extLst>
              <a:ext uri="{FF2B5EF4-FFF2-40B4-BE49-F238E27FC236}">
                <a16:creationId xmlns:a16="http://schemas.microsoft.com/office/drawing/2014/main" id="{3794FB92-3304-43D6-A341-AF06FA4DB79F}"/>
              </a:ext>
            </a:extLst>
          </p:cNvPr>
          <p:cNvSpPr/>
          <p:nvPr/>
        </p:nvSpPr>
        <p:spPr>
          <a:xfrm>
            <a:off x="218210" y="5588408"/>
            <a:ext cx="8674270" cy="646331"/>
          </a:xfrm>
          <a:prstGeom prst="rect">
            <a:avLst/>
          </a:prstGeom>
        </p:spPr>
        <p:txBody>
          <a:bodyPr wrap="square">
            <a:spAutoFit/>
          </a:bodyPr>
          <a:lstStyle/>
          <a:p>
            <a:r>
              <a:rPr lang="es-ES" dirty="0">
                <a:hlinkClick r:id="rId2"/>
              </a:rPr>
              <a:t>https://docs.microsoft.com/en-Us/sql/t-sql/data-types/data-types-transact-sql?view=sql-server-2017</a:t>
            </a:r>
            <a:endParaRPr lang="es-ES" dirty="0"/>
          </a:p>
        </p:txBody>
      </p:sp>
      <p:sp>
        <p:nvSpPr>
          <p:cNvPr id="10" name="CuadroTexto 9">
            <a:extLst>
              <a:ext uri="{FF2B5EF4-FFF2-40B4-BE49-F238E27FC236}">
                <a16:creationId xmlns:a16="http://schemas.microsoft.com/office/drawing/2014/main" id="{4B9A3936-CD5A-4BB3-B3CA-AF189A63ACD1}"/>
              </a:ext>
            </a:extLst>
          </p:cNvPr>
          <p:cNvSpPr txBox="1"/>
          <p:nvPr/>
        </p:nvSpPr>
        <p:spPr>
          <a:xfrm>
            <a:off x="991426" y="1844824"/>
            <a:ext cx="6676917" cy="2246769"/>
          </a:xfrm>
          <a:prstGeom prst="rect">
            <a:avLst/>
          </a:prstGeom>
          <a:noFill/>
        </p:spPr>
        <p:txBody>
          <a:bodyPr wrap="square" rtlCol="0">
            <a:spAutoFit/>
          </a:bodyPr>
          <a:lstStyle/>
          <a:p>
            <a:pPr marL="214313" indent="-214313">
              <a:buFontTx/>
              <a:buChar char="-"/>
            </a:pPr>
            <a:r>
              <a:rPr lang="es-ES" sz="2800" dirty="0"/>
              <a:t>The identity column </a:t>
            </a:r>
            <a:r>
              <a:rPr lang="es-ES" sz="2800" dirty="0" err="1"/>
              <a:t>property</a:t>
            </a:r>
            <a:r>
              <a:rPr lang="es-ES" sz="2800" dirty="0"/>
              <a:t> </a:t>
            </a:r>
          </a:p>
          <a:p>
            <a:pPr marL="214313" indent="-214313">
              <a:buFontTx/>
              <a:buChar char="-"/>
            </a:pPr>
            <a:r>
              <a:rPr lang="es-ES" sz="2800" dirty="0"/>
              <a:t>The </a:t>
            </a:r>
            <a:r>
              <a:rPr lang="es-ES" sz="2800" dirty="0" err="1"/>
              <a:t>sequence</a:t>
            </a:r>
            <a:r>
              <a:rPr lang="es-ES" sz="2800" dirty="0"/>
              <a:t> </a:t>
            </a:r>
            <a:r>
              <a:rPr lang="es-ES" sz="2800" dirty="0" err="1"/>
              <a:t>object</a:t>
            </a:r>
            <a:r>
              <a:rPr lang="es-ES" sz="2800" dirty="0"/>
              <a:t> </a:t>
            </a:r>
          </a:p>
          <a:p>
            <a:pPr marL="214313" indent="-214313">
              <a:buFontTx/>
              <a:buChar char="-"/>
            </a:pPr>
            <a:r>
              <a:rPr lang="es-ES" sz="2800" dirty="0" err="1"/>
              <a:t>Nonsequential</a:t>
            </a:r>
            <a:r>
              <a:rPr lang="es-ES" sz="2800" dirty="0"/>
              <a:t> </a:t>
            </a:r>
            <a:r>
              <a:rPr lang="es-ES" sz="2800" dirty="0" err="1"/>
              <a:t>GuiDs</a:t>
            </a:r>
            <a:r>
              <a:rPr lang="es-ES" sz="2800" dirty="0"/>
              <a:t> </a:t>
            </a:r>
          </a:p>
          <a:p>
            <a:pPr marL="214313" indent="-214313">
              <a:buFontTx/>
              <a:buChar char="-"/>
            </a:pPr>
            <a:r>
              <a:rPr lang="es-ES" sz="2800" dirty="0" err="1"/>
              <a:t>Sequential</a:t>
            </a:r>
            <a:r>
              <a:rPr lang="es-ES" sz="2800" dirty="0"/>
              <a:t> </a:t>
            </a:r>
            <a:r>
              <a:rPr lang="es-ES" sz="2800" dirty="0" err="1"/>
              <a:t>GuiDs</a:t>
            </a:r>
            <a:r>
              <a:rPr lang="es-ES" sz="2800" dirty="0"/>
              <a:t> </a:t>
            </a:r>
          </a:p>
          <a:p>
            <a:pPr marL="214313" indent="-214313">
              <a:buFontTx/>
              <a:buChar char="-"/>
            </a:pPr>
            <a:r>
              <a:rPr lang="es-ES" sz="2800" dirty="0" err="1"/>
              <a:t>Custom</a:t>
            </a:r>
            <a:r>
              <a:rPr lang="es-ES" sz="2800" dirty="0"/>
              <a:t> </a:t>
            </a:r>
            <a:r>
              <a:rPr lang="es-ES" sz="2800" dirty="0" err="1"/>
              <a:t>solutions</a:t>
            </a:r>
            <a:r>
              <a:rPr lang="es-ES" sz="2800" dirty="0"/>
              <a:t> </a:t>
            </a:r>
          </a:p>
        </p:txBody>
      </p:sp>
    </p:spTree>
    <p:extLst>
      <p:ext uri="{BB962C8B-B14F-4D97-AF65-F5344CB8AC3E}">
        <p14:creationId xmlns:p14="http://schemas.microsoft.com/office/powerpoint/2010/main" val="49796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1338606E-A183-47DE-AFB3-E6A43B7C3BEE}"/>
              </a:ext>
            </a:extLst>
          </p:cNvPr>
          <p:cNvSpPr txBox="1">
            <a:spLocks/>
          </p:cNvSpPr>
          <p:nvPr/>
        </p:nvSpPr>
        <p:spPr bwMode="auto">
          <a:xfrm>
            <a:off x="0" y="751556"/>
            <a:ext cx="2553590" cy="54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s-ES" dirty="0" err="1"/>
              <a:t>Functions</a:t>
            </a:r>
            <a:endParaRPr lang="es-ES" dirty="0"/>
          </a:p>
        </p:txBody>
      </p:sp>
      <p:sp>
        <p:nvSpPr>
          <p:cNvPr id="7" name="CuadroTexto 6">
            <a:extLst>
              <a:ext uri="{FF2B5EF4-FFF2-40B4-BE49-F238E27FC236}">
                <a16:creationId xmlns:a16="http://schemas.microsoft.com/office/drawing/2014/main" id="{847FBE0F-E213-4AE2-9C77-F11CD5B2E3BE}"/>
              </a:ext>
            </a:extLst>
          </p:cNvPr>
          <p:cNvSpPr txBox="1"/>
          <p:nvPr/>
        </p:nvSpPr>
        <p:spPr>
          <a:xfrm>
            <a:off x="1619672" y="1556792"/>
            <a:ext cx="6398202" cy="3416320"/>
          </a:xfrm>
          <a:prstGeom prst="rect">
            <a:avLst/>
          </a:prstGeom>
          <a:noFill/>
        </p:spPr>
        <p:txBody>
          <a:bodyPr wrap="square" rtlCol="0">
            <a:spAutoFit/>
          </a:bodyPr>
          <a:lstStyle/>
          <a:p>
            <a:pPr marL="214313" indent="-214313">
              <a:buFontTx/>
              <a:buChar char="-"/>
            </a:pPr>
            <a:r>
              <a:rPr lang="es-ES" sz="2400" dirty="0"/>
              <a:t>Date and Time</a:t>
            </a:r>
          </a:p>
          <a:p>
            <a:pPr marL="214313" indent="-214313">
              <a:buFontTx/>
              <a:buChar char="-"/>
            </a:pPr>
            <a:r>
              <a:rPr lang="es-ES" sz="2400" dirty="0"/>
              <a:t>String </a:t>
            </a:r>
          </a:p>
          <a:p>
            <a:pPr marL="214313" indent="-214313">
              <a:buFontTx/>
              <a:buChar char="-"/>
            </a:pPr>
            <a:r>
              <a:rPr lang="es-ES" sz="2400" dirty="0"/>
              <a:t>Agregado</a:t>
            </a:r>
          </a:p>
          <a:p>
            <a:pPr marL="214313" indent="-214313">
              <a:buFontTx/>
              <a:buChar char="-"/>
            </a:pPr>
            <a:r>
              <a:rPr lang="es-ES" sz="2400" dirty="0" err="1"/>
              <a:t>Analiticas</a:t>
            </a:r>
            <a:endParaRPr lang="es-ES" sz="2400" dirty="0"/>
          </a:p>
          <a:p>
            <a:pPr marL="214313" indent="-214313">
              <a:buFontTx/>
              <a:buChar char="-"/>
            </a:pPr>
            <a:r>
              <a:rPr lang="es-ES" sz="2400" dirty="0" err="1"/>
              <a:t>Conversion</a:t>
            </a:r>
            <a:endParaRPr lang="es-ES" sz="2400" dirty="0"/>
          </a:p>
          <a:p>
            <a:pPr marL="214313" indent="-214313">
              <a:buFontTx/>
              <a:buChar char="-"/>
            </a:pPr>
            <a:r>
              <a:rPr lang="es-ES" sz="2400" dirty="0"/>
              <a:t>Cursor</a:t>
            </a:r>
          </a:p>
          <a:p>
            <a:pPr marL="214313" indent="-214313">
              <a:buFontTx/>
              <a:buChar char="-"/>
            </a:pPr>
            <a:r>
              <a:rPr lang="es-ES" sz="2400" dirty="0"/>
              <a:t>JSON</a:t>
            </a:r>
          </a:p>
          <a:p>
            <a:pPr marL="214313" indent="-214313">
              <a:buFontTx/>
              <a:buChar char="-"/>
            </a:pPr>
            <a:r>
              <a:rPr lang="es-ES" sz="2400" dirty="0"/>
              <a:t>Matemáticas</a:t>
            </a:r>
          </a:p>
          <a:p>
            <a:pPr marL="214313" indent="-214313">
              <a:buFontTx/>
              <a:buChar char="-"/>
            </a:pPr>
            <a:r>
              <a:rPr lang="es-ES" sz="2400" dirty="0"/>
              <a:t>Lógico</a:t>
            </a:r>
          </a:p>
        </p:txBody>
      </p:sp>
      <p:sp>
        <p:nvSpPr>
          <p:cNvPr id="8" name="Rectángulo 7">
            <a:extLst>
              <a:ext uri="{FF2B5EF4-FFF2-40B4-BE49-F238E27FC236}">
                <a16:creationId xmlns:a16="http://schemas.microsoft.com/office/drawing/2014/main" id="{3849705A-A252-4125-91EA-19DB2EECD1E3}"/>
              </a:ext>
            </a:extLst>
          </p:cNvPr>
          <p:cNvSpPr/>
          <p:nvPr/>
        </p:nvSpPr>
        <p:spPr>
          <a:xfrm>
            <a:off x="138792" y="5737112"/>
            <a:ext cx="8866415" cy="369332"/>
          </a:xfrm>
          <a:prstGeom prst="rect">
            <a:avLst/>
          </a:prstGeom>
        </p:spPr>
        <p:txBody>
          <a:bodyPr wrap="square">
            <a:spAutoFit/>
          </a:bodyPr>
          <a:lstStyle/>
          <a:p>
            <a:r>
              <a:rPr lang="es-ES" dirty="0">
                <a:hlinkClick r:id="rId2"/>
              </a:rPr>
              <a:t>https://docs.microsoft.com/en-us/sql/t-sql/functions/functions?view=sql-server-2017</a:t>
            </a:r>
            <a:endParaRPr lang="es-ES" dirty="0"/>
          </a:p>
        </p:txBody>
      </p:sp>
    </p:spTree>
    <p:extLst>
      <p:ext uri="{BB962C8B-B14F-4D97-AF65-F5344CB8AC3E}">
        <p14:creationId xmlns:p14="http://schemas.microsoft.com/office/powerpoint/2010/main" val="15012719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15362</TotalTime>
  <Words>1063</Words>
  <Application>Microsoft Office PowerPoint</Application>
  <PresentationFormat>Presentación en pantalla (4:3)</PresentationFormat>
  <Paragraphs>193</Paragraphs>
  <Slides>23</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Calibri</vt:lpstr>
      <vt:lpstr>Courier New</vt:lpstr>
      <vt:lpstr>Georgia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 m</dc:creator>
  <cp:lastModifiedBy>Joseba López-Samaniego</cp:lastModifiedBy>
  <cp:revision>659</cp:revision>
  <cp:lastPrinted>2016-04-15T08:30:35Z</cp:lastPrinted>
  <dcterms:created xsi:type="dcterms:W3CDTF">2012-05-08T07:51:25Z</dcterms:created>
  <dcterms:modified xsi:type="dcterms:W3CDTF">2019-11-14T20:56:33Z</dcterms:modified>
</cp:coreProperties>
</file>