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9" r:id="rId2"/>
    <p:sldId id="258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7" d="100"/>
          <a:sy n="97" d="100"/>
        </p:scale>
        <p:origin x="704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069FA-21F5-E741-BC38-7AB9097D852B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1198B-EBD6-A74F-9F14-E47A4FC61A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9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1198B-EBD6-A74F-9F14-E47A4FC61A7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31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1198B-EBD6-A74F-9F14-E47A4FC61A7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59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DFD3-9242-BE4D-8E9C-C2B0217A2131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2B4-9824-684C-8785-CC924D11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84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DFD3-9242-BE4D-8E9C-C2B0217A2131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2B4-9824-684C-8785-CC924D11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82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DFD3-9242-BE4D-8E9C-C2B0217A2131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2B4-9824-684C-8785-CC924D11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7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DFD3-9242-BE4D-8E9C-C2B0217A2131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2B4-9824-684C-8785-CC924D11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10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DFD3-9242-BE4D-8E9C-C2B0217A2131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2B4-9824-684C-8785-CC924D11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88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DFD3-9242-BE4D-8E9C-C2B0217A2131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2B4-9824-684C-8785-CC924D11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5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DFD3-9242-BE4D-8E9C-C2B0217A2131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2B4-9824-684C-8785-CC924D11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09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DFD3-9242-BE4D-8E9C-C2B0217A2131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2B4-9824-684C-8785-CC924D11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0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DFD3-9242-BE4D-8E9C-C2B0217A2131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2B4-9824-684C-8785-CC924D11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05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DFD3-9242-BE4D-8E9C-C2B0217A2131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2B4-9824-684C-8785-CC924D11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7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DFD3-9242-BE4D-8E9C-C2B0217A2131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2B4-9824-684C-8785-CC924D11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2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1DFD3-9242-BE4D-8E9C-C2B0217A2131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B62B4-9824-684C-8785-CC924D11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78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43DFCBE-C46C-2334-B093-89B51435E2EF}"/>
              </a:ext>
            </a:extLst>
          </p:cNvPr>
          <p:cNvGrpSpPr/>
          <p:nvPr/>
        </p:nvGrpSpPr>
        <p:grpSpPr>
          <a:xfrm>
            <a:off x="322287" y="730260"/>
            <a:ext cx="10156566" cy="8229749"/>
            <a:chOff x="322287" y="730260"/>
            <a:chExt cx="10156566" cy="8229749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2EDA289-2221-9A4B-92A7-35AEE4EDDDCE}"/>
                </a:ext>
              </a:extLst>
            </p:cNvPr>
            <p:cNvSpPr txBox="1"/>
            <p:nvPr/>
          </p:nvSpPr>
          <p:spPr>
            <a:xfrm>
              <a:off x="2203295" y="2022652"/>
              <a:ext cx="8274177" cy="4385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127556" tIns="95667" rIns="127556" bIns="95667" anchor="ctr">
              <a:spAutoFit/>
            </a:bodyPr>
            <a:lstStyle/>
            <a:p>
              <a:pPr algn="ctr"/>
              <a:r>
                <a:rPr lang="ja-JP" altLang="en-US" sz="1600"/>
                <a:t>シンポジウムの招待講演者または高校生ポスター発表者ですか？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3D5813A-43F7-363D-368F-1B1BAECEAEBE}"/>
                </a:ext>
              </a:extLst>
            </p:cNvPr>
            <p:cNvSpPr txBox="1"/>
            <p:nvPr/>
          </p:nvSpPr>
          <p:spPr>
            <a:xfrm>
              <a:off x="9735999" y="2527596"/>
              <a:ext cx="7219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b="1">
                  <a:solidFill>
                    <a:srgbClr val="0070C0"/>
                  </a:solidFill>
                </a:rPr>
                <a:t>YES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4CC9C85-B6B4-E339-DE77-8FAA9059CFC8}"/>
                </a:ext>
              </a:extLst>
            </p:cNvPr>
            <p:cNvSpPr txBox="1"/>
            <p:nvPr/>
          </p:nvSpPr>
          <p:spPr>
            <a:xfrm>
              <a:off x="5186028" y="2527596"/>
              <a:ext cx="577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F9300"/>
                  </a:solidFill>
                </a:rPr>
                <a:t>NO</a:t>
              </a:r>
              <a:endParaRPr lang="ja-JP" altLang="en-US" b="1">
                <a:solidFill>
                  <a:srgbClr val="FF9300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6FC535D-E58E-721E-8BED-5935FC08ED71}"/>
                </a:ext>
              </a:extLst>
            </p:cNvPr>
            <p:cNvSpPr txBox="1"/>
            <p:nvPr/>
          </p:nvSpPr>
          <p:spPr>
            <a:xfrm>
              <a:off x="2203622" y="3312769"/>
              <a:ext cx="6542041" cy="4385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127556" tIns="95667" rIns="127556" bIns="95667" anchor="ctr">
              <a:spAutoFit/>
            </a:bodyPr>
            <a:lstStyle/>
            <a:p>
              <a:pPr algn="ctr"/>
              <a:r>
                <a:rPr lang="ja-JP" altLang="en-US" sz="1600"/>
                <a:t>聴講者としてのみ参加しますか？（発表者・企画者は</a:t>
              </a:r>
              <a:r>
                <a:rPr lang="en" altLang="ja-JP" sz="1600" b="1" dirty="0">
                  <a:solidFill>
                    <a:srgbClr val="FF9300"/>
                  </a:solidFill>
                </a:rPr>
                <a:t>NO</a:t>
              </a:r>
              <a:r>
                <a:rPr lang="ja-JP" altLang="en-US" sz="1600"/>
                <a:t>へ）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305AAB6-4CB4-488E-A0CE-F9B8F51075AC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10096991" y="2896928"/>
              <a:ext cx="0" cy="3868597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2C0FDDB-1C64-D448-91C3-7CA58006B2EA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5474641" y="2896928"/>
              <a:ext cx="1" cy="306952"/>
            </a:xfrm>
            <a:prstGeom prst="straightConnector1">
              <a:avLst/>
            </a:prstGeom>
            <a:ln w="57150">
              <a:solidFill>
                <a:srgbClr val="FF93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69EC49B-9BCE-469B-7C2D-C15EE08A5FB0}"/>
                </a:ext>
              </a:extLst>
            </p:cNvPr>
            <p:cNvSpPr txBox="1"/>
            <p:nvPr/>
          </p:nvSpPr>
          <p:spPr>
            <a:xfrm>
              <a:off x="7051245" y="3808469"/>
              <a:ext cx="7219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b="1">
                  <a:solidFill>
                    <a:srgbClr val="0070C0"/>
                  </a:solidFill>
                </a:rPr>
                <a:t>YES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A7678C8-7D5C-B48B-BBD4-FCF4540F25BF}"/>
                </a:ext>
              </a:extLst>
            </p:cNvPr>
            <p:cNvSpPr txBox="1"/>
            <p:nvPr/>
          </p:nvSpPr>
          <p:spPr>
            <a:xfrm>
              <a:off x="3516562" y="3796066"/>
              <a:ext cx="577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F9300"/>
                  </a:solidFill>
                </a:rPr>
                <a:t>NO</a:t>
              </a:r>
              <a:endParaRPr lang="ja-JP" altLang="en-US" b="1">
                <a:solidFill>
                  <a:srgbClr val="FF9300"/>
                </a:solidFill>
              </a:endParaRP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2BC0A010-070C-9558-9F5B-17323FFE945E}"/>
                </a:ext>
              </a:extLst>
            </p:cNvPr>
            <p:cNvCxnSpPr>
              <a:cxnSpLocks/>
            </p:cNvCxnSpPr>
            <p:nvPr/>
          </p:nvCxnSpPr>
          <p:spPr>
            <a:xfrm>
              <a:off x="7412235" y="4143507"/>
              <a:ext cx="0" cy="31889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414DEA04-AC29-AEF5-3B81-378528F9230F}"/>
                </a:ext>
              </a:extLst>
            </p:cNvPr>
            <p:cNvCxnSpPr>
              <a:cxnSpLocks/>
            </p:cNvCxnSpPr>
            <p:nvPr/>
          </p:nvCxnSpPr>
          <p:spPr>
            <a:xfrm>
              <a:off x="3805174" y="4143507"/>
              <a:ext cx="0" cy="318891"/>
            </a:xfrm>
            <a:prstGeom prst="straightConnector1">
              <a:avLst/>
            </a:prstGeom>
            <a:ln w="57150">
              <a:solidFill>
                <a:srgbClr val="FF93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9B1CCA1-45EA-DB7A-4180-462AA4999A68}"/>
                </a:ext>
              </a:extLst>
            </p:cNvPr>
            <p:cNvSpPr txBox="1"/>
            <p:nvPr/>
          </p:nvSpPr>
          <p:spPr>
            <a:xfrm>
              <a:off x="2203296" y="4593925"/>
              <a:ext cx="3060000" cy="4385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127556" tIns="95667" rIns="127556" bIns="95667" anchor="ctr">
              <a:spAutoFit/>
            </a:bodyPr>
            <a:lstStyle/>
            <a:p>
              <a:pPr algn="ctr"/>
              <a:r>
                <a:rPr lang="ja-JP" altLang="en-US" sz="1600"/>
                <a:t>日本生態学会の会員ですか？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8EE7F13-3D51-5CFF-DC57-AE9298F1F8F6}"/>
                </a:ext>
              </a:extLst>
            </p:cNvPr>
            <p:cNvSpPr txBox="1"/>
            <p:nvPr/>
          </p:nvSpPr>
          <p:spPr>
            <a:xfrm>
              <a:off x="5691858" y="4593925"/>
              <a:ext cx="3060000" cy="4385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127556" tIns="95667" rIns="127556" bIns="95667" anchor="ctr">
              <a:spAutoFit/>
            </a:bodyPr>
            <a:lstStyle/>
            <a:p>
              <a:pPr algn="ctr"/>
              <a:r>
                <a:rPr lang="ja-JP" altLang="en-US" sz="1600"/>
                <a:t>日本生態学会の会員ですか？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55D102E-FF33-84E8-1BED-906A517F31F0}"/>
                </a:ext>
              </a:extLst>
            </p:cNvPr>
            <p:cNvSpPr txBox="1"/>
            <p:nvPr/>
          </p:nvSpPr>
          <p:spPr>
            <a:xfrm>
              <a:off x="4566858" y="5130471"/>
              <a:ext cx="7219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b="1">
                  <a:solidFill>
                    <a:srgbClr val="0070C0"/>
                  </a:solidFill>
                </a:rPr>
                <a:t>会員</a:t>
              </a: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BAF747BF-452C-F685-4DFB-26B8BA7904C7}"/>
                </a:ext>
              </a:extLst>
            </p:cNvPr>
            <p:cNvCxnSpPr>
              <a:cxnSpLocks/>
            </p:cNvCxnSpPr>
            <p:nvPr/>
          </p:nvCxnSpPr>
          <p:spPr>
            <a:xfrm>
              <a:off x="4927849" y="5505525"/>
              <a:ext cx="0" cy="126000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34745A99-1B75-B40E-300F-259189C80B90}"/>
                </a:ext>
              </a:extLst>
            </p:cNvPr>
            <p:cNvSpPr txBox="1"/>
            <p:nvPr/>
          </p:nvSpPr>
          <p:spPr>
            <a:xfrm>
              <a:off x="2865143" y="5130471"/>
              <a:ext cx="9317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b="1">
                  <a:solidFill>
                    <a:srgbClr val="FF9300"/>
                  </a:solidFill>
                </a:rPr>
                <a:t>非会員</a:t>
              </a: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835F2D86-A0C7-2C54-8534-3081AE548E6A}"/>
                </a:ext>
              </a:extLst>
            </p:cNvPr>
            <p:cNvCxnSpPr>
              <a:cxnSpLocks/>
            </p:cNvCxnSpPr>
            <p:nvPr/>
          </p:nvCxnSpPr>
          <p:spPr>
            <a:xfrm>
              <a:off x="3331033" y="5505525"/>
              <a:ext cx="0" cy="1260000"/>
            </a:xfrm>
            <a:prstGeom prst="straightConnector1">
              <a:avLst/>
            </a:prstGeom>
            <a:ln w="57150">
              <a:solidFill>
                <a:srgbClr val="FF93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80E34BA8-2EC8-9301-F143-66A6EBBE8040}"/>
                </a:ext>
              </a:extLst>
            </p:cNvPr>
            <p:cNvSpPr txBox="1"/>
            <p:nvPr/>
          </p:nvSpPr>
          <p:spPr>
            <a:xfrm>
              <a:off x="6979850" y="5130471"/>
              <a:ext cx="9110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b="1">
                  <a:solidFill>
                    <a:srgbClr val="FF9300"/>
                  </a:solidFill>
                </a:rPr>
                <a:t>非会員</a:t>
              </a: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84CDBB60-89DB-9C62-396D-7948BD8A32ED}"/>
                </a:ext>
              </a:extLst>
            </p:cNvPr>
            <p:cNvCxnSpPr>
              <a:cxnSpLocks/>
            </p:cNvCxnSpPr>
            <p:nvPr/>
          </p:nvCxnSpPr>
          <p:spPr>
            <a:xfrm>
              <a:off x="7435381" y="5505525"/>
              <a:ext cx="0" cy="1260000"/>
            </a:xfrm>
            <a:prstGeom prst="straightConnector1">
              <a:avLst/>
            </a:prstGeom>
            <a:ln w="57150">
              <a:solidFill>
                <a:srgbClr val="FF93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BE210A9E-353A-C4AB-162F-C874D377D68A}"/>
                </a:ext>
              </a:extLst>
            </p:cNvPr>
            <p:cNvSpPr txBox="1"/>
            <p:nvPr/>
          </p:nvSpPr>
          <p:spPr>
            <a:xfrm>
              <a:off x="5664414" y="5130471"/>
              <a:ext cx="7219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b="1">
                  <a:solidFill>
                    <a:srgbClr val="0070C0"/>
                  </a:solidFill>
                </a:rPr>
                <a:t>会員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7FED15CF-1523-9339-2C8E-D35AAC273669}"/>
                </a:ext>
              </a:extLst>
            </p:cNvPr>
            <p:cNvCxnSpPr>
              <a:cxnSpLocks/>
            </p:cNvCxnSpPr>
            <p:nvPr/>
          </p:nvCxnSpPr>
          <p:spPr>
            <a:xfrm>
              <a:off x="6025405" y="5505525"/>
              <a:ext cx="0" cy="126000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F6D1319C-6FD6-26E7-C56D-284CACE42632}"/>
                </a:ext>
              </a:extLst>
            </p:cNvPr>
            <p:cNvSpPr txBox="1"/>
            <p:nvPr/>
          </p:nvSpPr>
          <p:spPr>
            <a:xfrm>
              <a:off x="2843300" y="6876444"/>
              <a:ext cx="1601876" cy="683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72000" tIns="95667" rIns="72000" bIns="95667" anchor="ctr">
              <a:spAutoFit/>
            </a:bodyPr>
            <a:lstStyle/>
            <a:p>
              <a:pPr algn="ctr"/>
              <a:r>
                <a:rPr lang="ja-JP" altLang="en-US" sz="1600"/>
                <a:t>仮会員番号で</a:t>
              </a:r>
              <a:endParaRPr lang="en-US" altLang="ja-JP" sz="1600" dirty="0"/>
            </a:p>
            <a:p>
              <a:pPr algn="ctr"/>
              <a:r>
                <a:rPr lang="ja-JP" altLang="en-US" sz="1600"/>
                <a:t>各種申し込み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160447A-BDE5-5298-2ED2-7D97A36EB97F}"/>
                </a:ext>
              </a:extLst>
            </p:cNvPr>
            <p:cNvSpPr txBox="1"/>
            <p:nvPr/>
          </p:nvSpPr>
          <p:spPr>
            <a:xfrm>
              <a:off x="4724311" y="6876444"/>
              <a:ext cx="2077889" cy="683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72000" tIns="95667" rIns="72000" bIns="95667" anchor="ctr">
              <a:spAutoFit/>
            </a:bodyPr>
            <a:lstStyle/>
            <a:p>
              <a:pPr algn="ctr"/>
              <a:r>
                <a:rPr lang="ja-JP" altLang="en-US" sz="1600"/>
                <a:t>会員番号で</a:t>
              </a:r>
              <a:endParaRPr lang="en-US" altLang="ja-JP" sz="1600" dirty="0"/>
            </a:p>
            <a:p>
              <a:pPr algn="ctr"/>
              <a:r>
                <a:rPr lang="ja-JP" altLang="en-US" sz="1600"/>
                <a:t>各種申し込み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527AC32-73E7-C040-49AB-5CD4F8A2B38D}"/>
                </a:ext>
              </a:extLst>
            </p:cNvPr>
            <p:cNvSpPr txBox="1"/>
            <p:nvPr/>
          </p:nvSpPr>
          <p:spPr>
            <a:xfrm>
              <a:off x="7081335" y="6876444"/>
              <a:ext cx="3397518" cy="683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72000" tIns="95667" rIns="72000" bIns="95667" anchor="ctr">
              <a:spAutoFit/>
            </a:bodyPr>
            <a:lstStyle/>
            <a:p>
              <a:pPr algn="ctr"/>
              <a:r>
                <a:rPr lang="ja-JP" altLang="en-US" sz="1600"/>
                <a:t>会員登録なしで</a:t>
              </a:r>
              <a:endParaRPr lang="en-US" altLang="ja-JP" sz="1600" dirty="0"/>
            </a:p>
            <a:p>
              <a:pPr algn="ctr"/>
              <a:r>
                <a:rPr lang="ja-JP" altLang="en-US" sz="1600"/>
                <a:t>各種申し込み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402E05A-98FC-E379-9B96-D6327C6CF9E2}"/>
                </a:ext>
              </a:extLst>
            </p:cNvPr>
            <p:cNvSpPr txBox="1"/>
            <p:nvPr/>
          </p:nvSpPr>
          <p:spPr>
            <a:xfrm>
              <a:off x="3395131" y="5540520"/>
              <a:ext cx="15538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solidFill>
                    <a:srgbClr val="FF9300"/>
                  </a:solidFill>
                </a:rPr>
                <a:t>10/31</a:t>
              </a:r>
              <a:r>
                <a:rPr lang="ja-JP" altLang="en-US" sz="1600">
                  <a:solidFill>
                    <a:srgbClr val="FF9300"/>
                  </a:solidFill>
                </a:rPr>
                <a:t>までに</a:t>
              </a:r>
              <a:endParaRPr lang="en-US" altLang="ja-JP" sz="1600" dirty="0">
                <a:solidFill>
                  <a:srgbClr val="FF9300"/>
                </a:solidFill>
              </a:endParaRPr>
            </a:p>
            <a:p>
              <a:r>
                <a:rPr lang="ja-JP" altLang="en-US" sz="1600">
                  <a:solidFill>
                    <a:srgbClr val="FF9300"/>
                  </a:solidFill>
                </a:rPr>
                <a:t>入会が必須</a:t>
              </a: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263DE094-0DC4-09C1-1748-43FEAA40FBA1}"/>
                </a:ext>
              </a:extLst>
            </p:cNvPr>
            <p:cNvSpPr txBox="1"/>
            <p:nvPr/>
          </p:nvSpPr>
          <p:spPr>
            <a:xfrm>
              <a:off x="7554973" y="5500764"/>
              <a:ext cx="212737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600">
                  <a:solidFill>
                    <a:srgbClr val="FF9300"/>
                  </a:solidFill>
                </a:rPr>
                <a:t>自由集会のみ聴講の場合は</a:t>
              </a:r>
              <a:r>
                <a:rPr lang="en-US" altLang="ja-JP" sz="1600" dirty="0">
                  <a:solidFill>
                    <a:srgbClr val="FF9300"/>
                  </a:solidFill>
                </a:rPr>
                <a:t>1</a:t>
              </a:r>
              <a:r>
                <a:rPr lang="ja-JP" altLang="en-US" sz="1600">
                  <a:solidFill>
                    <a:srgbClr val="FF9300"/>
                  </a:solidFill>
                </a:rPr>
                <a:t>/</a:t>
              </a:r>
              <a:r>
                <a:rPr lang="en-US" altLang="ja-JP" sz="1600" dirty="0">
                  <a:solidFill>
                    <a:srgbClr val="FF9300"/>
                  </a:solidFill>
                </a:rPr>
                <a:t>31</a:t>
              </a:r>
              <a:r>
                <a:rPr lang="ja-JP" altLang="en-US" sz="1600">
                  <a:solidFill>
                    <a:srgbClr val="FF9300"/>
                  </a:solidFill>
                </a:rPr>
                <a:t>までに</a:t>
              </a:r>
              <a:endParaRPr lang="en-US" altLang="ja-JP" sz="1600" dirty="0">
                <a:solidFill>
                  <a:srgbClr val="FF9300"/>
                </a:solidFill>
              </a:endParaRPr>
            </a:p>
            <a:p>
              <a:r>
                <a:rPr lang="ja-JP" altLang="en-US" sz="1600">
                  <a:solidFill>
                    <a:srgbClr val="FF9300"/>
                  </a:solidFill>
                </a:rPr>
                <a:t>大会申込サイトで</a:t>
              </a:r>
              <a:endParaRPr lang="en-US" altLang="ja-JP" sz="1600" dirty="0">
                <a:solidFill>
                  <a:srgbClr val="FF9300"/>
                </a:solidFill>
              </a:endParaRPr>
            </a:p>
            <a:p>
              <a:r>
                <a:rPr lang="ja-JP" altLang="en-US" sz="1600">
                  <a:solidFill>
                    <a:srgbClr val="FF9300"/>
                  </a:solidFill>
                </a:rPr>
                <a:t>申込必須</a:t>
              </a:r>
            </a:p>
          </p:txBody>
        </p: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83EDFDAF-E210-43D0-0F24-5AA8436A557F}"/>
                </a:ext>
              </a:extLst>
            </p:cNvPr>
            <p:cNvCxnSpPr>
              <a:cxnSpLocks/>
            </p:cNvCxnSpPr>
            <p:nvPr/>
          </p:nvCxnSpPr>
          <p:spPr>
            <a:xfrm>
              <a:off x="5443944" y="7687482"/>
              <a:ext cx="0" cy="3188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872CF7E0-881D-9CFE-C184-B9D85A6D1DF6}"/>
                </a:ext>
              </a:extLst>
            </p:cNvPr>
            <p:cNvCxnSpPr>
              <a:cxnSpLocks/>
            </p:cNvCxnSpPr>
            <p:nvPr/>
          </p:nvCxnSpPr>
          <p:spPr>
            <a:xfrm>
              <a:off x="3324928" y="7687482"/>
              <a:ext cx="0" cy="3188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0953D7D-BD8C-B955-4DF7-372FD75DB81C}"/>
                </a:ext>
              </a:extLst>
            </p:cNvPr>
            <p:cNvSpPr txBox="1"/>
            <p:nvPr/>
          </p:nvSpPr>
          <p:spPr>
            <a:xfrm>
              <a:off x="2941137" y="8036679"/>
              <a:ext cx="30080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/>
                <a:t>1/31</a:t>
              </a:r>
              <a:r>
                <a:rPr lang="ja-JP" altLang="en-US"/>
                <a:t>までに年会費を納入</a:t>
              </a:r>
              <a:endParaRPr lang="en-US" altLang="ja-JP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A9B71304-806F-F6D0-5C5F-FF8DF9097590}"/>
                </a:ext>
              </a:extLst>
            </p:cNvPr>
            <p:cNvCxnSpPr>
              <a:cxnSpLocks/>
            </p:cNvCxnSpPr>
            <p:nvPr/>
          </p:nvCxnSpPr>
          <p:spPr>
            <a:xfrm>
              <a:off x="8780094" y="7687482"/>
              <a:ext cx="0" cy="3188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E331AD08-4A56-01AB-60F4-117C59F0FBB1}"/>
                </a:ext>
              </a:extLst>
            </p:cNvPr>
            <p:cNvSpPr txBox="1"/>
            <p:nvPr/>
          </p:nvSpPr>
          <p:spPr>
            <a:xfrm>
              <a:off x="7081333" y="8036679"/>
              <a:ext cx="339751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u="sng"/>
                <a:t>招待講演者</a:t>
              </a:r>
              <a:r>
                <a:rPr lang="ja-JP" altLang="en-US"/>
                <a:t>は大会参加申込み</a:t>
              </a:r>
              <a:endParaRPr lang="en-US" altLang="ja-JP" dirty="0"/>
            </a:p>
            <a:p>
              <a:pPr algn="ctr"/>
              <a:r>
                <a:rPr lang="ja-JP" altLang="en-US"/>
                <a:t>サイトでログインIDを取得し</a:t>
              </a:r>
              <a:endParaRPr lang="en-US" altLang="ja-JP" dirty="0"/>
            </a:p>
            <a:p>
              <a:pPr algn="ctr"/>
              <a:r>
                <a:rPr lang="ja-JP" altLang="en-US"/>
                <a:t>企画者へ連絡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A41F6F3-DE60-DF18-4BB2-5F65F1478F2D}"/>
                </a:ext>
              </a:extLst>
            </p:cNvPr>
            <p:cNvSpPr txBox="1"/>
            <p:nvPr/>
          </p:nvSpPr>
          <p:spPr>
            <a:xfrm>
              <a:off x="322288" y="730260"/>
              <a:ext cx="10155185" cy="439424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127556" tIns="95667" rIns="127556" bIns="95667" anchor="ctr">
              <a:spAutoFit/>
            </a:bodyPr>
            <a:lstStyle/>
            <a:p>
              <a:pPr algn="ctr"/>
              <a:r>
                <a:rPr lang="ja-JP" altLang="en-US" sz="1600" b="0" i="0">
                  <a:solidFill>
                    <a:srgbClr val="1D1C1D"/>
                  </a:solidFill>
                  <a:effectLst/>
                  <a:latin typeface="NotoSansJP"/>
                </a:rPr>
                <a:t>講演</a:t>
              </a:r>
              <a:r>
                <a:rPr lang="ja-JP" altLang="en-US" sz="1600">
                  <a:solidFill>
                    <a:srgbClr val="1D1C1D"/>
                  </a:solidFill>
                  <a:latin typeface="NotoSansJP"/>
                </a:rPr>
                <a:t>を行わ</a:t>
              </a:r>
              <a:r>
                <a:rPr lang="ja-JP" altLang="en-US" sz="1600" b="0" i="0">
                  <a:solidFill>
                    <a:srgbClr val="1D1C1D"/>
                  </a:solidFill>
                  <a:effectLst/>
                  <a:latin typeface="NotoSansJP"/>
                </a:rPr>
                <a:t>ない学部学生以下ですか？</a:t>
              </a:r>
              <a:endParaRPr lang="ja-JP" altLang="en-US" sz="160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29842B0-7F23-49CE-952D-A02E1F6151E3}"/>
                </a:ext>
              </a:extLst>
            </p:cNvPr>
            <p:cNvSpPr txBox="1"/>
            <p:nvPr/>
          </p:nvSpPr>
          <p:spPr>
            <a:xfrm>
              <a:off x="6132762" y="1265590"/>
              <a:ext cx="577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F9300"/>
                  </a:solidFill>
                </a:rPr>
                <a:t>NO</a:t>
              </a:r>
              <a:endParaRPr lang="ja-JP" altLang="en-US" b="1">
                <a:solidFill>
                  <a:srgbClr val="FF9300"/>
                </a:solidFill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9273E2C0-B729-D645-5384-5CB31402CC76}"/>
                </a:ext>
              </a:extLst>
            </p:cNvPr>
            <p:cNvCxnSpPr>
              <a:cxnSpLocks/>
            </p:cNvCxnSpPr>
            <p:nvPr/>
          </p:nvCxnSpPr>
          <p:spPr>
            <a:xfrm>
              <a:off x="6421374" y="1613031"/>
              <a:ext cx="0" cy="318891"/>
            </a:xfrm>
            <a:prstGeom prst="straightConnector1">
              <a:avLst/>
            </a:prstGeom>
            <a:ln w="57150">
              <a:solidFill>
                <a:srgbClr val="FF93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37B7F71-2701-1293-A8F1-99CAC50287D9}"/>
                </a:ext>
              </a:extLst>
            </p:cNvPr>
            <p:cNvSpPr txBox="1"/>
            <p:nvPr/>
          </p:nvSpPr>
          <p:spPr>
            <a:xfrm>
              <a:off x="744399" y="1265590"/>
              <a:ext cx="7219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b="1">
                  <a:solidFill>
                    <a:srgbClr val="0070C0"/>
                  </a:solidFill>
                </a:rPr>
                <a:t>YES</a:t>
              </a: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69F94C3F-A689-B1D9-4139-6032F46630B7}"/>
                </a:ext>
              </a:extLst>
            </p:cNvPr>
            <p:cNvCxnSpPr>
              <a:cxnSpLocks/>
            </p:cNvCxnSpPr>
            <p:nvPr/>
          </p:nvCxnSpPr>
          <p:spPr>
            <a:xfrm>
              <a:off x="1105391" y="1634470"/>
              <a:ext cx="0" cy="5131055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02D652D-4211-A840-9708-FEA87F1ACF70}"/>
                </a:ext>
              </a:extLst>
            </p:cNvPr>
            <p:cNvSpPr txBox="1"/>
            <p:nvPr/>
          </p:nvSpPr>
          <p:spPr>
            <a:xfrm>
              <a:off x="322287" y="6880306"/>
              <a:ext cx="2240491" cy="931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72000" tIns="95667" rIns="72000" bIns="95667" anchor="ctr">
              <a:spAutoFit/>
            </a:bodyPr>
            <a:lstStyle/>
            <a:p>
              <a:pPr algn="ctr"/>
              <a:r>
                <a:rPr lang="en-US" altLang="ja-JP" sz="1600" b="0" i="0" dirty="0">
                  <a:solidFill>
                    <a:srgbClr val="1D1C1D"/>
                  </a:solidFill>
                  <a:effectLst/>
                  <a:latin typeface="NotoSansJP"/>
                </a:rPr>
                <a:t>3/1</a:t>
              </a:r>
              <a:r>
                <a:rPr lang="ja-JP" altLang="en-US" sz="1600" b="0" i="0">
                  <a:solidFill>
                    <a:srgbClr val="1D1C1D"/>
                  </a:solidFill>
                  <a:effectLst/>
                  <a:latin typeface="NotoSansJP"/>
                </a:rPr>
                <a:t>以降に大会</a:t>
              </a:r>
              <a:endParaRPr lang="en-US" altLang="ja-JP" sz="1600" b="0" i="0" dirty="0">
                <a:solidFill>
                  <a:srgbClr val="1D1C1D"/>
                </a:solidFill>
                <a:effectLst/>
                <a:latin typeface="NotoSansJP"/>
              </a:endParaRPr>
            </a:p>
            <a:p>
              <a:pPr algn="ctr"/>
              <a:r>
                <a:rPr lang="ja-JP" altLang="en-US" sz="1600" b="0" i="0">
                  <a:solidFill>
                    <a:srgbClr val="1D1C1D"/>
                  </a:solidFill>
                  <a:effectLst/>
                  <a:latin typeface="NotoSansJP"/>
                </a:rPr>
                <a:t>プラットフォーム</a:t>
              </a:r>
              <a:endParaRPr lang="en-US" altLang="ja-JP" sz="1600" b="0" i="0" dirty="0">
                <a:solidFill>
                  <a:srgbClr val="1D1C1D"/>
                </a:solidFill>
                <a:effectLst/>
                <a:latin typeface="NotoSansJP"/>
              </a:endParaRPr>
            </a:p>
            <a:p>
              <a:pPr algn="ctr"/>
              <a:r>
                <a:rPr lang="ja-JP" altLang="en-US" sz="1600" b="0" i="0">
                  <a:solidFill>
                    <a:srgbClr val="1D1C1D"/>
                  </a:solidFill>
                  <a:effectLst/>
                  <a:latin typeface="NotoSansJP"/>
                </a:rPr>
                <a:t>から</a:t>
              </a:r>
              <a:r>
                <a:rPr lang="ja-JP" altLang="en-US" sz="1600"/>
                <a:t>申し込み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886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2BF599C3-87F1-13CE-C9BF-07CF5FAD22AE}"/>
              </a:ext>
            </a:extLst>
          </p:cNvPr>
          <p:cNvGrpSpPr/>
          <p:nvPr/>
        </p:nvGrpSpPr>
        <p:grpSpPr>
          <a:xfrm>
            <a:off x="322288" y="208194"/>
            <a:ext cx="10155185" cy="8767705"/>
            <a:chOff x="322288" y="208194"/>
            <a:chExt cx="10155185" cy="8767705"/>
          </a:xfrm>
        </p:grpSpPr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E331AD08-4A56-01AB-60F4-117C59F0FBB1}"/>
                </a:ext>
              </a:extLst>
            </p:cNvPr>
            <p:cNvSpPr txBox="1"/>
            <p:nvPr/>
          </p:nvSpPr>
          <p:spPr>
            <a:xfrm>
              <a:off x="7079953" y="7444197"/>
              <a:ext cx="339751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ja-JP" u="sng" dirty="0"/>
                <a:t>For Invited speakers:</a:t>
              </a:r>
              <a:r>
                <a:rPr lang="en" altLang="ja-JP" dirty="0"/>
                <a:t> obtain a login ID from the conference registration site and contact the organizer</a:t>
              </a:r>
              <a:endParaRPr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2EDA289-2221-9A4B-92A7-35AEE4EDDDCE}"/>
                </a:ext>
              </a:extLst>
            </p:cNvPr>
            <p:cNvSpPr txBox="1"/>
            <p:nvPr/>
          </p:nvSpPr>
          <p:spPr>
            <a:xfrm>
              <a:off x="2203295" y="1456595"/>
              <a:ext cx="8274177" cy="4385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127556" tIns="95667" rIns="127556" bIns="95667" anchor="ctr">
              <a:spAutoFit/>
            </a:bodyPr>
            <a:lstStyle/>
            <a:p>
              <a:pPr algn="ctr"/>
              <a:r>
                <a:rPr lang="en" altLang="ja-JP" sz="1600" dirty="0"/>
                <a:t>Are you an invited symposium speaker or high school poster presenter?</a:t>
              </a:r>
              <a:endParaRPr lang="ja-JP" altLang="en-US" sz="160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3D5813A-43F7-363D-368F-1B1BAECEAEBE}"/>
                </a:ext>
              </a:extLst>
            </p:cNvPr>
            <p:cNvSpPr txBox="1"/>
            <p:nvPr/>
          </p:nvSpPr>
          <p:spPr>
            <a:xfrm>
              <a:off x="9735999" y="2005081"/>
              <a:ext cx="7219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b="1">
                  <a:solidFill>
                    <a:srgbClr val="0070C0"/>
                  </a:solidFill>
                </a:rPr>
                <a:t>YES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4CC9C85-B6B4-E339-DE77-8FAA9059CFC8}"/>
                </a:ext>
              </a:extLst>
            </p:cNvPr>
            <p:cNvSpPr txBox="1"/>
            <p:nvPr/>
          </p:nvSpPr>
          <p:spPr>
            <a:xfrm>
              <a:off x="5186028" y="1932511"/>
              <a:ext cx="577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F9300"/>
                  </a:solidFill>
                </a:rPr>
                <a:t>NO</a:t>
              </a:r>
              <a:endParaRPr lang="ja-JP" altLang="en-US" b="1">
                <a:solidFill>
                  <a:srgbClr val="FF9300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6FC535D-E58E-721E-8BED-5935FC08ED71}"/>
                </a:ext>
              </a:extLst>
            </p:cNvPr>
            <p:cNvSpPr txBox="1"/>
            <p:nvPr/>
          </p:nvSpPr>
          <p:spPr>
            <a:xfrm>
              <a:off x="2203622" y="2666695"/>
              <a:ext cx="6542041" cy="685645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127556" tIns="95667" rIns="127556" bIns="95667" anchor="ctr">
              <a:spAutoFit/>
            </a:bodyPr>
            <a:lstStyle/>
            <a:p>
              <a:pPr algn="ctr"/>
              <a:r>
                <a:rPr lang="en" altLang="ja-JP" sz="1600" dirty="0"/>
                <a:t>Do you wish to participate only as an audience member?</a:t>
              </a:r>
            </a:p>
            <a:p>
              <a:pPr algn="ctr"/>
              <a:r>
                <a:rPr lang="en" altLang="ja-JP" sz="1600" dirty="0"/>
                <a:t>(Presenters and planners should go to </a:t>
              </a:r>
              <a:r>
                <a:rPr lang="en" altLang="ja-JP" sz="1600" b="1" dirty="0">
                  <a:solidFill>
                    <a:srgbClr val="FF9300"/>
                  </a:solidFill>
                </a:rPr>
                <a:t>NO</a:t>
              </a:r>
              <a:r>
                <a:rPr lang="en" altLang="ja-JP" sz="1600" dirty="0"/>
                <a:t>)</a:t>
              </a:r>
              <a:endParaRPr lang="ja-JP" altLang="en-US" sz="16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305AAB6-4CB4-488E-A0CE-F9B8F51075AC}"/>
                </a:ext>
              </a:extLst>
            </p:cNvPr>
            <p:cNvCxnSpPr>
              <a:cxnSpLocks/>
            </p:cNvCxnSpPr>
            <p:nvPr/>
          </p:nvCxnSpPr>
          <p:spPr>
            <a:xfrm>
              <a:off x="10096991" y="2374413"/>
              <a:ext cx="0" cy="402825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2C0FDDB-1C64-D448-91C3-7CA58006B2EA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5474641" y="2301843"/>
              <a:ext cx="1" cy="306952"/>
            </a:xfrm>
            <a:prstGeom prst="straightConnector1">
              <a:avLst/>
            </a:prstGeom>
            <a:ln w="57150">
              <a:solidFill>
                <a:srgbClr val="FF93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69EC49B-9BCE-469B-7C2D-C15EE08A5FB0}"/>
                </a:ext>
              </a:extLst>
            </p:cNvPr>
            <p:cNvSpPr txBox="1"/>
            <p:nvPr/>
          </p:nvSpPr>
          <p:spPr>
            <a:xfrm>
              <a:off x="7051245" y="3445608"/>
              <a:ext cx="7219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b="1">
                  <a:solidFill>
                    <a:srgbClr val="0070C0"/>
                  </a:solidFill>
                </a:rPr>
                <a:t>YES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A7678C8-7D5C-B48B-BBD4-FCF4540F25BF}"/>
                </a:ext>
              </a:extLst>
            </p:cNvPr>
            <p:cNvSpPr txBox="1"/>
            <p:nvPr/>
          </p:nvSpPr>
          <p:spPr>
            <a:xfrm>
              <a:off x="3516562" y="3433205"/>
              <a:ext cx="577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F9300"/>
                  </a:solidFill>
                </a:rPr>
                <a:t>NO</a:t>
              </a:r>
              <a:endParaRPr lang="ja-JP" altLang="en-US" b="1">
                <a:solidFill>
                  <a:srgbClr val="FF9300"/>
                </a:solidFill>
              </a:endParaRP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2BC0A010-070C-9558-9F5B-17323FFE945E}"/>
                </a:ext>
              </a:extLst>
            </p:cNvPr>
            <p:cNvCxnSpPr>
              <a:cxnSpLocks/>
            </p:cNvCxnSpPr>
            <p:nvPr/>
          </p:nvCxnSpPr>
          <p:spPr>
            <a:xfrm>
              <a:off x="7412235" y="3780646"/>
              <a:ext cx="0" cy="31889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414DEA04-AC29-AEF5-3B81-378528F9230F}"/>
                </a:ext>
              </a:extLst>
            </p:cNvPr>
            <p:cNvCxnSpPr>
              <a:cxnSpLocks/>
            </p:cNvCxnSpPr>
            <p:nvPr/>
          </p:nvCxnSpPr>
          <p:spPr>
            <a:xfrm>
              <a:off x="3805174" y="3780646"/>
              <a:ext cx="0" cy="318891"/>
            </a:xfrm>
            <a:prstGeom prst="straightConnector1">
              <a:avLst/>
            </a:prstGeom>
            <a:ln w="57150">
              <a:solidFill>
                <a:srgbClr val="FF93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9B1CCA1-45EA-DB7A-4180-462AA4999A68}"/>
                </a:ext>
              </a:extLst>
            </p:cNvPr>
            <p:cNvSpPr txBox="1"/>
            <p:nvPr/>
          </p:nvSpPr>
          <p:spPr>
            <a:xfrm>
              <a:off x="2203296" y="4231064"/>
              <a:ext cx="3060000" cy="4385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127556" tIns="95667" rIns="127556" bIns="95667" anchor="ctr">
              <a:spAutoFit/>
            </a:bodyPr>
            <a:lstStyle/>
            <a:p>
              <a:pPr algn="ctr"/>
              <a:r>
                <a:rPr lang="en-US" altLang="ja-JP" sz="1600" dirty="0"/>
                <a:t>Are you a member of ESJ?</a:t>
              </a:r>
              <a:endParaRPr lang="ja-JP" altLang="en-US" sz="16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8EE7F13-3D51-5CFF-DC57-AE9298F1F8F6}"/>
                </a:ext>
              </a:extLst>
            </p:cNvPr>
            <p:cNvSpPr txBox="1"/>
            <p:nvPr/>
          </p:nvSpPr>
          <p:spPr>
            <a:xfrm>
              <a:off x="5691858" y="4231064"/>
              <a:ext cx="3060000" cy="4385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127556" tIns="95667" rIns="127556" bIns="95667" anchor="ctr">
              <a:spAutoFit/>
            </a:bodyPr>
            <a:lstStyle/>
            <a:p>
              <a:pPr algn="ctr"/>
              <a:r>
                <a:rPr lang="en-US" altLang="ja-JP" sz="1600" dirty="0"/>
                <a:t>Are you a member of ESJ?</a:t>
              </a:r>
              <a:endParaRPr lang="ja-JP" altLang="en-US" sz="160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55D102E-FF33-84E8-1BED-906A517F31F0}"/>
                </a:ext>
              </a:extLst>
            </p:cNvPr>
            <p:cNvSpPr txBox="1"/>
            <p:nvPr/>
          </p:nvSpPr>
          <p:spPr>
            <a:xfrm>
              <a:off x="4566858" y="4767610"/>
              <a:ext cx="7219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070C0"/>
                  </a:solidFill>
                </a:rPr>
                <a:t>YES</a:t>
              </a:r>
              <a:endParaRPr lang="ja-JP" altLang="en-US" b="1">
                <a:solidFill>
                  <a:srgbClr val="0070C0"/>
                </a:solidFill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BAF747BF-452C-F685-4DFB-26B8BA7904C7}"/>
                </a:ext>
              </a:extLst>
            </p:cNvPr>
            <p:cNvCxnSpPr>
              <a:cxnSpLocks/>
            </p:cNvCxnSpPr>
            <p:nvPr/>
          </p:nvCxnSpPr>
          <p:spPr>
            <a:xfrm>
              <a:off x="4927849" y="5142664"/>
              <a:ext cx="0" cy="126000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34745A99-1B75-B40E-300F-259189C80B90}"/>
                </a:ext>
              </a:extLst>
            </p:cNvPr>
            <p:cNvSpPr txBox="1"/>
            <p:nvPr/>
          </p:nvSpPr>
          <p:spPr>
            <a:xfrm>
              <a:off x="2865143" y="4767610"/>
              <a:ext cx="9317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F9300"/>
                  </a:solidFill>
                </a:rPr>
                <a:t>NO</a:t>
              </a:r>
              <a:endParaRPr lang="ja-JP" altLang="en-US" b="1">
                <a:solidFill>
                  <a:srgbClr val="FF9300"/>
                </a:solidFill>
              </a:endParaRP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835F2D86-A0C7-2C54-8534-3081AE548E6A}"/>
                </a:ext>
              </a:extLst>
            </p:cNvPr>
            <p:cNvCxnSpPr>
              <a:cxnSpLocks/>
            </p:cNvCxnSpPr>
            <p:nvPr/>
          </p:nvCxnSpPr>
          <p:spPr>
            <a:xfrm>
              <a:off x="3331033" y="5142664"/>
              <a:ext cx="0" cy="1260000"/>
            </a:xfrm>
            <a:prstGeom prst="straightConnector1">
              <a:avLst/>
            </a:prstGeom>
            <a:ln w="57150">
              <a:solidFill>
                <a:srgbClr val="FF93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80E34BA8-2EC8-9301-F143-66A6EBBE8040}"/>
                </a:ext>
              </a:extLst>
            </p:cNvPr>
            <p:cNvSpPr txBox="1"/>
            <p:nvPr/>
          </p:nvSpPr>
          <p:spPr>
            <a:xfrm>
              <a:off x="6979850" y="4767610"/>
              <a:ext cx="9110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F9300"/>
                  </a:solidFill>
                </a:rPr>
                <a:t>NO</a:t>
              </a:r>
              <a:endParaRPr lang="ja-JP" altLang="en-US" b="1">
                <a:solidFill>
                  <a:srgbClr val="FF9300"/>
                </a:solidFill>
              </a:endParaRP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84CDBB60-89DB-9C62-396D-7948BD8A32ED}"/>
                </a:ext>
              </a:extLst>
            </p:cNvPr>
            <p:cNvCxnSpPr>
              <a:cxnSpLocks/>
            </p:cNvCxnSpPr>
            <p:nvPr/>
          </p:nvCxnSpPr>
          <p:spPr>
            <a:xfrm>
              <a:off x="7435381" y="5142664"/>
              <a:ext cx="0" cy="1260000"/>
            </a:xfrm>
            <a:prstGeom prst="straightConnector1">
              <a:avLst/>
            </a:prstGeom>
            <a:ln w="57150">
              <a:solidFill>
                <a:srgbClr val="FF93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BE210A9E-353A-C4AB-162F-C874D377D68A}"/>
                </a:ext>
              </a:extLst>
            </p:cNvPr>
            <p:cNvSpPr txBox="1"/>
            <p:nvPr/>
          </p:nvSpPr>
          <p:spPr>
            <a:xfrm>
              <a:off x="5664414" y="4767610"/>
              <a:ext cx="7219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070C0"/>
                  </a:solidFill>
                </a:rPr>
                <a:t>YES</a:t>
              </a:r>
              <a:endParaRPr lang="ja-JP" altLang="en-US" b="1">
                <a:solidFill>
                  <a:srgbClr val="0070C0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7FED15CF-1523-9339-2C8E-D35AAC273669}"/>
                </a:ext>
              </a:extLst>
            </p:cNvPr>
            <p:cNvCxnSpPr>
              <a:cxnSpLocks/>
            </p:cNvCxnSpPr>
            <p:nvPr/>
          </p:nvCxnSpPr>
          <p:spPr>
            <a:xfrm>
              <a:off x="6025405" y="5142664"/>
              <a:ext cx="0" cy="126000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F6D1319C-6FD6-26E7-C56D-284CACE42632}"/>
                </a:ext>
              </a:extLst>
            </p:cNvPr>
            <p:cNvSpPr txBox="1"/>
            <p:nvPr/>
          </p:nvSpPr>
          <p:spPr>
            <a:xfrm>
              <a:off x="2841920" y="6516191"/>
              <a:ext cx="1601876" cy="14243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72000" tIns="95667" rIns="72000" bIns="95667" anchor="ctr">
              <a:spAutoFit/>
            </a:bodyPr>
            <a:lstStyle/>
            <a:p>
              <a:pPr algn="ctr"/>
              <a:r>
                <a:rPr lang="en" altLang="ja-JP" sz="1600" dirty="0"/>
                <a:t>Use temporary membership number for various applications</a:t>
              </a:r>
              <a:endParaRPr lang="ja-JP" altLang="en-US" sz="160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160447A-BDE5-5298-2ED2-7D97A36EB97F}"/>
                </a:ext>
              </a:extLst>
            </p:cNvPr>
            <p:cNvSpPr txBox="1"/>
            <p:nvPr/>
          </p:nvSpPr>
          <p:spPr>
            <a:xfrm>
              <a:off x="4722930" y="6520896"/>
              <a:ext cx="2077889" cy="931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72000" tIns="95667" rIns="72000" bIns="95667" anchor="ctr">
              <a:spAutoFit/>
            </a:bodyPr>
            <a:lstStyle/>
            <a:p>
              <a:pPr algn="ctr"/>
              <a:r>
                <a:rPr lang="en" altLang="ja-JP" sz="1600" dirty="0"/>
                <a:t>Use membership number for various applications</a:t>
              </a:r>
              <a:endParaRPr lang="ja-JP" altLang="en-US" sz="160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527AC32-73E7-C040-49AB-5CD4F8A2B38D}"/>
                </a:ext>
              </a:extLst>
            </p:cNvPr>
            <p:cNvSpPr txBox="1"/>
            <p:nvPr/>
          </p:nvSpPr>
          <p:spPr>
            <a:xfrm>
              <a:off x="7079953" y="6521222"/>
              <a:ext cx="3397518" cy="439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72000" tIns="95667" rIns="72000" bIns="95667" anchor="ctr">
              <a:spAutoFit/>
            </a:bodyPr>
            <a:lstStyle/>
            <a:p>
              <a:pPr algn="ctr"/>
              <a:r>
                <a:rPr lang="en-US" altLang="ja-JP" sz="1600" dirty="0"/>
                <a:t>Register without joining ESJ</a:t>
              </a:r>
              <a:endParaRPr lang="ja-JP" altLang="en-US" sz="160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402E05A-98FC-E379-9B96-D6327C6CF9E2}"/>
                </a:ext>
              </a:extLst>
            </p:cNvPr>
            <p:cNvSpPr txBox="1"/>
            <p:nvPr/>
          </p:nvSpPr>
          <p:spPr>
            <a:xfrm>
              <a:off x="3388359" y="5099308"/>
              <a:ext cx="155381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solidFill>
                    <a:srgbClr val="FF9300"/>
                  </a:solidFill>
                </a:rPr>
                <a:t>Must join the ESJ until</a:t>
              </a:r>
            </a:p>
            <a:p>
              <a:r>
                <a:rPr lang="en-US" altLang="ja-JP" sz="1600" dirty="0">
                  <a:solidFill>
                    <a:srgbClr val="FF9300"/>
                  </a:solidFill>
                </a:rPr>
                <a:t>31</a:t>
              </a:r>
              <a:r>
                <a:rPr lang="en-US" altLang="ja-JP" sz="1600" baseline="30000" dirty="0">
                  <a:solidFill>
                    <a:srgbClr val="FF9300"/>
                  </a:solidFill>
                </a:rPr>
                <a:t>st</a:t>
              </a:r>
              <a:r>
                <a:rPr lang="en-US" altLang="ja-JP" sz="1600" dirty="0">
                  <a:solidFill>
                    <a:srgbClr val="FF9300"/>
                  </a:solidFill>
                </a:rPr>
                <a:t> Oct.</a:t>
              </a:r>
              <a:endParaRPr lang="ja-JP" altLang="en-US" sz="1600">
                <a:solidFill>
                  <a:srgbClr val="FF9300"/>
                </a:solidFill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263DE094-0DC4-09C1-1748-43FEAA40FBA1}"/>
                </a:ext>
              </a:extLst>
            </p:cNvPr>
            <p:cNvSpPr txBox="1"/>
            <p:nvPr/>
          </p:nvSpPr>
          <p:spPr>
            <a:xfrm>
              <a:off x="7581477" y="5098147"/>
              <a:ext cx="212737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solidFill>
                    <a:srgbClr val="FF9300"/>
                  </a:solidFill>
                </a:rPr>
                <a:t>Application by 31</a:t>
              </a:r>
              <a:r>
                <a:rPr lang="en-US" altLang="ja-JP" sz="1600" baseline="30000" dirty="0">
                  <a:solidFill>
                    <a:srgbClr val="FF9300"/>
                  </a:solidFill>
                </a:rPr>
                <a:t>st</a:t>
              </a:r>
              <a:r>
                <a:rPr lang="en-US" altLang="ja-JP" sz="1600" dirty="0">
                  <a:solidFill>
                    <a:srgbClr val="FF9300"/>
                  </a:solidFill>
                </a:rPr>
                <a:t> Jan. is required on the website if you wish to attend workshops.</a:t>
              </a:r>
              <a:endParaRPr lang="ja-JP" altLang="en-US" sz="1600">
                <a:solidFill>
                  <a:srgbClr val="FF9300"/>
                </a:solidFill>
              </a:endParaRPr>
            </a:p>
          </p:txBody>
        </p: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83EDFDAF-E210-43D0-0F24-5AA8436A557F}"/>
                </a:ext>
              </a:extLst>
            </p:cNvPr>
            <p:cNvCxnSpPr>
              <a:cxnSpLocks/>
            </p:cNvCxnSpPr>
            <p:nvPr/>
          </p:nvCxnSpPr>
          <p:spPr>
            <a:xfrm>
              <a:off x="5442564" y="7567621"/>
              <a:ext cx="0" cy="77265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872CF7E0-881D-9CFE-C184-B9D85A6D1DF6}"/>
                </a:ext>
              </a:extLst>
            </p:cNvPr>
            <p:cNvCxnSpPr>
              <a:cxnSpLocks/>
            </p:cNvCxnSpPr>
            <p:nvPr/>
          </p:nvCxnSpPr>
          <p:spPr>
            <a:xfrm>
              <a:off x="3323548" y="8021389"/>
              <a:ext cx="0" cy="3188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0953D7D-BD8C-B955-4DF7-372FD75DB81C}"/>
                </a:ext>
              </a:extLst>
            </p:cNvPr>
            <p:cNvSpPr txBox="1"/>
            <p:nvPr/>
          </p:nvSpPr>
          <p:spPr>
            <a:xfrm>
              <a:off x="2939757" y="8329568"/>
              <a:ext cx="30080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/>
                <a:t>Pay annual membership fee by 31</a:t>
              </a:r>
              <a:r>
                <a:rPr lang="en-US" altLang="ja-JP" baseline="30000" dirty="0"/>
                <a:t>st</a:t>
              </a:r>
              <a:r>
                <a:rPr lang="en-US" altLang="ja-JP" dirty="0"/>
                <a:t> Jan.</a:t>
              </a: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A9B71304-806F-F6D0-5C5F-FF8DF9097590}"/>
                </a:ext>
              </a:extLst>
            </p:cNvPr>
            <p:cNvCxnSpPr>
              <a:cxnSpLocks/>
            </p:cNvCxnSpPr>
            <p:nvPr/>
          </p:nvCxnSpPr>
          <p:spPr>
            <a:xfrm>
              <a:off x="8778714" y="7109518"/>
              <a:ext cx="0" cy="3188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A41F6F3-DE60-DF18-4BB2-5F65F1478F2D}"/>
                </a:ext>
              </a:extLst>
            </p:cNvPr>
            <p:cNvSpPr txBox="1"/>
            <p:nvPr/>
          </p:nvSpPr>
          <p:spPr>
            <a:xfrm>
              <a:off x="322288" y="208194"/>
              <a:ext cx="10155185" cy="4385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127556" tIns="95667" rIns="127556" bIns="95667" anchor="ctr">
              <a:spAutoFit/>
            </a:bodyPr>
            <a:lstStyle/>
            <a:p>
              <a:pPr algn="ctr"/>
              <a:r>
                <a:rPr lang="en" altLang="ja-JP" sz="1600" b="0" i="0" dirty="0">
                  <a:solidFill>
                    <a:srgbClr val="1D1C1D"/>
                  </a:solidFill>
                  <a:effectLst/>
                </a:rPr>
                <a:t>Are you an undergraduate student or below who does not give presentations?</a:t>
              </a:r>
              <a:endParaRPr lang="ja-JP" altLang="en-US" sz="160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29842B0-7F23-49CE-952D-A02E1F6151E3}"/>
                </a:ext>
              </a:extLst>
            </p:cNvPr>
            <p:cNvSpPr txBox="1"/>
            <p:nvPr/>
          </p:nvSpPr>
          <p:spPr>
            <a:xfrm>
              <a:off x="6132762" y="699533"/>
              <a:ext cx="577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F9300"/>
                  </a:solidFill>
                </a:rPr>
                <a:t>NO</a:t>
              </a:r>
              <a:endParaRPr lang="ja-JP" altLang="en-US" b="1">
                <a:solidFill>
                  <a:srgbClr val="FF9300"/>
                </a:solidFill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9273E2C0-B729-D645-5384-5CB31402CC76}"/>
                </a:ext>
              </a:extLst>
            </p:cNvPr>
            <p:cNvCxnSpPr>
              <a:cxnSpLocks/>
            </p:cNvCxnSpPr>
            <p:nvPr/>
          </p:nvCxnSpPr>
          <p:spPr>
            <a:xfrm>
              <a:off x="6421374" y="1046974"/>
              <a:ext cx="0" cy="318891"/>
            </a:xfrm>
            <a:prstGeom prst="straightConnector1">
              <a:avLst/>
            </a:prstGeom>
            <a:ln w="57150">
              <a:solidFill>
                <a:srgbClr val="FF93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37B7F71-2701-1293-A8F1-99CAC50287D9}"/>
                </a:ext>
              </a:extLst>
            </p:cNvPr>
            <p:cNvSpPr txBox="1"/>
            <p:nvPr/>
          </p:nvSpPr>
          <p:spPr>
            <a:xfrm>
              <a:off x="744399" y="743075"/>
              <a:ext cx="7219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b="1">
                  <a:solidFill>
                    <a:srgbClr val="0070C0"/>
                  </a:solidFill>
                </a:rPr>
                <a:t>YES</a:t>
              </a: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69F94C3F-A689-B1D9-4139-6032F46630B7}"/>
                </a:ext>
              </a:extLst>
            </p:cNvPr>
            <p:cNvCxnSpPr>
              <a:cxnSpLocks/>
            </p:cNvCxnSpPr>
            <p:nvPr/>
          </p:nvCxnSpPr>
          <p:spPr>
            <a:xfrm>
              <a:off x="1105391" y="1111955"/>
              <a:ext cx="0" cy="5290709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02D652D-4211-A840-9708-FEA87F1ACF70}"/>
                </a:ext>
              </a:extLst>
            </p:cNvPr>
            <p:cNvSpPr txBox="1"/>
            <p:nvPr/>
          </p:nvSpPr>
          <p:spPr>
            <a:xfrm>
              <a:off x="322288" y="6516191"/>
              <a:ext cx="2240491" cy="931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72000" tIns="95667" rIns="72000" bIns="95667" anchor="ctr">
              <a:spAutoFit/>
            </a:bodyPr>
            <a:lstStyle/>
            <a:p>
              <a:pPr algn="ctr"/>
              <a:r>
                <a:rPr lang="en-US" altLang="ja-JP" sz="1600" b="0" i="0" dirty="0">
                  <a:solidFill>
                    <a:srgbClr val="1D1C1D"/>
                  </a:solidFill>
                  <a:effectLst/>
                  <a:latin typeface="NotoSansJP"/>
                </a:rPr>
                <a:t>Register through the convention platform after 1</a:t>
              </a:r>
              <a:r>
                <a:rPr lang="en-US" altLang="ja-JP" sz="1600" b="0" i="0" baseline="30000" dirty="0">
                  <a:solidFill>
                    <a:srgbClr val="1D1C1D"/>
                  </a:solidFill>
                  <a:effectLst/>
                  <a:latin typeface="NotoSansJP"/>
                </a:rPr>
                <a:t>st</a:t>
              </a:r>
              <a:r>
                <a:rPr lang="en-US" altLang="ja-JP" sz="1600" b="0" i="0" dirty="0">
                  <a:solidFill>
                    <a:srgbClr val="1D1C1D"/>
                  </a:solidFill>
                  <a:effectLst/>
                  <a:latin typeface="NotoSansJP"/>
                </a:rPr>
                <a:t> Mar.</a:t>
              </a:r>
              <a:endParaRPr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3443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2751</TotalTime>
  <Words>279</Words>
  <Application>Microsoft Macintosh PowerPoint</Application>
  <PresentationFormat>ユーザー設定</PresentationFormat>
  <Paragraphs>60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NotoSansJP</vt:lpstr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michio oguro</dc:creator>
  <cp:lastModifiedBy>michio oguro</cp:lastModifiedBy>
  <cp:revision>11</cp:revision>
  <dcterms:created xsi:type="dcterms:W3CDTF">2023-09-27T15:12:57Z</dcterms:created>
  <dcterms:modified xsi:type="dcterms:W3CDTF">2023-09-29T13:04:17Z</dcterms:modified>
</cp:coreProperties>
</file>