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64" r:id="rId7"/>
    <p:sldId id="265" r:id="rId8"/>
    <p:sldId id="266"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6"/>
    <p:restoredTop sz="94373"/>
  </p:normalViewPr>
  <p:slideViewPr>
    <p:cSldViewPr snapToGrid="0" snapToObjects="1">
      <p:cViewPr varScale="1">
        <p:scale>
          <a:sx n="115" d="100"/>
          <a:sy n="115" d="100"/>
        </p:scale>
        <p:origin x="10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30/12/21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73BCDAA-43D9-6A49-A153-143FD6FEACF2}" type="datetimeFigureOut">
              <a:rPr lang="it-IT" smtClean="0"/>
              <a:t>30/12/21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73BCDAA-43D9-6A49-A153-143FD6FEACF2}" type="datetimeFigureOut">
              <a:rPr lang="it-IT" smtClean="0"/>
              <a:t>30/12/21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73BCDAA-43D9-6A49-A153-143FD6FEACF2}" type="datetimeFigureOut">
              <a:rPr lang="it-IT" smtClean="0"/>
              <a:t>30/12/21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30/12/21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30/12/21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30/12/21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30/12/21</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dirty="0">
                <a:solidFill>
                  <a:srgbClr val="FFFFFF"/>
                </a:solidFill>
              </a:rPr>
              <a:t>Progetto </a:t>
            </a:r>
            <a:r>
              <a:rPr lang="it-IT" sz="4800" dirty="0" err="1">
                <a:solidFill>
                  <a:srgbClr val="FFFFFF"/>
                </a:solidFill>
              </a:rPr>
              <a:t>scg</a:t>
            </a:r>
            <a:endParaRPr lang="it-IT" sz="4800" dirty="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4" y="4297556"/>
            <a:ext cx="6353968" cy="1433391"/>
          </a:xfrm>
        </p:spPr>
        <p:txBody>
          <a:bodyPr anchor="t">
            <a:normAutofit lnSpcReduction="10000"/>
          </a:bodyPr>
          <a:lstStyle/>
          <a:p>
            <a:r>
              <a:rPr lang="it-IT" dirty="0">
                <a:solidFill>
                  <a:srgbClr val="FFFFFF"/>
                </a:solidFill>
              </a:rPr>
              <a:t>Studenti:</a:t>
            </a:r>
          </a:p>
          <a:p>
            <a:r>
              <a:rPr lang="it-IT" dirty="0">
                <a:solidFill>
                  <a:srgbClr val="FFFFFF"/>
                </a:solidFill>
              </a:rPr>
              <a:t>- David </a:t>
            </a:r>
            <a:r>
              <a:rPr lang="it-IT" dirty="0" err="1">
                <a:solidFill>
                  <a:srgbClr val="FFFFFF"/>
                </a:solidFill>
              </a:rPr>
              <a:t>Guzman</a:t>
            </a:r>
            <a:r>
              <a:rPr lang="it-IT" dirty="0">
                <a:solidFill>
                  <a:srgbClr val="FFFFFF"/>
                </a:solidFill>
              </a:rPr>
              <a:t> </a:t>
            </a:r>
            <a:r>
              <a:rPr lang="it-IT" dirty="0" err="1">
                <a:solidFill>
                  <a:srgbClr val="FFFFFF"/>
                </a:solidFill>
              </a:rPr>
              <a:t>Piedrahita</a:t>
            </a:r>
            <a:endParaRPr lang="it-IT" dirty="0">
              <a:solidFill>
                <a:srgbClr val="FFFFFF"/>
              </a:solidFill>
            </a:endParaRPr>
          </a:p>
          <a:p>
            <a:r>
              <a:rPr lang="it-IT" dirty="0">
                <a:solidFill>
                  <a:srgbClr val="FFFFFF"/>
                </a:solidFill>
              </a:rPr>
              <a:t>- Alin </a:t>
            </a:r>
            <a:r>
              <a:rPr lang="it-IT" dirty="0" err="1">
                <a:solidFill>
                  <a:srgbClr val="FFFFFF"/>
                </a:solidFill>
              </a:rPr>
              <a:t>Ianitchii</a:t>
            </a:r>
            <a:endParaRPr lang="it-IT" dirty="0">
              <a:solidFill>
                <a:srgbClr val="FFFFFF"/>
              </a:solidFill>
            </a:endParaRPr>
          </a:p>
          <a:p>
            <a:r>
              <a:rPr lang="it-IT" dirty="0">
                <a:solidFill>
                  <a:srgbClr val="FFFFFF"/>
                </a:solidFill>
              </a:rPr>
              <a:t>- Gabriele Marchesi</a:t>
            </a:r>
          </a:p>
          <a:p>
            <a:r>
              <a:rPr lang="it-IT" dirty="0">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dirty="0"/>
              <a:t>Possibili ipotesi agli scostamenti</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5138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dirty="0"/>
              <a:t>Focus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736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dirty="0">
                <a:solidFill>
                  <a:srgbClr val="FFFFFF"/>
                </a:solidFill>
              </a:rPr>
              <a:t>Dart</a:t>
            </a:r>
          </a:p>
          <a:p>
            <a:pPr>
              <a:buFont typeface="Arial" panose="020B0604020202020204" pitchFamily="34" charset="0"/>
              <a:buChar char="•"/>
            </a:pPr>
            <a:r>
              <a:rPr lang="it-IT" sz="1800" dirty="0" err="1">
                <a:solidFill>
                  <a:srgbClr val="FFFFFF"/>
                </a:solidFill>
              </a:rPr>
              <a:t>Jupyter</a:t>
            </a:r>
            <a:r>
              <a:rPr lang="it-IT" sz="1800" dirty="0">
                <a:solidFill>
                  <a:srgbClr val="FFFFFF"/>
                </a:solidFill>
              </a:rPr>
              <a:t> notebook</a:t>
            </a:r>
          </a:p>
          <a:p>
            <a:pPr>
              <a:buFont typeface="Arial" panose="020B0604020202020204" pitchFamily="34" charset="0"/>
              <a:buChar char="•"/>
            </a:pPr>
            <a:r>
              <a:rPr lang="it-IT" sz="1800" dirty="0" err="1">
                <a:solidFill>
                  <a:srgbClr val="FFFFFF"/>
                </a:solidFill>
              </a:rPr>
              <a:t>Flutter</a:t>
            </a:r>
            <a:endParaRPr lang="it-IT" sz="1800" dirty="0">
              <a:solidFill>
                <a:srgbClr val="FFFFFF"/>
              </a:solidFill>
            </a:endParaRPr>
          </a:p>
          <a:p>
            <a:pPr>
              <a:buFont typeface="Arial" panose="020B0604020202020204" pitchFamily="34" charset="0"/>
              <a:buChar char="•"/>
            </a:pPr>
            <a:r>
              <a:rPr lang="it-IT" sz="1800" dirty="0" err="1">
                <a:solidFill>
                  <a:srgbClr val="FFFFFF"/>
                </a:solidFill>
              </a:rPr>
              <a:t>Flask</a:t>
            </a:r>
            <a:endParaRPr lang="it-IT" sz="1800" dirty="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dirty="0"/>
              <a:t>Osservazioni sui </a:t>
            </a:r>
            <a:r>
              <a:rPr lang="it-IT" dirty="0" err="1"/>
              <a:t>dataset</a:t>
            </a:r>
            <a:r>
              <a:rPr lang="it-IT" dirty="0"/>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p:txBody>
          <a:bodyPr>
            <a:normAutofit fontScale="85000" lnSpcReduction="20000"/>
          </a:bodyPr>
          <a:lstStyle/>
          <a:p>
            <a:r>
              <a:rPr lang="it-IT" dirty="0"/>
              <a:t>Sono state fatte delle modifiche ai nomi delle colonne per semplificare l’utilizzo delle funzioni all’interno di esso</a:t>
            </a:r>
          </a:p>
          <a:p>
            <a:r>
              <a:rPr lang="it-IT" b="1" dirty="0"/>
              <a:t>Tassi di cambio </a:t>
            </a:r>
            <a:r>
              <a:rPr lang="it-IT" dirty="0"/>
              <a:t>→ contiene i tassi di cambio sia a BUDGET che a CONSUNTIVO </a:t>
            </a:r>
          </a:p>
          <a:p>
            <a:r>
              <a:rPr lang="it-IT" b="1" dirty="0"/>
              <a:t>Impiego orario risorse </a:t>
            </a:r>
            <a:r>
              <a:rPr lang="it-IT" dirty="0"/>
              <a:t>→ contiene articoli (colonna nr articolo) non </a:t>
            </a:r>
            <a:r>
              <a:rPr lang="it-IT" dirty="0" err="1"/>
              <a:t>unique</a:t>
            </a:r>
            <a:r>
              <a:rPr lang="it-IT" dirty="0"/>
              <a:t>.</a:t>
            </a:r>
            <a:br>
              <a:rPr lang="it-IT" dirty="0"/>
            </a:br>
            <a:r>
              <a:rPr lang="it-IT" dirty="0"/>
              <a:t>Considerazione = ordine di produzione → prima c’è budget e poi consuntivo, sempre. Il controllo qualità̀ viene eseguito sempre dopo nell’ordine di produzione. ART0000128 ha solo controllo di qualità̀. Controllo </a:t>
            </a:r>
            <a:r>
              <a:rPr lang="it-IT" dirty="0" err="1"/>
              <a:t>qualit̀à</a:t>
            </a:r>
            <a:r>
              <a:rPr lang="it-IT" dirty="0"/>
              <a:t> ha sempre tempo di risorsa nullo. Fresatura ha quantità di output = 0. </a:t>
            </a:r>
          </a:p>
          <a:p>
            <a:r>
              <a:rPr lang="it-IT" b="1" dirty="0"/>
              <a:t>Vendite </a:t>
            </a:r>
            <a:r>
              <a:rPr lang="it-IT" dirty="0"/>
              <a:t>→ la colonna </a:t>
            </a:r>
            <a:r>
              <a:rPr lang="it-IT" dirty="0" err="1"/>
              <a:t>Nr.Origine</a:t>
            </a:r>
            <a:r>
              <a:rPr lang="it-IT" dirty="0"/>
              <a:t> corrisponde all’id del cliente. </a:t>
            </a:r>
          </a:p>
          <a:p>
            <a:r>
              <a:rPr lang="it-IT" b="1" dirty="0"/>
              <a:t>Consumi </a:t>
            </a:r>
            <a:r>
              <a:rPr lang="it-IT" dirty="0"/>
              <a:t>→ consumo di materia prima. </a:t>
            </a:r>
            <a:r>
              <a:rPr lang="it-IT" dirty="0" err="1"/>
              <a:t>Nr.documento</a:t>
            </a:r>
            <a:r>
              <a:rPr lang="it-IT" dirty="0"/>
              <a:t> → si riconduce all’ordine di produzione. </a:t>
            </a:r>
          </a:p>
          <a:p>
            <a:r>
              <a:rPr lang="it-IT" dirty="0"/>
              <a:t>Possibile camino di join → doppio join con la tabella impiego orario risorse. </a:t>
            </a:r>
          </a:p>
          <a:p>
            <a:r>
              <a:rPr lang="it-IT" b="1" dirty="0"/>
              <a:t>Costo orario risorse </a:t>
            </a:r>
            <a:r>
              <a:rPr lang="it-IT" dirty="0"/>
              <a:t>→ Contiene il codice della risorsa e il costo orario della risorsa. </a:t>
            </a:r>
          </a:p>
          <a:p>
            <a:r>
              <a:rPr lang="it-IT" b="1" dirty="0"/>
              <a:t>Clienti </a:t>
            </a:r>
            <a:r>
              <a:rPr lang="it-IT" dirty="0"/>
              <a:t>→ c’è il codice cliente e la valuta. </a:t>
            </a:r>
          </a:p>
          <a:p>
            <a:endParaRPr lang="it-IT" dirty="0"/>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dirty="0"/>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p:txBody>
          <a:bodyPr>
            <a:normAutofit/>
          </a:bodyPr>
          <a:lstStyle/>
          <a:p>
            <a:r>
              <a:rPr lang="it-IT" dirty="0"/>
              <a:t>Il tempo impiego orario per risorsa uguale a 0 significa che è un processo iniziato il precedentemente e terminato in un periodo successivo</a:t>
            </a:r>
          </a:p>
          <a:p>
            <a:r>
              <a:rPr lang="it-IT" dirty="0"/>
              <a:t>Per il controllo qualità il tempo è sempre nullo (tempo molto breve e non viene contato)</a:t>
            </a:r>
          </a:p>
          <a:p>
            <a:r>
              <a:rPr lang="it-IT" dirty="0"/>
              <a:t>per ogni tempo negativo esiste un tempo positivo uguale in modulo che, al sommare i tempi delle stesse attività, si annullano a vicenda perché si suppone …..</a:t>
            </a:r>
          </a:p>
          <a:p>
            <a:r>
              <a:rPr lang="it-IT" dirty="0"/>
              <a:t>Altra assunzione: consideriamo un prodotto finito pronto per la vendita quei prodotti che hanno superato il controllo qualità, di conseguenza come volume di prodotto finito consideriamo come prodotto finito la quantità di output la quantità di output del controllo di qualità</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85898-5862-2C4C-810A-A07BDECD1D63}"/>
              </a:ext>
            </a:extLst>
          </p:cNvPr>
          <p:cNvSpPr>
            <a:spLocks noGrp="1"/>
          </p:cNvSpPr>
          <p:nvPr>
            <p:ph type="title"/>
          </p:nvPr>
        </p:nvSpPr>
        <p:spPr/>
        <p:txBody>
          <a:bodyPr/>
          <a:lstStyle/>
          <a:p>
            <a:r>
              <a:rPr lang="it-IT" dirty="0"/>
              <a:t>Assunzioni fatte 2</a:t>
            </a:r>
          </a:p>
        </p:txBody>
      </p:sp>
      <p:sp>
        <p:nvSpPr>
          <p:cNvPr id="3" name="Segnaposto contenuto 2">
            <a:extLst>
              <a:ext uri="{FF2B5EF4-FFF2-40B4-BE49-F238E27FC236}">
                <a16:creationId xmlns:a16="http://schemas.microsoft.com/office/drawing/2014/main" id="{147AD4D8-85F2-C04B-80F4-6F2EB5A99CC3}"/>
              </a:ext>
            </a:extLst>
          </p:cNvPr>
          <p:cNvSpPr>
            <a:spLocks noGrp="1"/>
          </p:cNvSpPr>
          <p:nvPr>
            <p:ph idx="1"/>
          </p:nvPr>
        </p:nvSpPr>
        <p:spPr/>
        <p:txBody>
          <a:bodyPr/>
          <a:lstStyle/>
          <a:p>
            <a:r>
              <a:rPr lang="it-IT" dirty="0"/>
              <a:t>Se vengono vendute più risorse di quelle prodotte si assume che c’è stato l’uso di un magazzino e si considera come costo quello della vendita.</a:t>
            </a:r>
          </a:p>
          <a:p>
            <a:r>
              <a:rPr lang="it-IT" dirty="0"/>
              <a:t>Abbiamo individuato delle lavorazioni con quantità di output 0, il costo delle quali è considerato nel totale delle lavorazioni ma l’abbiamo tolto da la tabella con l’informazione al dettaglio per ogni fase per riuscire a proseguire con l’individuazione del tempo risorsa per una quantità dell’articolo. COMMENTO PER NOI: vogliamo individuare il costo totale per ogni fase per giustificare lo scostamento </a:t>
            </a:r>
            <a:r>
              <a:rPr lang="it-IT"/>
              <a:t>dell’impiego risorse</a:t>
            </a:r>
            <a:endParaRPr lang="it-IT" dirty="0"/>
          </a:p>
          <a:p>
            <a:endParaRPr lang="it-IT" dirty="0"/>
          </a:p>
        </p:txBody>
      </p:sp>
    </p:spTree>
    <p:extLst>
      <p:ext uri="{BB962C8B-B14F-4D97-AF65-F5344CB8AC3E}">
        <p14:creationId xmlns:p14="http://schemas.microsoft.com/office/powerpoint/2010/main" val="284091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624F4-BD22-C94B-AD95-870BBD37A948}"/>
              </a:ext>
            </a:extLst>
          </p:cNvPr>
          <p:cNvSpPr>
            <a:spLocks noGrp="1"/>
          </p:cNvSpPr>
          <p:nvPr>
            <p:ph type="title"/>
          </p:nvPr>
        </p:nvSpPr>
        <p:spPr/>
        <p:txBody>
          <a:bodyPr/>
          <a:lstStyle/>
          <a:p>
            <a:r>
              <a:rPr lang="it-IT" dirty="0"/>
              <a:t>Assunzioni fatte 3</a:t>
            </a:r>
          </a:p>
        </p:txBody>
      </p:sp>
      <p:sp>
        <p:nvSpPr>
          <p:cNvPr id="3" name="Segnaposto contenuto 2">
            <a:extLst>
              <a:ext uri="{FF2B5EF4-FFF2-40B4-BE49-F238E27FC236}">
                <a16:creationId xmlns:a16="http://schemas.microsoft.com/office/drawing/2014/main" id="{1673C8E5-4694-BA45-A113-8252C40AD81A}"/>
              </a:ext>
            </a:extLst>
          </p:cNvPr>
          <p:cNvSpPr>
            <a:spLocks noGrp="1"/>
          </p:cNvSpPr>
          <p:nvPr>
            <p:ph idx="1"/>
          </p:nvPr>
        </p:nvSpPr>
        <p:spPr/>
        <p:txBody>
          <a:bodyPr/>
          <a:lstStyle/>
          <a:p>
            <a:r>
              <a:rPr lang="it-IT" dirty="0"/>
              <a:t>Articoli in produzione a budget che non sono a consuntivo fanno parte di un assieme (insieme di oggetti semplici costituiscono un oggetto composto) e il loro prezzo è inglobato all’interno del prezzo totale del prodotto finito.</a:t>
            </a:r>
          </a:p>
          <a:p>
            <a:r>
              <a:rPr lang="it-IT" dirty="0"/>
              <a:t>Esistono prodotti intermedi che vengono utilizzati per la creazione di altri prodotti, tuttavia il loro costo è incluso nel costo dell’articolo finale (fatto tramite un controllo veloce). Non vengono considerati come causa maggiore dello scostamento e non vengono considerati come costo di materie prime ma vengono considerati solo i costi di produzione. Sono 86 prodotti intermedi a consuntivo e 84 prodotti intermedi a budget. Ci sono solo 3 prodotti intermedi che vengono venduti ma non impatta più di tanto il loro costo (circa 290 in totale </a:t>
            </a:r>
            <a:r>
              <a:rPr lang="it-IT"/>
              <a:t>i costi).</a:t>
            </a:r>
            <a:endParaRPr lang="it-IT" dirty="0"/>
          </a:p>
          <a:p>
            <a:endParaRPr lang="it-IT" dirty="0"/>
          </a:p>
        </p:txBody>
      </p:sp>
    </p:spTree>
    <p:extLst>
      <p:ext uri="{BB962C8B-B14F-4D97-AF65-F5344CB8AC3E}">
        <p14:creationId xmlns:p14="http://schemas.microsoft.com/office/powerpoint/2010/main" val="351909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8AC4AC-88F8-4747-9F0D-D322C5D35F24}"/>
              </a:ext>
            </a:extLst>
          </p:cNvPr>
          <p:cNvSpPr>
            <a:spLocks noGrp="1"/>
          </p:cNvSpPr>
          <p:nvPr>
            <p:ph type="title"/>
          </p:nvPr>
        </p:nvSpPr>
        <p:spPr/>
        <p:txBody>
          <a:bodyPr/>
          <a:lstStyle/>
          <a:p>
            <a:r>
              <a:rPr lang="it-IT" dirty="0"/>
              <a:t>Considerazione su processi lavorativi</a:t>
            </a:r>
          </a:p>
        </p:txBody>
      </p:sp>
      <p:sp>
        <p:nvSpPr>
          <p:cNvPr id="3" name="Segnaposto contenuto 2">
            <a:extLst>
              <a:ext uri="{FF2B5EF4-FFF2-40B4-BE49-F238E27FC236}">
                <a16:creationId xmlns:a16="http://schemas.microsoft.com/office/drawing/2014/main" id="{900E4943-1233-A84A-943A-B916658A7D4A}"/>
              </a:ext>
            </a:extLst>
          </p:cNvPr>
          <p:cNvSpPr>
            <a:spLocks noGrp="1"/>
          </p:cNvSpPr>
          <p:nvPr>
            <p:ph idx="1"/>
          </p:nvPr>
        </p:nvSpPr>
        <p:spPr/>
        <p:txBody>
          <a:bodyPr/>
          <a:lstStyle/>
          <a:p>
            <a:r>
              <a:rPr lang="it-IT" dirty="0"/>
              <a:t>Viene preso il massimo dei pezzi per il calcolo dei costi di manodopera in output per ogni articolo con un determinato ODP perché non ci sono sempre i controlli qualità associati alla coppia articolo-ODP. SCRIVERE L’ESEMPIO CHE SPIEGA LA SITUAZIONE.</a:t>
            </a:r>
          </a:p>
          <a:p>
            <a:endParaRPr lang="it-IT" dirty="0"/>
          </a:p>
          <a:p>
            <a:r>
              <a:rPr lang="it-IT" dirty="0"/>
              <a:t>Costo orario-&gt; vengono i tempi orari associati alla coppia articolo-ODP per </a:t>
            </a:r>
            <a:r>
              <a:rPr lang="it-IT"/>
              <a:t>una determinata fase</a:t>
            </a:r>
            <a:endParaRPr lang="it-IT" dirty="0"/>
          </a:p>
          <a:p>
            <a:endParaRPr lang="it-IT" dirty="0"/>
          </a:p>
          <a:p>
            <a:r>
              <a:rPr lang="it-IT" dirty="0"/>
              <a:t>Parlare anche del tempo risorsa uguale a 0.</a:t>
            </a:r>
          </a:p>
        </p:txBody>
      </p:sp>
    </p:spTree>
    <p:extLst>
      <p:ext uri="{BB962C8B-B14F-4D97-AF65-F5344CB8AC3E}">
        <p14:creationId xmlns:p14="http://schemas.microsoft.com/office/powerpoint/2010/main" val="393899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p:txBody>
          <a:bodyPr/>
          <a:lstStyle/>
          <a:p>
            <a:r>
              <a:rPr lang="it-IT"/>
              <a:t>Esecuzione degli scostamenti</a:t>
            </a:r>
          </a:p>
        </p:txBody>
      </p:sp>
      <p:graphicFrame>
        <p:nvGraphicFramePr>
          <p:cNvPr id="4" name="Tabella 4">
            <a:extLst>
              <a:ext uri="{FF2B5EF4-FFF2-40B4-BE49-F238E27FC236}">
                <a16:creationId xmlns:a16="http://schemas.microsoft.com/office/drawing/2014/main" id="{CB59760C-95C5-0B4C-AD26-423EC055CB2F}"/>
              </a:ext>
            </a:extLst>
          </p:cNvPr>
          <p:cNvGraphicFramePr>
            <a:graphicFrameLocks noGrp="1"/>
          </p:cNvGraphicFramePr>
          <p:nvPr>
            <p:ph idx="1"/>
            <p:extLst>
              <p:ext uri="{D42A27DB-BD31-4B8C-83A1-F6EECF244321}">
                <p14:modId xmlns:p14="http://schemas.microsoft.com/office/powerpoint/2010/main" val="628559778"/>
              </p:ext>
            </p:extLst>
          </p:nvPr>
        </p:nvGraphicFramePr>
        <p:xfrm>
          <a:off x="95714" y="1555654"/>
          <a:ext cx="12000571" cy="4717130"/>
        </p:xfrm>
        <a:graphic>
          <a:graphicData uri="http://schemas.openxmlformats.org/drawingml/2006/table">
            <a:tbl>
              <a:tblPr firstRow="1" bandRow="1">
                <a:tableStyleId>{5C22544A-7EE6-4342-B048-85BDC9FD1C3A}</a:tableStyleId>
              </a:tblPr>
              <a:tblGrid>
                <a:gridCol w="1333397">
                  <a:extLst>
                    <a:ext uri="{9D8B030D-6E8A-4147-A177-3AD203B41FA5}">
                      <a16:colId xmlns:a16="http://schemas.microsoft.com/office/drawing/2014/main" val="3039533413"/>
                    </a:ext>
                  </a:extLst>
                </a:gridCol>
                <a:gridCol w="1386281">
                  <a:extLst>
                    <a:ext uri="{9D8B030D-6E8A-4147-A177-3AD203B41FA5}">
                      <a16:colId xmlns:a16="http://schemas.microsoft.com/office/drawing/2014/main" val="1628745461"/>
                    </a:ext>
                  </a:extLst>
                </a:gridCol>
                <a:gridCol w="1280511">
                  <a:extLst>
                    <a:ext uri="{9D8B030D-6E8A-4147-A177-3AD203B41FA5}">
                      <a16:colId xmlns:a16="http://schemas.microsoft.com/office/drawing/2014/main" val="3012836848"/>
                    </a:ext>
                  </a:extLst>
                </a:gridCol>
                <a:gridCol w="1337176">
                  <a:extLst>
                    <a:ext uri="{9D8B030D-6E8A-4147-A177-3AD203B41FA5}">
                      <a16:colId xmlns:a16="http://schemas.microsoft.com/office/drawing/2014/main" val="3335112797"/>
                    </a:ext>
                  </a:extLst>
                </a:gridCol>
                <a:gridCol w="1329618">
                  <a:extLst>
                    <a:ext uri="{9D8B030D-6E8A-4147-A177-3AD203B41FA5}">
                      <a16:colId xmlns:a16="http://schemas.microsoft.com/office/drawing/2014/main" val="3262263587"/>
                    </a:ext>
                  </a:extLst>
                </a:gridCol>
                <a:gridCol w="1390059">
                  <a:extLst>
                    <a:ext uri="{9D8B030D-6E8A-4147-A177-3AD203B41FA5}">
                      <a16:colId xmlns:a16="http://schemas.microsoft.com/office/drawing/2014/main" val="3015288968"/>
                    </a:ext>
                  </a:extLst>
                </a:gridCol>
                <a:gridCol w="1337174">
                  <a:extLst>
                    <a:ext uri="{9D8B030D-6E8A-4147-A177-3AD203B41FA5}">
                      <a16:colId xmlns:a16="http://schemas.microsoft.com/office/drawing/2014/main" val="3807841347"/>
                    </a:ext>
                  </a:extLst>
                </a:gridCol>
                <a:gridCol w="1272958">
                  <a:extLst>
                    <a:ext uri="{9D8B030D-6E8A-4147-A177-3AD203B41FA5}">
                      <a16:colId xmlns:a16="http://schemas.microsoft.com/office/drawing/2014/main" val="3378513636"/>
                    </a:ext>
                  </a:extLst>
                </a:gridCol>
                <a:gridCol w="1333397">
                  <a:extLst>
                    <a:ext uri="{9D8B030D-6E8A-4147-A177-3AD203B41FA5}">
                      <a16:colId xmlns:a16="http://schemas.microsoft.com/office/drawing/2014/main" val="1681983959"/>
                    </a:ext>
                  </a:extLst>
                </a:gridCol>
              </a:tblGrid>
              <a:tr h="1149022">
                <a:tc>
                  <a:txBody>
                    <a:bodyPr/>
                    <a:lstStyle/>
                    <a:p>
                      <a:pPr algn="l"/>
                      <a:endParaRPr lang="it-IT" dirty="0"/>
                    </a:p>
                  </a:txBody>
                  <a:tcPr/>
                </a:tc>
                <a:tc>
                  <a:txBody>
                    <a:bodyPr/>
                    <a:lstStyle/>
                    <a:p>
                      <a:pPr algn="l"/>
                      <a:r>
                        <a:rPr lang="it-IT" dirty="0"/>
                        <a:t>Budget</a:t>
                      </a:r>
                    </a:p>
                  </a:txBody>
                  <a:tcPr/>
                </a:tc>
                <a:tc>
                  <a:txBody>
                    <a:bodyPr/>
                    <a:lstStyle/>
                    <a:p>
                      <a:pPr algn="l"/>
                      <a:r>
                        <a:rPr lang="it-IT" dirty="0"/>
                        <a:t>Scostamento di volume</a:t>
                      </a:r>
                    </a:p>
                  </a:txBody>
                  <a:tcPr/>
                </a:tc>
                <a:tc>
                  <a:txBody>
                    <a:bodyPr/>
                    <a:lstStyle/>
                    <a:p>
                      <a:pPr algn="l"/>
                      <a:r>
                        <a:rPr lang="it-IT" dirty="0"/>
                        <a:t>Standard</a:t>
                      </a:r>
                    </a:p>
                  </a:txBody>
                  <a:tcPr/>
                </a:tc>
                <a:tc>
                  <a:txBody>
                    <a:bodyPr/>
                    <a:lstStyle/>
                    <a:p>
                      <a:pPr algn="l"/>
                      <a:r>
                        <a:rPr lang="it-IT" dirty="0"/>
                        <a:t>Scostamento di impiego/MIX</a:t>
                      </a:r>
                    </a:p>
                  </a:txBody>
                  <a:tcPr/>
                </a:tc>
                <a:tc>
                  <a:txBody>
                    <a:bodyPr/>
                    <a:lstStyle/>
                    <a:p>
                      <a:pPr algn="l"/>
                      <a:r>
                        <a:rPr lang="it-IT" dirty="0"/>
                        <a:t>Effettivo</a:t>
                      </a:r>
                    </a:p>
                  </a:txBody>
                  <a:tcPr/>
                </a:tc>
                <a:tc>
                  <a:txBody>
                    <a:bodyPr/>
                    <a:lstStyle/>
                    <a:p>
                      <a:pPr algn="l"/>
                      <a:r>
                        <a:rPr lang="it-IT" dirty="0"/>
                        <a:t>Scostamento di prezzo</a:t>
                      </a:r>
                    </a:p>
                  </a:txBody>
                  <a:tcPr/>
                </a:tc>
                <a:tc>
                  <a:txBody>
                    <a:bodyPr/>
                    <a:lstStyle/>
                    <a:p>
                      <a:pPr algn="l"/>
                      <a:r>
                        <a:rPr lang="it-IT" dirty="0"/>
                        <a:t>Consuntivo</a:t>
                      </a:r>
                    </a:p>
                  </a:txBody>
                  <a:tcPr/>
                </a:tc>
                <a:tc>
                  <a:txBody>
                    <a:bodyPr/>
                    <a:lstStyle/>
                    <a:p>
                      <a:pPr algn="l"/>
                      <a:r>
                        <a:rPr lang="it-IT"/>
                        <a:t>Scostamento consuntivo- budget</a:t>
                      </a:r>
                      <a:endParaRPr lang="it-IT" dirty="0"/>
                    </a:p>
                  </a:txBody>
                  <a:tcPr/>
                </a:tc>
                <a:extLst>
                  <a:ext uri="{0D108BD9-81ED-4DB2-BD59-A6C34878D82A}">
                    <a16:rowId xmlns:a16="http://schemas.microsoft.com/office/drawing/2014/main" val="3282615153"/>
                  </a:ext>
                </a:extLst>
              </a:tr>
              <a:tr h="730300">
                <a:tc>
                  <a:txBody>
                    <a:bodyPr/>
                    <a:lstStyle/>
                    <a:p>
                      <a:pPr algn="l"/>
                      <a:r>
                        <a:rPr lang="it-IT"/>
                        <a:t>Vendite</a:t>
                      </a:r>
                      <a:endParaRPr lang="it-IT" dirty="0"/>
                    </a:p>
                  </a:txBody>
                  <a:tcPr/>
                </a:tc>
                <a:tc>
                  <a:txBody>
                    <a:bodyPr/>
                    <a:lstStyle/>
                    <a:p>
                      <a:pPr algn="l"/>
                      <a:r>
                        <a:rPr lang="it-IT" dirty="0"/>
                        <a:t>395.335,89</a:t>
                      </a:r>
                    </a:p>
                  </a:txBody>
                  <a:tcPr/>
                </a:tc>
                <a:tc>
                  <a:txBody>
                    <a:bodyPr/>
                    <a:lstStyle/>
                    <a:p>
                      <a:pPr algn="l"/>
                      <a:r>
                        <a:rPr lang="it-IT" dirty="0"/>
                        <a:t>115.196,85</a:t>
                      </a:r>
                    </a:p>
                  </a:txBody>
                  <a:tcPr/>
                </a:tc>
                <a:tc>
                  <a:txBody>
                    <a:bodyPr/>
                    <a:lstStyle/>
                    <a:p>
                      <a:pPr algn="l"/>
                      <a:r>
                        <a:rPr lang="it-IT" dirty="0"/>
                        <a:t>510.532, 74</a:t>
                      </a:r>
                    </a:p>
                  </a:txBody>
                  <a:tcPr/>
                </a:tc>
                <a:tc>
                  <a:txBody>
                    <a:bodyPr/>
                    <a:lstStyle/>
                    <a:p>
                      <a:pPr algn="l"/>
                      <a:r>
                        <a:rPr lang="it-IT" dirty="0"/>
                        <a:t>28.579,68</a:t>
                      </a:r>
                    </a:p>
                  </a:txBody>
                  <a:tcPr/>
                </a:tc>
                <a:tc>
                  <a:txBody>
                    <a:bodyPr/>
                    <a:lstStyle/>
                    <a:p>
                      <a:pPr algn="l"/>
                      <a:r>
                        <a:rPr lang="it-IT" dirty="0"/>
                        <a:t>539.112,42</a:t>
                      </a:r>
                    </a:p>
                  </a:txBody>
                  <a:tcPr/>
                </a:tc>
                <a:tc>
                  <a:txBody>
                    <a:bodyPr/>
                    <a:lstStyle/>
                    <a:p>
                      <a:pPr algn="l"/>
                      <a:r>
                        <a:rPr lang="it-IT" dirty="0"/>
                        <a:t>-31.269,58</a:t>
                      </a:r>
                    </a:p>
                  </a:txBody>
                  <a:tcPr/>
                </a:tc>
                <a:tc>
                  <a:txBody>
                    <a:bodyPr/>
                    <a:lstStyle/>
                    <a:p>
                      <a:pPr algn="l"/>
                      <a:r>
                        <a:rPr lang="it-IT" dirty="0"/>
                        <a:t>507.842,85</a:t>
                      </a:r>
                    </a:p>
                  </a:txBody>
                  <a:tcPr/>
                </a:tc>
                <a:tc>
                  <a:txBody>
                    <a:bodyPr/>
                    <a:lstStyle/>
                    <a:p>
                      <a:pPr algn="l"/>
                      <a:r>
                        <a:rPr lang="it-IT" dirty="0"/>
                        <a:t>112.506,96</a:t>
                      </a:r>
                    </a:p>
                  </a:txBody>
                  <a:tcPr/>
                </a:tc>
                <a:extLst>
                  <a:ext uri="{0D108BD9-81ED-4DB2-BD59-A6C34878D82A}">
                    <a16:rowId xmlns:a16="http://schemas.microsoft.com/office/drawing/2014/main" val="1242067950"/>
                  </a:ext>
                </a:extLst>
              </a:tr>
              <a:tr h="423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u="sng"/>
                        <a:t>Costi</a:t>
                      </a:r>
                      <a:endParaRPr lang="it-IT" u="sng"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a:p>
                  </a:txBody>
                  <a:tcPr/>
                </a:tc>
                <a:tc>
                  <a:txBody>
                    <a:bodyPr/>
                    <a:lstStyle/>
                    <a:p>
                      <a:pPr algn="l"/>
                      <a:endParaRPr lang="it-IT"/>
                    </a:p>
                  </a:txBody>
                  <a:tcPr/>
                </a:tc>
                <a:tc>
                  <a:txBody>
                    <a:bodyPr/>
                    <a:lstStyle/>
                    <a:p>
                      <a:pPr algn="l"/>
                      <a:endParaRPr lang="it-IT" dirty="0"/>
                    </a:p>
                  </a:txBody>
                  <a:tcPr/>
                </a:tc>
                <a:tc>
                  <a:txBody>
                    <a:bodyPr/>
                    <a:lstStyle/>
                    <a:p>
                      <a:pPr algn="l"/>
                      <a:endParaRPr lang="it-IT" dirty="0"/>
                    </a:p>
                  </a:txBody>
                  <a:tcPr/>
                </a:tc>
                <a:extLst>
                  <a:ext uri="{0D108BD9-81ED-4DB2-BD59-A6C34878D82A}">
                    <a16:rowId xmlns:a16="http://schemas.microsoft.com/office/drawing/2014/main" val="3637592334"/>
                  </a:ext>
                </a:extLst>
              </a:tr>
              <a:tr h="730300">
                <a:tc>
                  <a:txBody>
                    <a:bodyPr/>
                    <a:lstStyle/>
                    <a:p>
                      <a:pPr algn="l"/>
                      <a:r>
                        <a:rPr lang="it-IT"/>
                        <a:t>Materie prime</a:t>
                      </a:r>
                      <a:endParaRPr lang="it-IT" dirty="0"/>
                    </a:p>
                  </a:txBody>
                  <a:tcPr/>
                </a:tc>
                <a:tc>
                  <a:txBody>
                    <a:bodyPr/>
                    <a:lstStyle/>
                    <a:p>
                      <a:pPr algn="l"/>
                      <a:r>
                        <a:rPr lang="it-IT" dirty="0"/>
                        <a:t>192.206,47</a:t>
                      </a:r>
                    </a:p>
                  </a:txBody>
                  <a:tcPr/>
                </a:tc>
                <a:tc>
                  <a:txBody>
                    <a:bodyPr/>
                    <a:lstStyle/>
                    <a:p>
                      <a:pPr algn="l"/>
                      <a:r>
                        <a:rPr lang="it-IT" dirty="0"/>
                        <a:t>700</a:t>
                      </a:r>
                    </a:p>
                  </a:txBody>
                  <a:tcPr/>
                </a:tc>
                <a:tc>
                  <a:txBody>
                    <a:bodyPr/>
                    <a:lstStyle/>
                    <a:p>
                      <a:pPr algn="l"/>
                      <a:r>
                        <a:rPr lang="it-IT" dirty="0"/>
                        <a:t>192.906,47</a:t>
                      </a:r>
                    </a:p>
                  </a:txBody>
                  <a:tcPr/>
                </a:tc>
                <a:tc>
                  <a:txBody>
                    <a:bodyPr/>
                    <a:lstStyle/>
                    <a:p>
                      <a:pPr algn="l"/>
                      <a:r>
                        <a:rPr lang="it-IT" dirty="0"/>
                        <a:t>80.194,25</a:t>
                      </a:r>
                    </a:p>
                  </a:txBody>
                  <a:tcPr/>
                </a:tc>
                <a:tc>
                  <a:txBody>
                    <a:bodyPr/>
                    <a:lstStyle/>
                    <a:p>
                      <a:pPr algn="l"/>
                      <a:r>
                        <a:rPr lang="it-IT" dirty="0"/>
                        <a:t>273.100,72</a:t>
                      </a:r>
                    </a:p>
                  </a:txBody>
                  <a:tcPr/>
                </a:tc>
                <a:tc>
                  <a:txBody>
                    <a:bodyPr/>
                    <a:lstStyle/>
                    <a:p>
                      <a:pPr algn="l"/>
                      <a:r>
                        <a:rPr lang="it-IT"/>
                        <a:t> </a:t>
                      </a:r>
                      <a:endParaRPr lang="it-IT" dirty="0"/>
                    </a:p>
                  </a:txBody>
                  <a:tcPr/>
                </a:tc>
                <a:tc>
                  <a:txBody>
                    <a:bodyPr/>
                    <a:lstStyle/>
                    <a:p>
                      <a:pPr algn="l"/>
                      <a:r>
                        <a:rPr lang="it-IT" dirty="0"/>
                        <a:t>289.639,50</a:t>
                      </a:r>
                    </a:p>
                  </a:txBody>
                  <a:tcPr/>
                </a:tc>
                <a:tc>
                  <a:txBody>
                    <a:bodyPr/>
                    <a:lstStyle/>
                    <a:p>
                      <a:pPr algn="l"/>
                      <a:r>
                        <a:rPr lang="it-IT" dirty="0"/>
                        <a:t>96.733,03</a:t>
                      </a:r>
                    </a:p>
                  </a:txBody>
                  <a:tcPr/>
                </a:tc>
                <a:extLst>
                  <a:ext uri="{0D108BD9-81ED-4DB2-BD59-A6C34878D82A}">
                    <a16:rowId xmlns:a16="http://schemas.microsoft.com/office/drawing/2014/main" val="4251870908"/>
                  </a:ext>
                </a:extLst>
              </a:tr>
              <a:tr h="730300">
                <a:tc>
                  <a:txBody>
                    <a:bodyPr/>
                    <a:lstStyle/>
                    <a:p>
                      <a:pPr algn="l"/>
                      <a:r>
                        <a:rPr lang="it-IT" dirty="0"/>
                        <a:t>Lavorazioni interne </a:t>
                      </a:r>
                    </a:p>
                  </a:txBody>
                  <a:tcPr/>
                </a:tc>
                <a:tc>
                  <a:txBody>
                    <a:bodyPr/>
                    <a:lstStyle/>
                    <a:p>
                      <a:pPr algn="l"/>
                      <a:r>
                        <a:rPr lang="it-IT" dirty="0"/>
                        <a:t>194.521,50</a:t>
                      </a:r>
                    </a:p>
                  </a:txBody>
                  <a:tcPr/>
                </a:tc>
                <a:tc>
                  <a:txBody>
                    <a:bodyPr/>
                    <a:lstStyle/>
                    <a:p>
                      <a:pPr algn="l"/>
                      <a:endParaRPr lang="it-IT" dirty="0"/>
                    </a:p>
                  </a:txBody>
                  <a:tcPr/>
                </a:tc>
                <a:tc>
                  <a:txBody>
                    <a:bodyPr/>
                    <a:lstStyle/>
                    <a:p>
                      <a:pPr algn="l"/>
                      <a:r>
                        <a:rPr lang="it-IT" dirty="0"/>
                        <a:t>310.199,34 (?)</a:t>
                      </a:r>
                    </a:p>
                  </a:txBody>
                  <a:tcPr/>
                </a:tc>
                <a:tc>
                  <a:txBody>
                    <a:bodyPr/>
                    <a:lstStyle/>
                    <a:p>
                      <a:pPr algn="l"/>
                      <a:endParaRPr lang="it-IT" dirty="0"/>
                    </a:p>
                  </a:txBody>
                  <a:tcPr/>
                </a:tc>
                <a:tc>
                  <a:txBody>
                    <a:bodyPr/>
                    <a:lstStyle/>
                    <a:p>
                      <a:pPr algn="l"/>
                      <a:r>
                        <a:rPr lang="it-IT" dirty="0"/>
                        <a:t>281.289,91 (?)</a:t>
                      </a:r>
                    </a:p>
                  </a:txBody>
                  <a:tcPr/>
                </a:tc>
                <a:tc>
                  <a:txBody>
                    <a:bodyPr/>
                    <a:lstStyle/>
                    <a:p>
                      <a:pPr algn="l"/>
                      <a:endParaRPr lang="it-IT" dirty="0"/>
                    </a:p>
                  </a:txBody>
                  <a:tcPr/>
                </a:tc>
                <a:tc>
                  <a:txBody>
                    <a:bodyPr/>
                    <a:lstStyle/>
                    <a:p>
                      <a:pPr algn="l"/>
                      <a:r>
                        <a:rPr lang="it-IT"/>
                        <a:t>359.238,30</a:t>
                      </a:r>
                      <a:endParaRPr lang="it-IT" dirty="0"/>
                    </a:p>
                  </a:txBody>
                  <a:tcPr/>
                </a:tc>
                <a:tc>
                  <a:txBody>
                    <a:bodyPr/>
                    <a:lstStyle/>
                    <a:p>
                      <a:pPr algn="l"/>
                      <a:r>
                        <a:rPr lang="it-IT" dirty="0"/>
                        <a:t>164.716,79</a:t>
                      </a:r>
                    </a:p>
                  </a:txBody>
                  <a:tcPr/>
                </a:tc>
                <a:extLst>
                  <a:ext uri="{0D108BD9-81ED-4DB2-BD59-A6C34878D82A}">
                    <a16:rowId xmlns:a16="http://schemas.microsoft.com/office/drawing/2014/main" val="1378050463"/>
                  </a:ext>
                </a:extLst>
              </a:tr>
              <a:tr h="730300">
                <a:tc>
                  <a:txBody>
                    <a:bodyPr/>
                    <a:lstStyle/>
                    <a:p>
                      <a:pPr algn="l"/>
                      <a:r>
                        <a:rPr lang="it-IT" dirty="0"/>
                        <a:t>MOL </a:t>
                      </a:r>
                    </a:p>
                  </a:txBody>
                  <a:tcPr/>
                </a:tc>
                <a:tc>
                  <a:txBody>
                    <a:bodyPr/>
                    <a:lstStyle/>
                    <a:p>
                      <a:pPr algn="l"/>
                      <a:r>
                        <a:rPr lang="it-IT" dirty="0"/>
                        <a:t>7.907,92</a:t>
                      </a:r>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r>
                        <a:rPr lang="it-IT" dirty="0"/>
                        <a:t>-141.012,55</a:t>
                      </a:r>
                    </a:p>
                  </a:txBody>
                  <a:tcPr/>
                </a:tc>
                <a:tc>
                  <a:txBody>
                    <a:bodyPr/>
                    <a:lstStyle/>
                    <a:p>
                      <a:pPr algn="l"/>
                      <a:r>
                        <a:rPr lang="it-IT" dirty="0"/>
                        <a:t>-148.920,36</a:t>
                      </a:r>
                    </a:p>
                  </a:txBody>
                  <a:tcPr/>
                </a:tc>
                <a:extLst>
                  <a:ext uri="{0D108BD9-81ED-4DB2-BD59-A6C34878D82A}">
                    <a16:rowId xmlns:a16="http://schemas.microsoft.com/office/drawing/2014/main" val="746106469"/>
                  </a:ext>
                </a:extLst>
              </a:tr>
            </a:tbl>
          </a:graphicData>
        </a:graphic>
      </p:graphicFrame>
    </p:spTree>
    <p:extLst>
      <p:ext uri="{BB962C8B-B14F-4D97-AF65-F5344CB8AC3E}">
        <p14:creationId xmlns:p14="http://schemas.microsoft.com/office/powerpoint/2010/main" val="2234865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373</TotalTime>
  <Words>677</Words>
  <Application>Microsoft Macintosh PowerPoint</Application>
  <PresentationFormat>Widescreen</PresentationFormat>
  <Paragraphs>77</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Tw Cen MT</vt:lpstr>
      <vt:lpstr>Tw Cen MT Condensed</vt:lpstr>
      <vt:lpstr>Wingdings 3</vt:lpstr>
      <vt:lpstr>Integrale</vt:lpstr>
      <vt:lpstr>Progetto scg</vt:lpstr>
      <vt:lpstr>Focus del progetto</vt:lpstr>
      <vt:lpstr>Tecnlogie utilizzate</vt:lpstr>
      <vt:lpstr>Osservazioni sui dataset </vt:lpstr>
      <vt:lpstr>Assunzioni fatte 1</vt:lpstr>
      <vt:lpstr>Assunzioni fatte 2</vt:lpstr>
      <vt:lpstr>Assunzioni fatte 3</vt:lpstr>
      <vt:lpstr>Considerazione su processi lavorativi</vt:lpstr>
      <vt:lpstr>Esecuzione degli scostamenti</vt:lpstr>
      <vt:lpstr>Possibili ipotesi agli scostamenti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34</cp:revision>
  <dcterms:created xsi:type="dcterms:W3CDTF">2021-12-21T08:30:35Z</dcterms:created>
  <dcterms:modified xsi:type="dcterms:W3CDTF">2021-12-30T15:37:40Z</dcterms:modified>
</cp:coreProperties>
</file>