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06"/>
    <p:restoredTop sz="94373"/>
  </p:normalViewPr>
  <p:slideViewPr>
    <p:cSldViewPr snapToGrid="0" snapToObjects="1">
      <p:cViewPr varScale="1">
        <p:scale>
          <a:sx n="109" d="100"/>
          <a:sy n="109" d="100"/>
        </p:scale>
        <p:origin x="2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29/12/21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29/12/21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29/12/21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29/12/21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29/12/21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29/12/21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29/12/21</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4" y="4297556"/>
            <a:ext cx="6353968" cy="1433391"/>
          </a:xfrm>
        </p:spPr>
        <p:txBody>
          <a:bodyPr anchor="t">
            <a:normAutofit lnSpcReduction="1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endParaRPr lang="it-IT" dirty="0">
              <a:solidFill>
                <a:srgbClr val="FFFFFF"/>
              </a:solidFill>
            </a:endParaRPr>
          </a:p>
          <a:p>
            <a:r>
              <a:rPr lang="it-IT" dirty="0">
                <a:solidFill>
                  <a:srgbClr val="FFFFFF"/>
                </a:solidFill>
              </a:rPr>
              <a:t>- Alin </a:t>
            </a:r>
            <a:r>
              <a:rPr lang="it-IT" dirty="0" err="1">
                <a:solidFill>
                  <a:srgbClr val="FFFFFF"/>
                </a:solidFill>
              </a:rPr>
              <a:t>Ianitchii</a:t>
            </a:r>
            <a:endParaRPr lang="it-IT" dirty="0">
              <a:solidFill>
                <a:srgbClr val="FFFFFF"/>
              </a:solidFill>
            </a:endParaRPr>
          </a:p>
          <a:p>
            <a:r>
              <a:rPr lang="it-IT" dirty="0">
                <a:solidFill>
                  <a:srgbClr val="FFFFFF"/>
                </a:solidFill>
              </a:rPr>
              <a:t>- Gabriele Marchesi</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Focus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p:txBody>
          <a:bodyPr>
            <a:normAutofit fontScale="85000" lnSpcReduction="20000"/>
          </a:bodyPr>
          <a:lstStyle/>
          <a:p>
            <a:r>
              <a:rPr lang="it-IT" dirty="0"/>
              <a:t>Sono state fatte delle modifiche ai nomi delle colonne per semplificare l’utilizzo delle funzioni all’interno di esso</a:t>
            </a:r>
          </a:p>
          <a:p>
            <a:r>
              <a:rPr lang="it-IT" b="1" dirty="0"/>
              <a:t>Tassi di cambio </a:t>
            </a:r>
            <a:r>
              <a:rPr lang="it-IT" dirty="0"/>
              <a:t>→ contiene i tassi di cambio sia a BUDGET che a CONSUNTIVO </a:t>
            </a:r>
          </a:p>
          <a:p>
            <a:r>
              <a:rPr lang="it-IT" b="1" dirty="0"/>
              <a:t>Impiego orario risorse </a:t>
            </a:r>
            <a:r>
              <a:rPr lang="it-IT" dirty="0"/>
              <a:t>→ contiene articoli (colonna nr articolo) non </a:t>
            </a:r>
            <a:r>
              <a:rPr lang="it-IT" dirty="0" err="1"/>
              <a:t>unique</a:t>
            </a:r>
            <a:r>
              <a:rPr lang="it-IT" dirty="0"/>
              <a:t>.</a:t>
            </a:r>
            <a:br>
              <a:rPr lang="it-IT" dirty="0"/>
            </a:br>
            <a:r>
              <a:rPr lang="it-IT" dirty="0"/>
              <a:t>Considerazione = ordine di produzione → prima c’è budget e poi consuntivo, sempre. Il controllo qualità̀ viene eseguito sempre dopo nell’ordine di produzione. ART0000128 ha solo controllo di qualità̀. Controllo </a:t>
            </a:r>
            <a:r>
              <a:rPr lang="it-IT" dirty="0" err="1"/>
              <a:t>qualit̀à</a:t>
            </a:r>
            <a:r>
              <a:rPr lang="it-IT" dirty="0"/>
              <a:t>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dirty="0"/>
              <a:t>Possibile camino di join → doppio join con la tabella impiego orario risorse. </a:t>
            </a:r>
          </a:p>
          <a:p>
            <a:r>
              <a:rPr lang="it-IT" b="1" dirty="0"/>
              <a:t>Costo orario risorse </a:t>
            </a:r>
            <a:r>
              <a:rPr lang="it-IT" dirty="0"/>
              <a:t>→ Contiene il codice della risorsa e il costo orario della risorsa. </a:t>
            </a:r>
          </a:p>
          <a:p>
            <a:r>
              <a:rPr lang="it-IT" b="1" dirty="0"/>
              <a:t>Clienti </a:t>
            </a:r>
            <a:r>
              <a:rPr lang="it-IT" dirty="0"/>
              <a:t>→ c’è il codice cliente e la valuta.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p:txBody>
          <a:bodyPr>
            <a:normAutofit fontScale="77500" lnSpcReduction="20000"/>
          </a:bodyPr>
          <a:lstStyle/>
          <a:p>
            <a:r>
              <a:rPr lang="it-IT" dirty="0"/>
              <a:t>Il tempo impiego orario per risorsa uguale a 0 significa che è un processo iniziato il precedentemente e terminato in un periodo successivo</a:t>
            </a:r>
          </a:p>
          <a:p>
            <a:r>
              <a:rPr lang="it-IT" dirty="0"/>
              <a:t>Per il controllo qualità il tempo è sempre nullo (tempo molto breve e non viene contato)</a:t>
            </a:r>
          </a:p>
          <a:p>
            <a:r>
              <a:rPr lang="it-IT" dirty="0"/>
              <a:t>per ogni tempo negativo esiste un tempo positivo uguale in modulo che, al sommare i tempi delle stesse attività, si annullano a vicenda perché si suppone …..</a:t>
            </a:r>
          </a:p>
          <a:p>
            <a:r>
              <a:rPr lang="it-IT" dirty="0"/>
              <a:t>Articoli in produzione a budget che non sono a consuntivo fanno parte di un assieme (insieme di oggetti semplici costituiscono un oggetto composto) e il loro prezzo è inglobato</a:t>
            </a:r>
          </a:p>
          <a:p>
            <a:r>
              <a:rPr lang="it-IT" dirty="0"/>
              <a:t>Esistono prodotti intermedi che vengono utilizzati per la creazione di altri prodotti, tuttavia il loro costo è incluso nel costo dell’articolo finale (fatto tramite un controllo veloce). Non vengono considerati come causa maggiore dello scostamento e non vengono considerati come costo di materie prime ma vengono considerati solo i costi di produzione. Ci sono solo 3 prodotti intermedi che vengono venduti ma non impatta più di tanto il loro costo (circa 290 </a:t>
            </a:r>
            <a:r>
              <a:rPr lang="it-IT"/>
              <a:t>in totale).</a:t>
            </a:r>
            <a:endParaRPr lang="it-IT" dirty="0"/>
          </a:p>
          <a:p>
            <a:r>
              <a:rPr lang="it-IT" dirty="0"/>
              <a:t>Altra assunzione: consideriamo un prodotto finito pronto per la vendita quei prodotti che hanno superato il controllo qualità, di conseguenza come volume di prodotto finito consideriamo come prodotto finito la quantità di output la quantità di output del controllo di qualità</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85898-5862-2C4C-810A-A07BDECD1D63}"/>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147AD4D8-85F2-C04B-80F4-6F2EB5A99CC3}"/>
              </a:ext>
            </a:extLst>
          </p:cNvPr>
          <p:cNvSpPr>
            <a:spLocks noGrp="1"/>
          </p:cNvSpPr>
          <p:nvPr>
            <p:ph idx="1"/>
          </p:nvPr>
        </p:nvSpPr>
        <p:spPr/>
        <p:txBody>
          <a:bodyPr/>
          <a:lstStyle/>
          <a:p>
            <a:r>
              <a:rPr lang="it-IT" dirty="0"/>
              <a:t>Se vengono vendute più risorse di quelle prodotte si assume che c’è stato l’uso di un magazzino e si considera come costo quello della vendita.</a:t>
            </a:r>
          </a:p>
        </p:txBody>
      </p:sp>
    </p:spTree>
    <p:extLst>
      <p:ext uri="{BB962C8B-B14F-4D97-AF65-F5344CB8AC3E}">
        <p14:creationId xmlns:p14="http://schemas.microsoft.com/office/powerpoint/2010/main" val="284091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p:txBody>
          <a:bodyPr/>
          <a:lstStyle/>
          <a:p>
            <a:r>
              <a:rPr lang="it-IT"/>
              <a:t>Esecuzione degli scostamenti</a:t>
            </a:r>
          </a:p>
        </p:txBody>
      </p:sp>
      <p:graphicFrame>
        <p:nvGraphicFramePr>
          <p:cNvPr id="4" name="Tabella 4">
            <a:extLst>
              <a:ext uri="{FF2B5EF4-FFF2-40B4-BE49-F238E27FC236}">
                <a16:creationId xmlns:a16="http://schemas.microsoft.com/office/drawing/2014/main" id="{CB59760C-95C5-0B4C-AD26-423EC055CB2F}"/>
              </a:ext>
            </a:extLst>
          </p:cNvPr>
          <p:cNvGraphicFramePr>
            <a:graphicFrameLocks noGrp="1"/>
          </p:cNvGraphicFramePr>
          <p:nvPr>
            <p:ph idx="1"/>
            <p:extLst>
              <p:ext uri="{D42A27DB-BD31-4B8C-83A1-F6EECF244321}">
                <p14:modId xmlns:p14="http://schemas.microsoft.com/office/powerpoint/2010/main" val="628559778"/>
              </p:ext>
            </p:extLst>
          </p:nvPr>
        </p:nvGraphicFramePr>
        <p:xfrm>
          <a:off x="95714" y="1555654"/>
          <a:ext cx="12000571" cy="4717130"/>
        </p:xfrm>
        <a:graphic>
          <a:graphicData uri="http://schemas.openxmlformats.org/drawingml/2006/table">
            <a:tbl>
              <a:tblPr firstRow="1" bandRow="1">
                <a:tableStyleId>{5C22544A-7EE6-4342-B048-85BDC9FD1C3A}</a:tableStyleId>
              </a:tblPr>
              <a:tblGrid>
                <a:gridCol w="1333397">
                  <a:extLst>
                    <a:ext uri="{9D8B030D-6E8A-4147-A177-3AD203B41FA5}">
                      <a16:colId xmlns:a16="http://schemas.microsoft.com/office/drawing/2014/main" val="3039533413"/>
                    </a:ext>
                  </a:extLst>
                </a:gridCol>
                <a:gridCol w="1386281">
                  <a:extLst>
                    <a:ext uri="{9D8B030D-6E8A-4147-A177-3AD203B41FA5}">
                      <a16:colId xmlns:a16="http://schemas.microsoft.com/office/drawing/2014/main" val="1628745461"/>
                    </a:ext>
                  </a:extLst>
                </a:gridCol>
                <a:gridCol w="1280511">
                  <a:extLst>
                    <a:ext uri="{9D8B030D-6E8A-4147-A177-3AD203B41FA5}">
                      <a16:colId xmlns:a16="http://schemas.microsoft.com/office/drawing/2014/main" val="3012836848"/>
                    </a:ext>
                  </a:extLst>
                </a:gridCol>
                <a:gridCol w="1337176">
                  <a:extLst>
                    <a:ext uri="{9D8B030D-6E8A-4147-A177-3AD203B41FA5}">
                      <a16:colId xmlns:a16="http://schemas.microsoft.com/office/drawing/2014/main" val="3335112797"/>
                    </a:ext>
                  </a:extLst>
                </a:gridCol>
                <a:gridCol w="1329618">
                  <a:extLst>
                    <a:ext uri="{9D8B030D-6E8A-4147-A177-3AD203B41FA5}">
                      <a16:colId xmlns:a16="http://schemas.microsoft.com/office/drawing/2014/main" val="3262263587"/>
                    </a:ext>
                  </a:extLst>
                </a:gridCol>
                <a:gridCol w="1390059">
                  <a:extLst>
                    <a:ext uri="{9D8B030D-6E8A-4147-A177-3AD203B41FA5}">
                      <a16:colId xmlns:a16="http://schemas.microsoft.com/office/drawing/2014/main" val="3015288968"/>
                    </a:ext>
                  </a:extLst>
                </a:gridCol>
                <a:gridCol w="1337174">
                  <a:extLst>
                    <a:ext uri="{9D8B030D-6E8A-4147-A177-3AD203B41FA5}">
                      <a16:colId xmlns:a16="http://schemas.microsoft.com/office/drawing/2014/main" val="3807841347"/>
                    </a:ext>
                  </a:extLst>
                </a:gridCol>
                <a:gridCol w="1272958">
                  <a:extLst>
                    <a:ext uri="{9D8B030D-6E8A-4147-A177-3AD203B41FA5}">
                      <a16:colId xmlns:a16="http://schemas.microsoft.com/office/drawing/2014/main" val="3378513636"/>
                    </a:ext>
                  </a:extLst>
                </a:gridCol>
                <a:gridCol w="1333397">
                  <a:extLst>
                    <a:ext uri="{9D8B030D-6E8A-4147-A177-3AD203B41FA5}">
                      <a16:colId xmlns:a16="http://schemas.microsoft.com/office/drawing/2014/main" val="1681983959"/>
                    </a:ext>
                  </a:extLst>
                </a:gridCol>
              </a:tblGrid>
              <a:tr h="1149022">
                <a:tc>
                  <a:txBody>
                    <a:bodyPr/>
                    <a:lstStyle/>
                    <a:p>
                      <a:pPr algn="l"/>
                      <a:endParaRPr lang="it-IT" dirty="0"/>
                    </a:p>
                  </a:txBody>
                  <a:tcPr/>
                </a:tc>
                <a:tc>
                  <a:txBody>
                    <a:bodyPr/>
                    <a:lstStyle/>
                    <a:p>
                      <a:pPr algn="l"/>
                      <a:r>
                        <a:rPr lang="it-IT" dirty="0"/>
                        <a:t>Budget</a:t>
                      </a:r>
                    </a:p>
                  </a:txBody>
                  <a:tcPr/>
                </a:tc>
                <a:tc>
                  <a:txBody>
                    <a:bodyPr/>
                    <a:lstStyle/>
                    <a:p>
                      <a:pPr algn="l"/>
                      <a:r>
                        <a:rPr lang="it-IT" dirty="0"/>
                        <a:t>Scostamento di volume</a:t>
                      </a:r>
                    </a:p>
                  </a:txBody>
                  <a:tcPr/>
                </a:tc>
                <a:tc>
                  <a:txBody>
                    <a:bodyPr/>
                    <a:lstStyle/>
                    <a:p>
                      <a:pPr algn="l"/>
                      <a:r>
                        <a:rPr lang="it-IT" dirty="0"/>
                        <a:t>Standard</a:t>
                      </a:r>
                    </a:p>
                  </a:txBody>
                  <a:tcPr/>
                </a:tc>
                <a:tc>
                  <a:txBody>
                    <a:bodyPr/>
                    <a:lstStyle/>
                    <a:p>
                      <a:pPr algn="l"/>
                      <a:r>
                        <a:rPr lang="it-IT" dirty="0"/>
                        <a:t>Scostamento di impiego/MIX</a:t>
                      </a:r>
                    </a:p>
                  </a:txBody>
                  <a:tcPr/>
                </a:tc>
                <a:tc>
                  <a:txBody>
                    <a:bodyPr/>
                    <a:lstStyle/>
                    <a:p>
                      <a:pPr algn="l"/>
                      <a:r>
                        <a:rPr lang="it-IT" dirty="0"/>
                        <a:t>Effettivo</a:t>
                      </a:r>
                    </a:p>
                  </a:txBody>
                  <a:tcPr/>
                </a:tc>
                <a:tc>
                  <a:txBody>
                    <a:bodyPr/>
                    <a:lstStyle/>
                    <a:p>
                      <a:pPr algn="l"/>
                      <a:r>
                        <a:rPr lang="it-IT" dirty="0"/>
                        <a:t>Scostamento di prezzo</a:t>
                      </a:r>
                    </a:p>
                  </a:txBody>
                  <a:tcPr/>
                </a:tc>
                <a:tc>
                  <a:txBody>
                    <a:bodyPr/>
                    <a:lstStyle/>
                    <a:p>
                      <a:pPr algn="l"/>
                      <a:r>
                        <a:rPr lang="it-IT" dirty="0"/>
                        <a:t>Consuntivo</a:t>
                      </a:r>
                    </a:p>
                  </a:txBody>
                  <a:tcPr/>
                </a:tc>
                <a:tc>
                  <a:txBody>
                    <a:bodyPr/>
                    <a:lstStyle/>
                    <a:p>
                      <a:pPr algn="l"/>
                      <a:r>
                        <a:rPr lang="it-IT"/>
                        <a:t>Scostamento consuntivo- budget</a:t>
                      </a:r>
                      <a:endParaRPr lang="it-IT" dirty="0"/>
                    </a:p>
                  </a:txBody>
                  <a:tcPr/>
                </a:tc>
                <a:extLst>
                  <a:ext uri="{0D108BD9-81ED-4DB2-BD59-A6C34878D82A}">
                    <a16:rowId xmlns:a16="http://schemas.microsoft.com/office/drawing/2014/main" val="3282615153"/>
                  </a:ext>
                </a:extLst>
              </a:tr>
              <a:tr h="730300">
                <a:tc>
                  <a:txBody>
                    <a:bodyPr/>
                    <a:lstStyle/>
                    <a:p>
                      <a:pPr algn="l"/>
                      <a:r>
                        <a:rPr lang="it-IT"/>
                        <a:t>Vendite</a:t>
                      </a:r>
                      <a:endParaRPr lang="it-IT" dirty="0"/>
                    </a:p>
                  </a:txBody>
                  <a:tcPr/>
                </a:tc>
                <a:tc>
                  <a:txBody>
                    <a:bodyPr/>
                    <a:lstStyle/>
                    <a:p>
                      <a:pPr algn="l"/>
                      <a:r>
                        <a:rPr lang="it-IT" dirty="0"/>
                        <a:t>395.335,89</a:t>
                      </a:r>
                    </a:p>
                  </a:txBody>
                  <a:tcPr/>
                </a:tc>
                <a:tc>
                  <a:txBody>
                    <a:bodyPr/>
                    <a:lstStyle/>
                    <a:p>
                      <a:pPr algn="l"/>
                      <a:r>
                        <a:rPr lang="it-IT" dirty="0"/>
                        <a:t>115.196,85</a:t>
                      </a:r>
                    </a:p>
                  </a:txBody>
                  <a:tcPr/>
                </a:tc>
                <a:tc>
                  <a:txBody>
                    <a:bodyPr/>
                    <a:lstStyle/>
                    <a:p>
                      <a:pPr algn="l"/>
                      <a:r>
                        <a:rPr lang="it-IT" dirty="0"/>
                        <a:t>510.532, 74</a:t>
                      </a:r>
                    </a:p>
                  </a:txBody>
                  <a:tcPr/>
                </a:tc>
                <a:tc>
                  <a:txBody>
                    <a:bodyPr/>
                    <a:lstStyle/>
                    <a:p>
                      <a:pPr algn="l"/>
                      <a:r>
                        <a:rPr lang="it-IT" dirty="0"/>
                        <a:t>28.579,68</a:t>
                      </a:r>
                    </a:p>
                  </a:txBody>
                  <a:tcPr/>
                </a:tc>
                <a:tc>
                  <a:txBody>
                    <a:bodyPr/>
                    <a:lstStyle/>
                    <a:p>
                      <a:pPr algn="l"/>
                      <a:r>
                        <a:rPr lang="it-IT" dirty="0"/>
                        <a:t>539.112,42</a:t>
                      </a:r>
                    </a:p>
                  </a:txBody>
                  <a:tcPr/>
                </a:tc>
                <a:tc>
                  <a:txBody>
                    <a:bodyPr/>
                    <a:lstStyle/>
                    <a:p>
                      <a:pPr algn="l"/>
                      <a:r>
                        <a:rPr lang="it-IT" dirty="0"/>
                        <a:t>-31.269,58</a:t>
                      </a:r>
                    </a:p>
                  </a:txBody>
                  <a:tcPr/>
                </a:tc>
                <a:tc>
                  <a:txBody>
                    <a:bodyPr/>
                    <a:lstStyle/>
                    <a:p>
                      <a:pPr algn="l"/>
                      <a:r>
                        <a:rPr lang="it-IT" dirty="0"/>
                        <a:t>507.842,85</a:t>
                      </a:r>
                    </a:p>
                  </a:txBody>
                  <a:tcPr/>
                </a:tc>
                <a:tc>
                  <a:txBody>
                    <a:bodyPr/>
                    <a:lstStyle/>
                    <a:p>
                      <a:pPr algn="l"/>
                      <a:r>
                        <a:rPr lang="it-IT" dirty="0"/>
                        <a:t>112.506,96</a:t>
                      </a:r>
                    </a:p>
                  </a:txBody>
                  <a:tcPr/>
                </a:tc>
                <a:extLst>
                  <a:ext uri="{0D108BD9-81ED-4DB2-BD59-A6C34878D82A}">
                    <a16:rowId xmlns:a16="http://schemas.microsoft.com/office/drawing/2014/main" val="1242067950"/>
                  </a:ext>
                </a:extLst>
              </a:tr>
              <a:tr h="423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u="sng"/>
                        <a:t>Costi</a:t>
                      </a:r>
                      <a:endParaRPr lang="it-IT" u="sng"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a:p>
                  </a:txBody>
                  <a:tcPr/>
                </a:tc>
                <a:tc>
                  <a:txBody>
                    <a:bodyPr/>
                    <a:lstStyle/>
                    <a:p>
                      <a:pPr algn="l"/>
                      <a:endParaRPr lang="it-IT"/>
                    </a:p>
                  </a:txBody>
                  <a:tcPr/>
                </a:tc>
                <a:tc>
                  <a:txBody>
                    <a:bodyPr/>
                    <a:lstStyle/>
                    <a:p>
                      <a:pPr algn="l"/>
                      <a:endParaRPr lang="it-IT" dirty="0"/>
                    </a:p>
                  </a:txBody>
                  <a:tcPr/>
                </a:tc>
                <a:tc>
                  <a:txBody>
                    <a:bodyPr/>
                    <a:lstStyle/>
                    <a:p>
                      <a:pPr algn="l"/>
                      <a:endParaRPr lang="it-IT" dirty="0"/>
                    </a:p>
                  </a:txBody>
                  <a:tcPr/>
                </a:tc>
                <a:extLst>
                  <a:ext uri="{0D108BD9-81ED-4DB2-BD59-A6C34878D82A}">
                    <a16:rowId xmlns:a16="http://schemas.microsoft.com/office/drawing/2014/main" val="3637592334"/>
                  </a:ext>
                </a:extLst>
              </a:tr>
              <a:tr h="730300">
                <a:tc>
                  <a:txBody>
                    <a:bodyPr/>
                    <a:lstStyle/>
                    <a:p>
                      <a:pPr algn="l"/>
                      <a:r>
                        <a:rPr lang="it-IT"/>
                        <a:t>Materie prime</a:t>
                      </a:r>
                      <a:endParaRPr lang="it-IT" dirty="0"/>
                    </a:p>
                  </a:txBody>
                  <a:tcPr/>
                </a:tc>
                <a:tc>
                  <a:txBody>
                    <a:bodyPr/>
                    <a:lstStyle/>
                    <a:p>
                      <a:pPr algn="l"/>
                      <a:r>
                        <a:rPr lang="it-IT" dirty="0"/>
                        <a:t>192.206,47</a:t>
                      </a:r>
                    </a:p>
                  </a:txBody>
                  <a:tcPr/>
                </a:tc>
                <a:tc>
                  <a:txBody>
                    <a:bodyPr/>
                    <a:lstStyle/>
                    <a:p>
                      <a:pPr algn="l"/>
                      <a:r>
                        <a:rPr lang="it-IT" dirty="0"/>
                        <a:t>700</a:t>
                      </a:r>
                    </a:p>
                  </a:txBody>
                  <a:tcPr/>
                </a:tc>
                <a:tc>
                  <a:txBody>
                    <a:bodyPr/>
                    <a:lstStyle/>
                    <a:p>
                      <a:pPr algn="l"/>
                      <a:r>
                        <a:rPr lang="it-IT" dirty="0"/>
                        <a:t>192.906,47</a:t>
                      </a:r>
                    </a:p>
                  </a:txBody>
                  <a:tcPr/>
                </a:tc>
                <a:tc>
                  <a:txBody>
                    <a:bodyPr/>
                    <a:lstStyle/>
                    <a:p>
                      <a:pPr algn="l"/>
                      <a:r>
                        <a:rPr lang="it-IT" dirty="0"/>
                        <a:t>80.194,25</a:t>
                      </a:r>
                    </a:p>
                  </a:txBody>
                  <a:tcPr/>
                </a:tc>
                <a:tc>
                  <a:txBody>
                    <a:bodyPr/>
                    <a:lstStyle/>
                    <a:p>
                      <a:pPr algn="l"/>
                      <a:r>
                        <a:rPr lang="it-IT" dirty="0"/>
                        <a:t>273.100,72</a:t>
                      </a:r>
                    </a:p>
                  </a:txBody>
                  <a:tcPr/>
                </a:tc>
                <a:tc>
                  <a:txBody>
                    <a:bodyPr/>
                    <a:lstStyle/>
                    <a:p>
                      <a:pPr algn="l"/>
                      <a:r>
                        <a:rPr lang="it-IT"/>
                        <a:t> </a:t>
                      </a:r>
                      <a:endParaRPr lang="it-IT" dirty="0"/>
                    </a:p>
                  </a:txBody>
                  <a:tcPr/>
                </a:tc>
                <a:tc>
                  <a:txBody>
                    <a:bodyPr/>
                    <a:lstStyle/>
                    <a:p>
                      <a:pPr algn="l"/>
                      <a:r>
                        <a:rPr lang="it-IT" dirty="0"/>
                        <a:t>289.639,50</a:t>
                      </a:r>
                    </a:p>
                  </a:txBody>
                  <a:tcPr/>
                </a:tc>
                <a:tc>
                  <a:txBody>
                    <a:bodyPr/>
                    <a:lstStyle/>
                    <a:p>
                      <a:pPr algn="l"/>
                      <a:r>
                        <a:rPr lang="it-IT" dirty="0"/>
                        <a:t>96.733,03</a:t>
                      </a:r>
                    </a:p>
                  </a:txBody>
                  <a:tcPr/>
                </a:tc>
                <a:extLst>
                  <a:ext uri="{0D108BD9-81ED-4DB2-BD59-A6C34878D82A}">
                    <a16:rowId xmlns:a16="http://schemas.microsoft.com/office/drawing/2014/main" val="4251870908"/>
                  </a:ext>
                </a:extLst>
              </a:tr>
              <a:tr h="730300">
                <a:tc>
                  <a:txBody>
                    <a:bodyPr/>
                    <a:lstStyle/>
                    <a:p>
                      <a:pPr algn="l"/>
                      <a:r>
                        <a:rPr lang="it-IT" dirty="0"/>
                        <a:t>Lavorazioni interne </a:t>
                      </a:r>
                    </a:p>
                  </a:txBody>
                  <a:tcPr/>
                </a:tc>
                <a:tc>
                  <a:txBody>
                    <a:bodyPr/>
                    <a:lstStyle/>
                    <a:p>
                      <a:pPr algn="l"/>
                      <a:r>
                        <a:rPr lang="it-IT" dirty="0"/>
                        <a:t>194.521,50</a:t>
                      </a:r>
                    </a:p>
                  </a:txBody>
                  <a:tcPr/>
                </a:tc>
                <a:tc>
                  <a:txBody>
                    <a:bodyPr/>
                    <a:lstStyle/>
                    <a:p>
                      <a:pPr algn="l"/>
                      <a:endParaRPr lang="it-IT" dirty="0"/>
                    </a:p>
                  </a:txBody>
                  <a:tcPr/>
                </a:tc>
                <a:tc>
                  <a:txBody>
                    <a:bodyPr/>
                    <a:lstStyle/>
                    <a:p>
                      <a:pPr algn="l"/>
                      <a:r>
                        <a:rPr lang="it-IT" dirty="0"/>
                        <a:t>310.199,34 (?)</a:t>
                      </a:r>
                    </a:p>
                  </a:txBody>
                  <a:tcPr/>
                </a:tc>
                <a:tc>
                  <a:txBody>
                    <a:bodyPr/>
                    <a:lstStyle/>
                    <a:p>
                      <a:pPr algn="l"/>
                      <a:endParaRPr lang="it-IT" dirty="0"/>
                    </a:p>
                  </a:txBody>
                  <a:tcPr/>
                </a:tc>
                <a:tc>
                  <a:txBody>
                    <a:bodyPr/>
                    <a:lstStyle/>
                    <a:p>
                      <a:pPr algn="l"/>
                      <a:r>
                        <a:rPr lang="it-IT" dirty="0"/>
                        <a:t>281.289,91 (?)</a:t>
                      </a:r>
                    </a:p>
                  </a:txBody>
                  <a:tcPr/>
                </a:tc>
                <a:tc>
                  <a:txBody>
                    <a:bodyPr/>
                    <a:lstStyle/>
                    <a:p>
                      <a:pPr algn="l"/>
                      <a:endParaRPr lang="it-IT" dirty="0"/>
                    </a:p>
                  </a:txBody>
                  <a:tcPr/>
                </a:tc>
                <a:tc>
                  <a:txBody>
                    <a:bodyPr/>
                    <a:lstStyle/>
                    <a:p>
                      <a:pPr algn="l"/>
                      <a:r>
                        <a:rPr lang="it-IT"/>
                        <a:t>359.238,30</a:t>
                      </a:r>
                      <a:endParaRPr lang="it-IT" dirty="0"/>
                    </a:p>
                  </a:txBody>
                  <a:tcPr/>
                </a:tc>
                <a:tc>
                  <a:txBody>
                    <a:bodyPr/>
                    <a:lstStyle/>
                    <a:p>
                      <a:pPr algn="l"/>
                      <a:r>
                        <a:rPr lang="it-IT" dirty="0"/>
                        <a:t>164.716,79</a:t>
                      </a:r>
                    </a:p>
                  </a:txBody>
                  <a:tcPr/>
                </a:tc>
                <a:extLst>
                  <a:ext uri="{0D108BD9-81ED-4DB2-BD59-A6C34878D82A}">
                    <a16:rowId xmlns:a16="http://schemas.microsoft.com/office/drawing/2014/main" val="1378050463"/>
                  </a:ext>
                </a:extLst>
              </a:tr>
              <a:tr h="730300">
                <a:tc>
                  <a:txBody>
                    <a:bodyPr/>
                    <a:lstStyle/>
                    <a:p>
                      <a:pPr algn="l"/>
                      <a:r>
                        <a:rPr lang="it-IT" dirty="0"/>
                        <a:t>MOL </a:t>
                      </a:r>
                    </a:p>
                  </a:txBody>
                  <a:tcPr/>
                </a:tc>
                <a:tc>
                  <a:txBody>
                    <a:bodyPr/>
                    <a:lstStyle/>
                    <a:p>
                      <a:pPr algn="l"/>
                      <a:r>
                        <a:rPr lang="it-IT" dirty="0"/>
                        <a:t>7.907,92</a:t>
                      </a:r>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r>
                        <a:rPr lang="it-IT" dirty="0"/>
                        <a:t>-141.012,55</a:t>
                      </a:r>
                    </a:p>
                  </a:txBody>
                  <a:tcPr/>
                </a:tc>
                <a:tc>
                  <a:txBody>
                    <a:bodyPr/>
                    <a:lstStyle/>
                    <a:p>
                      <a:pPr algn="l"/>
                      <a:r>
                        <a:rPr lang="it-IT" dirty="0"/>
                        <a:t>-148.920,36</a:t>
                      </a:r>
                    </a:p>
                  </a:txBody>
                  <a:tcPr/>
                </a:tc>
                <a:extLst>
                  <a:ext uri="{0D108BD9-81ED-4DB2-BD59-A6C34878D82A}">
                    <a16:rowId xmlns:a16="http://schemas.microsoft.com/office/drawing/2014/main" val="746106469"/>
                  </a:ext>
                </a:extLst>
              </a:tr>
            </a:tbl>
          </a:graphicData>
        </a:graphic>
      </p:graphicFrame>
    </p:spTree>
    <p:extLst>
      <p:ext uri="{BB962C8B-B14F-4D97-AF65-F5344CB8AC3E}">
        <p14:creationId xmlns:p14="http://schemas.microsoft.com/office/powerpoint/2010/main" val="223486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Possibili ipotesi agli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1383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243</TotalTime>
  <Words>516</Words>
  <Application>Microsoft Macintosh PowerPoint</Application>
  <PresentationFormat>Widescreen</PresentationFormat>
  <Paragraphs>69</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Tw Cen MT</vt:lpstr>
      <vt:lpstr>Tw Cen MT Condensed</vt:lpstr>
      <vt:lpstr>Wingdings 3</vt:lpstr>
      <vt:lpstr>Integrale</vt:lpstr>
      <vt:lpstr>Progetto scg</vt:lpstr>
      <vt:lpstr>Focus del progetto</vt:lpstr>
      <vt:lpstr>Tecnlogie utilizzate</vt:lpstr>
      <vt:lpstr>Osservazioni sui dataset </vt:lpstr>
      <vt:lpstr>Assunzioni fatte 1</vt:lpstr>
      <vt:lpstr>Assunzioni fatte 2</vt:lpstr>
      <vt:lpstr>Esecuzione degli scostamenti</vt:lpstr>
      <vt:lpstr>Possibili ipotesi agli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28</cp:revision>
  <dcterms:created xsi:type="dcterms:W3CDTF">2021-12-21T08:30:35Z</dcterms:created>
  <dcterms:modified xsi:type="dcterms:W3CDTF">2021-12-29T16:46:56Z</dcterms:modified>
</cp:coreProperties>
</file>