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02"/>
    <p:restoredTop sz="94390"/>
  </p:normalViewPr>
  <p:slideViewPr>
    <p:cSldViewPr snapToGrid="0" snapToObjects="1">
      <p:cViewPr varScale="1">
        <p:scale>
          <a:sx n="122" d="100"/>
          <a:sy n="122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43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88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7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63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2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2139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4138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40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862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62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75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3BCDAA-43D9-6A49-A153-143FD6FEACF2}" type="datetimeFigureOut">
              <a:rPr lang="it-IT" smtClean="0"/>
              <a:t>22/12/21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CAA9A7F-375E-0749-B5C2-5718726F04CC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845B56-0C50-874C-83C4-FCC058DB0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>
                <a:solidFill>
                  <a:srgbClr val="FFFFFF"/>
                </a:solidFill>
              </a:rPr>
              <a:t>Progetto </a:t>
            </a:r>
            <a:r>
              <a:rPr lang="it-IT" sz="4800" dirty="0" err="1">
                <a:solidFill>
                  <a:srgbClr val="FFFFFF"/>
                </a:solidFill>
              </a:rPr>
              <a:t>scg</a:t>
            </a:r>
            <a:endParaRPr lang="it-IT" sz="48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0545281-35D0-E845-B264-21E8627FE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 lnSpcReduction="1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Studenti:</a:t>
            </a:r>
          </a:p>
          <a:p>
            <a:r>
              <a:rPr lang="it-IT" dirty="0">
                <a:solidFill>
                  <a:srgbClr val="FFFFFF"/>
                </a:solidFill>
              </a:rPr>
              <a:t>- David </a:t>
            </a:r>
            <a:r>
              <a:rPr lang="it-IT" dirty="0" err="1">
                <a:solidFill>
                  <a:srgbClr val="FFFFFF"/>
                </a:solidFill>
              </a:rPr>
              <a:t>Guzman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Piedrahita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Alin </a:t>
            </a:r>
            <a:r>
              <a:rPr lang="it-IT" dirty="0" err="1">
                <a:solidFill>
                  <a:srgbClr val="FFFFFF"/>
                </a:solidFill>
              </a:rPr>
              <a:t>Ianitchii</a:t>
            </a:r>
            <a:endParaRPr lang="it-IT" dirty="0">
              <a:solidFill>
                <a:srgbClr val="FFFFFF"/>
              </a:solidFill>
            </a:endParaRPr>
          </a:p>
          <a:p>
            <a:r>
              <a:rPr lang="it-IT" dirty="0">
                <a:solidFill>
                  <a:srgbClr val="FFFFFF"/>
                </a:solidFill>
              </a:rPr>
              <a:t>- Gabriele Marchesi</a:t>
            </a:r>
          </a:p>
          <a:p>
            <a:r>
              <a:rPr lang="it-IT" dirty="0">
                <a:solidFill>
                  <a:srgbClr val="FFFFFF"/>
                </a:solidFill>
              </a:rPr>
              <a:t>- Marco Vinciguerra 1064889</a:t>
            </a:r>
          </a:p>
        </p:txBody>
      </p:sp>
    </p:spTree>
    <p:extLst>
      <p:ext uri="{BB962C8B-B14F-4D97-AF65-F5344CB8AC3E}">
        <p14:creationId xmlns:p14="http://schemas.microsoft.com/office/powerpoint/2010/main" val="171169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A5C167-F14B-FA43-AF54-8A057B6A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Focus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F88F89-3AE6-7544-A6CE-2E0FCA810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6593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786B6DB-748F-4EA8-8C89-03456AE5C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9861D19-EAA1-644F-860F-FFF50EF8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it-IT" sz="4400">
                <a:solidFill>
                  <a:srgbClr val="FFFFFF"/>
                </a:solidFill>
              </a:rPr>
              <a:t>Tecnlogie utilizzate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FDDA62-16B8-4869-83E6-5B74119A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01369B-9DA1-7C43-A52C-C158D64C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Jupyter</a:t>
            </a:r>
            <a:r>
              <a:rPr lang="it-IT" sz="1800" dirty="0">
                <a:solidFill>
                  <a:srgbClr val="FFFFFF"/>
                </a:solidFill>
              </a:rPr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Flutter</a:t>
            </a:r>
            <a:endParaRPr lang="it-IT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 err="1">
                <a:solidFill>
                  <a:srgbClr val="FFFFFF"/>
                </a:solidFill>
              </a:rPr>
              <a:t>Flask</a:t>
            </a:r>
            <a:endParaRPr lang="it-IT" sz="1800" dirty="0">
              <a:solidFill>
                <a:srgbClr val="FFFFFF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F14BA70C-5169-B248-9C50-30669067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280" y="930754"/>
            <a:ext cx="3313057" cy="214579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F2F396F-4319-4410-AA23-7B799C883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5070" y="0"/>
            <a:ext cx="2766930" cy="39965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914D44-35B2-4E7C-8062-04A7AB0FE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6802" y="332370"/>
            <a:ext cx="2120189" cy="33424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827948-3E42-2344-A299-4E8FFEAD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00" y="1066989"/>
            <a:ext cx="1628775" cy="1886611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6132D74-70B7-4914-A984-6A7D2256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8549" y="3996580"/>
            <a:ext cx="3956522" cy="28614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2341C7-CBE7-4714-8A47-5CB05BBC7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80" y="4319714"/>
            <a:ext cx="3313057" cy="21500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lipart&#10;&#10;Descrizione generata automaticamente">
            <a:extLst>
              <a:ext uri="{FF2B5EF4-FFF2-40B4-BE49-F238E27FC236}">
                <a16:creationId xmlns:a16="http://schemas.microsoft.com/office/drawing/2014/main" id="{E4499C3F-5760-0F47-BC05-370C831C8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38" y="5018165"/>
            <a:ext cx="2824845" cy="744948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B048BC9-6F84-F945-BEC7-B0D9DBE56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804" y="4552080"/>
            <a:ext cx="2131431" cy="168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6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1A92E-8A35-8C40-93E0-203D542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Osservazioni sui </a:t>
            </a:r>
            <a:r>
              <a:rPr lang="it-IT" dirty="0" err="1"/>
              <a:t>dataset</a:t>
            </a:r>
            <a:r>
              <a:rPr lang="it-IT" dirty="0"/>
              <a:t>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E764EE-A7FE-A841-BF96-BF4C5B26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Sono state fatte delle modifiche ai nomi delle colonne per semplificare l’utilizzo delle funzioni all’interno di esso</a:t>
            </a:r>
          </a:p>
          <a:p>
            <a:r>
              <a:rPr lang="it-IT" b="1" dirty="0"/>
              <a:t>Tassi di cambio </a:t>
            </a:r>
            <a:r>
              <a:rPr lang="it-IT" dirty="0"/>
              <a:t>→ contiene i tassi di cambio sia a BUDGET che a CONSUNTIVO </a:t>
            </a:r>
          </a:p>
          <a:p>
            <a:r>
              <a:rPr lang="it-IT" b="1" dirty="0"/>
              <a:t>Impiego orario risorse </a:t>
            </a:r>
            <a:r>
              <a:rPr lang="it-IT" dirty="0"/>
              <a:t>→ contiene articoli (colonna nr articolo) non </a:t>
            </a:r>
            <a:r>
              <a:rPr lang="it-IT" dirty="0" err="1"/>
              <a:t>unique</a:t>
            </a:r>
            <a:r>
              <a:rPr lang="it-IT" dirty="0"/>
              <a:t>.</a:t>
            </a:r>
            <a:br>
              <a:rPr lang="it-IT" dirty="0"/>
            </a:br>
            <a:r>
              <a:rPr lang="it-IT" dirty="0"/>
              <a:t>Considerazione = ordine di produzione → prima c’è budget e poi consuntivo, sempre. Il controllo qualità̀ viene eseguito sempre dopo nell’ordine di produzione. ART0000128 ha solo controllo di qualità̀. Controllo </a:t>
            </a:r>
            <a:r>
              <a:rPr lang="it-IT" dirty="0" err="1"/>
              <a:t>qualit̀à</a:t>
            </a:r>
            <a:r>
              <a:rPr lang="it-IT" dirty="0"/>
              <a:t> ha sempre tempo di risorsa nullo. Fresatura ha quantità di output = 0. </a:t>
            </a:r>
          </a:p>
          <a:p>
            <a:r>
              <a:rPr lang="it-IT" b="1" dirty="0"/>
              <a:t>Vendite </a:t>
            </a:r>
            <a:r>
              <a:rPr lang="it-IT" dirty="0"/>
              <a:t>→ la colonna </a:t>
            </a:r>
            <a:r>
              <a:rPr lang="it-IT" dirty="0" err="1"/>
              <a:t>Nr.Origine</a:t>
            </a:r>
            <a:r>
              <a:rPr lang="it-IT" dirty="0"/>
              <a:t> corrisponde all’id del cliente. </a:t>
            </a:r>
          </a:p>
          <a:p>
            <a:r>
              <a:rPr lang="it-IT" b="1" dirty="0"/>
              <a:t>Consumi </a:t>
            </a:r>
            <a:r>
              <a:rPr lang="it-IT" dirty="0"/>
              <a:t>→ consumo di materia prima. </a:t>
            </a:r>
            <a:r>
              <a:rPr lang="it-IT" dirty="0" err="1"/>
              <a:t>Nr.documento</a:t>
            </a:r>
            <a:r>
              <a:rPr lang="it-IT" dirty="0"/>
              <a:t> → si riconduce all’ordine di produzione. </a:t>
            </a:r>
          </a:p>
          <a:p>
            <a:r>
              <a:rPr lang="it-IT" dirty="0"/>
              <a:t>Possibile camino di join → doppio join con la tabella impiego orario risorse. </a:t>
            </a:r>
          </a:p>
          <a:p>
            <a:r>
              <a:rPr lang="it-IT" b="1" dirty="0"/>
              <a:t>Costo orario risorse </a:t>
            </a:r>
            <a:r>
              <a:rPr lang="it-IT" dirty="0"/>
              <a:t>→ Contiene il codice della risorsa e il costo orario della risorsa. </a:t>
            </a:r>
          </a:p>
          <a:p>
            <a:r>
              <a:rPr lang="it-IT" b="1" dirty="0"/>
              <a:t>Clienti </a:t>
            </a:r>
            <a:r>
              <a:rPr lang="it-IT" dirty="0"/>
              <a:t>→ c’è il codice cliente e la valuta.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251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C6F75-BDC2-E040-B925-3E617335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Assunzioni fatte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7F764B-657B-654E-829E-EA97DEC5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tempo impiego orario per risorsa uguale a 0 significa che è un processo iniziato il precedentemente e terminato successivamente</a:t>
            </a:r>
          </a:p>
          <a:p>
            <a:r>
              <a:rPr lang="it-IT" dirty="0"/>
              <a:t>Per il controllo qualità il tempo è nullo</a:t>
            </a:r>
          </a:p>
          <a:p>
            <a:r>
              <a:rPr lang="it-IT" dirty="0"/>
              <a:t>per ogni tempo negativo esiste un tempo positivo uguale in modulo che, al sommare i tempi delle stesse attività, si annullano a vicenda.</a:t>
            </a:r>
          </a:p>
          <a:p>
            <a:r>
              <a:rPr lang="it-IT" dirty="0"/>
              <a:t>Articoli in produzione a budget che non sono a consuntivo fanno parte di un assieme (insieme di oggetti semplici costituiscono un oggetto composto)</a:t>
            </a:r>
          </a:p>
          <a:p>
            <a:r>
              <a:rPr lang="it-IT" dirty="0"/>
              <a:t>Esistono prodotti intermedi che vengono utilizzati per la creazione di altri prodotti, tuttavia il loro costo è incluso nel costo dell’articolo finale (fatto tramite un controllo veloce). Non vengono considerati come causa maggiore dello scostamento</a:t>
            </a:r>
          </a:p>
        </p:txBody>
      </p:sp>
    </p:spTree>
    <p:extLst>
      <p:ext uri="{BB962C8B-B14F-4D97-AF65-F5344CB8AC3E}">
        <p14:creationId xmlns:p14="http://schemas.microsoft.com/office/powerpoint/2010/main" val="145544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3A98B8-1F47-2447-8BE2-E9DF0B1A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Esecuzione degli scostamenti</a:t>
            </a:r>
          </a:p>
        </p:txBody>
      </p:sp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CB59760C-95C5-0B4C-AD26-423EC055C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559778"/>
              </p:ext>
            </p:extLst>
          </p:nvPr>
        </p:nvGraphicFramePr>
        <p:xfrm>
          <a:off x="95714" y="1555654"/>
          <a:ext cx="12000571" cy="47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97">
                  <a:extLst>
                    <a:ext uri="{9D8B030D-6E8A-4147-A177-3AD203B41FA5}">
                      <a16:colId xmlns:a16="http://schemas.microsoft.com/office/drawing/2014/main" val="3039533413"/>
                    </a:ext>
                  </a:extLst>
                </a:gridCol>
                <a:gridCol w="1386281">
                  <a:extLst>
                    <a:ext uri="{9D8B030D-6E8A-4147-A177-3AD203B41FA5}">
                      <a16:colId xmlns:a16="http://schemas.microsoft.com/office/drawing/2014/main" val="1628745461"/>
                    </a:ext>
                  </a:extLst>
                </a:gridCol>
                <a:gridCol w="1280511">
                  <a:extLst>
                    <a:ext uri="{9D8B030D-6E8A-4147-A177-3AD203B41FA5}">
                      <a16:colId xmlns:a16="http://schemas.microsoft.com/office/drawing/2014/main" val="3012836848"/>
                    </a:ext>
                  </a:extLst>
                </a:gridCol>
                <a:gridCol w="1337176">
                  <a:extLst>
                    <a:ext uri="{9D8B030D-6E8A-4147-A177-3AD203B41FA5}">
                      <a16:colId xmlns:a16="http://schemas.microsoft.com/office/drawing/2014/main" val="3335112797"/>
                    </a:ext>
                  </a:extLst>
                </a:gridCol>
                <a:gridCol w="1329618">
                  <a:extLst>
                    <a:ext uri="{9D8B030D-6E8A-4147-A177-3AD203B41FA5}">
                      <a16:colId xmlns:a16="http://schemas.microsoft.com/office/drawing/2014/main" val="3262263587"/>
                    </a:ext>
                  </a:extLst>
                </a:gridCol>
                <a:gridCol w="1390059">
                  <a:extLst>
                    <a:ext uri="{9D8B030D-6E8A-4147-A177-3AD203B41FA5}">
                      <a16:colId xmlns:a16="http://schemas.microsoft.com/office/drawing/2014/main" val="3015288968"/>
                    </a:ext>
                  </a:extLst>
                </a:gridCol>
                <a:gridCol w="1337174">
                  <a:extLst>
                    <a:ext uri="{9D8B030D-6E8A-4147-A177-3AD203B41FA5}">
                      <a16:colId xmlns:a16="http://schemas.microsoft.com/office/drawing/2014/main" val="3807841347"/>
                    </a:ext>
                  </a:extLst>
                </a:gridCol>
                <a:gridCol w="1272958">
                  <a:extLst>
                    <a:ext uri="{9D8B030D-6E8A-4147-A177-3AD203B41FA5}">
                      <a16:colId xmlns:a16="http://schemas.microsoft.com/office/drawing/2014/main" val="3378513636"/>
                    </a:ext>
                  </a:extLst>
                </a:gridCol>
                <a:gridCol w="1333397">
                  <a:extLst>
                    <a:ext uri="{9D8B030D-6E8A-4147-A177-3AD203B41FA5}">
                      <a16:colId xmlns:a16="http://schemas.microsoft.com/office/drawing/2014/main" val="1681983959"/>
                    </a:ext>
                  </a:extLst>
                </a:gridCol>
              </a:tblGrid>
              <a:tr h="1149022"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impiego/MIX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Effettivo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Scostamento di prezzo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Consuntivo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Scostamento consuntivo- budget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615153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Vendite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395.335,89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115.196,85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510.532, 74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28.579,68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539.112,42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-31.269,58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507.842,85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112.506,96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67950"/>
                  </a:ext>
                </a:extLst>
              </a:tr>
              <a:tr h="4231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u="sng"/>
                        <a:t>Costi</a:t>
                      </a:r>
                      <a:endParaRPr lang="it-IT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592334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Materie prime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192.206,47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192.906,47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80.194,25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273.100,72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289.639,50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96.733,03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870908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Lavorazioni interne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194.521,50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310.199,34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281.289,91 (?)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359.238,30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164.716,79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050463"/>
                  </a:ext>
                </a:extLst>
              </a:tr>
              <a:tr h="730300"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MOL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7.907,92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-141.012,55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-148.920,36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0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86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7A1EED-342D-C841-807B-6612B7AA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Possibili ipotesi agli scostamenti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DCDABA-5BDD-D144-88D7-03B11168C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383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{5988AA37-44FD-7A41-B194-2E6D7CFB4984}tf10001061</Template>
  <TotalTime>208</TotalTime>
  <Words>379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Tw Cen MT</vt:lpstr>
      <vt:lpstr>Tw Cen MT Condensed</vt:lpstr>
      <vt:lpstr>Wingdings 3</vt:lpstr>
      <vt:lpstr>Integrale</vt:lpstr>
      <vt:lpstr>Progetto scg</vt:lpstr>
      <vt:lpstr>Focus del progetto</vt:lpstr>
      <vt:lpstr>Tecnlogie utilizzate</vt:lpstr>
      <vt:lpstr>Osservazioni sui dataset </vt:lpstr>
      <vt:lpstr>Assunzioni fatte</vt:lpstr>
      <vt:lpstr>Esecuzione degli scostamenti</vt:lpstr>
      <vt:lpstr>Possibili ipotesi agli scostamenti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MARCO VINCIGUERRA</dc:creator>
  <cp:lastModifiedBy>MARCO VINCIGUERRA</cp:lastModifiedBy>
  <cp:revision>21</cp:revision>
  <dcterms:created xsi:type="dcterms:W3CDTF">2021-12-21T08:30:35Z</dcterms:created>
  <dcterms:modified xsi:type="dcterms:W3CDTF">2021-12-22T18:33:55Z</dcterms:modified>
</cp:coreProperties>
</file>