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71" r:id="rId7"/>
    <p:sldId id="269" r:id="rId8"/>
    <p:sldId id="268" r:id="rId9"/>
    <p:sldId id="272" r:id="rId10"/>
    <p:sldId id="273" r:id="rId11"/>
    <p:sldId id="274" r:id="rId12"/>
    <p:sldId id="262" r:id="rId13"/>
    <p:sldId id="270" r:id="rId14"/>
    <p:sldId id="276" r:id="rId15"/>
    <p:sldId id="263" r:id="rId16"/>
    <p:sldId id="278" r:id="rId17"/>
    <p:sldId id="275" r:id="rId18"/>
    <p:sldId id="277" r:id="rId19"/>
    <p:sldId id="279" r:id="rId20"/>
    <p:sldId id="281"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B2AB86-F31F-2044-89BD-9CEAF9DDBD75}" v="2434" dt="2022-01-03T19:03:21.340"/>
    <p1510:client id="{FAD880BF-48B8-0B46-A487-90D676E2BB58}" v="1429" dt="2022-01-03T21:53:30.27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88"/>
  </p:normalViewPr>
  <p:slideViewPr>
    <p:cSldViewPr snapToGrid="0" snapToObjects="1">
      <p:cViewPr varScale="1">
        <p:scale>
          <a:sx n="96" d="100"/>
          <a:sy n="96" d="100"/>
        </p:scale>
        <p:origin x="20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lvl1pPr algn="l">
              <a:defRPr/>
            </a:lvl1pPr>
          </a:lstStyle>
          <a:p>
            <a:fld id="{E73BCDAA-43D9-6A49-A153-143FD6FEACF2}" type="datetimeFigureOut">
              <a:rPr lang="it-IT" smtClean="0"/>
              <a:t>03/01/22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3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73BCDAA-43D9-6A49-A153-143FD6FEACF2}" type="datetimeFigureOut">
              <a:rPr lang="it-IT" smtClean="0"/>
              <a:t>03/01/22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354988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73BCDAA-43D9-6A49-A153-143FD6FEACF2}" type="datetimeFigureOut">
              <a:rPr lang="it-IT" smtClean="0"/>
              <a:t>03/01/22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67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73BCDAA-43D9-6A49-A153-143FD6FEACF2}" type="datetimeFigureOut">
              <a:rPr lang="it-IT" smtClean="0"/>
              <a:t>03/01/22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0163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73BCDAA-43D9-6A49-A153-143FD6FEACF2}" type="datetimeFigureOut">
              <a:rPr lang="it-IT" smtClean="0"/>
              <a:t>03/01/22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2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E73BCDAA-43D9-6A49-A153-143FD6FEACF2}" type="datetimeFigureOut">
              <a:rPr lang="it-IT" smtClean="0"/>
              <a:t>03/01/22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21390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E73BCDAA-43D9-6A49-A153-143FD6FEACF2}" type="datetimeFigureOut">
              <a:rPr lang="it-IT" smtClean="0"/>
              <a:t>03/01/22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41383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E73BCDAA-43D9-6A49-A153-143FD6FEACF2}" type="datetimeFigureOut">
              <a:rPr lang="it-IT" smtClean="0"/>
              <a:t>03/01/22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48407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BCDAA-43D9-6A49-A153-143FD6FEACF2}" type="datetimeFigureOut">
              <a:rPr lang="it-IT" smtClean="0"/>
              <a:t>03/01/22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0862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03/01/22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5657625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03/01/22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5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3BCDAA-43D9-6A49-A153-143FD6FEACF2}" type="datetimeFigureOut">
              <a:rPr lang="it-IT" smtClean="0"/>
              <a:t>03/01/22</a:t>
            </a:fld>
            <a:endParaRPr lang="it-I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t-I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A9A7F-375E-0749-B5C2-5718726F04CC}" type="slidenum">
              <a:rPr lang="it-IT" smtClean="0"/>
              <a:t>‹N›</a:t>
            </a:fld>
            <a:endParaRPr lang="it-I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64189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45B56-0C50-874C-83C4-FCC058DB07C1}"/>
              </a:ext>
            </a:extLst>
          </p:cNvPr>
          <p:cNvSpPr>
            <a:spLocks noGrp="1"/>
          </p:cNvSpPr>
          <p:nvPr>
            <p:ph type="ctrTitle"/>
          </p:nvPr>
        </p:nvSpPr>
        <p:spPr>
          <a:xfrm>
            <a:off x="4713224" y="1105351"/>
            <a:ext cx="6353967" cy="3023981"/>
          </a:xfrm>
        </p:spPr>
        <p:txBody>
          <a:bodyPr anchor="b">
            <a:normAutofit/>
          </a:bodyPr>
          <a:lstStyle/>
          <a:p>
            <a:pPr algn="l"/>
            <a:r>
              <a:rPr lang="it-IT" sz="4800">
                <a:solidFill>
                  <a:srgbClr val="FFFFFF"/>
                </a:solidFill>
              </a:rPr>
              <a:t>Progetto </a:t>
            </a:r>
            <a:r>
              <a:rPr lang="it-IT" sz="4800" err="1">
                <a:solidFill>
                  <a:srgbClr val="FFFFFF"/>
                </a:solidFill>
              </a:rPr>
              <a:t>scg</a:t>
            </a:r>
            <a:endParaRPr lang="it-IT" sz="4800">
              <a:solidFill>
                <a:srgbClr val="FFFFFF"/>
              </a:solidFill>
            </a:endParaRPr>
          </a:p>
        </p:txBody>
      </p:sp>
      <p:sp>
        <p:nvSpPr>
          <p:cNvPr id="3" name="Sottotitolo 2">
            <a:extLst>
              <a:ext uri="{FF2B5EF4-FFF2-40B4-BE49-F238E27FC236}">
                <a16:creationId xmlns:a16="http://schemas.microsoft.com/office/drawing/2014/main" id="{40545281-35D0-E845-B264-21E8627FE959}"/>
              </a:ext>
            </a:extLst>
          </p:cNvPr>
          <p:cNvSpPr>
            <a:spLocks noGrp="1"/>
          </p:cNvSpPr>
          <p:nvPr>
            <p:ph type="subTitle" idx="1"/>
          </p:nvPr>
        </p:nvSpPr>
        <p:spPr>
          <a:xfrm>
            <a:off x="4713223" y="4954818"/>
            <a:ext cx="6353968" cy="1338147"/>
          </a:xfrm>
        </p:spPr>
        <p:txBody>
          <a:bodyPr anchor="t">
            <a:normAutofit fontScale="92500" lnSpcReduction="20000"/>
          </a:bodyPr>
          <a:lstStyle/>
          <a:p>
            <a:r>
              <a:rPr lang="it-IT">
                <a:solidFill>
                  <a:srgbClr val="FFFFFF"/>
                </a:solidFill>
              </a:rPr>
              <a:t>Studenti:</a:t>
            </a:r>
          </a:p>
          <a:p>
            <a:r>
              <a:rPr lang="it-IT">
                <a:solidFill>
                  <a:srgbClr val="FFFFFF"/>
                </a:solidFill>
              </a:rPr>
              <a:t>- David </a:t>
            </a:r>
            <a:r>
              <a:rPr lang="it-IT" err="1">
                <a:solidFill>
                  <a:srgbClr val="FFFFFF"/>
                </a:solidFill>
              </a:rPr>
              <a:t>Guzman</a:t>
            </a:r>
            <a:r>
              <a:rPr lang="it-IT">
                <a:solidFill>
                  <a:srgbClr val="FFFFFF"/>
                </a:solidFill>
              </a:rPr>
              <a:t> </a:t>
            </a:r>
            <a:r>
              <a:rPr lang="it-IT" err="1">
                <a:solidFill>
                  <a:srgbClr val="FFFFFF"/>
                </a:solidFill>
              </a:rPr>
              <a:t>Piedrahita</a:t>
            </a:r>
            <a:r>
              <a:rPr lang="it-IT">
                <a:solidFill>
                  <a:srgbClr val="FFFFFF"/>
                </a:solidFill>
              </a:rPr>
              <a:t> 1068605</a:t>
            </a:r>
          </a:p>
          <a:p>
            <a:r>
              <a:rPr lang="it-IT">
                <a:solidFill>
                  <a:srgbClr val="FFFFFF"/>
                </a:solidFill>
              </a:rPr>
              <a:t>- Alin </a:t>
            </a:r>
            <a:r>
              <a:rPr lang="it-IT" err="1">
                <a:solidFill>
                  <a:srgbClr val="FFFFFF"/>
                </a:solidFill>
              </a:rPr>
              <a:t>Ianitchii</a:t>
            </a:r>
            <a:r>
              <a:rPr lang="it-IT">
                <a:solidFill>
                  <a:srgbClr val="FFFFFF"/>
                </a:solidFill>
              </a:rPr>
              <a:t> 1064985</a:t>
            </a:r>
          </a:p>
          <a:p>
            <a:r>
              <a:rPr lang="it-IT">
                <a:solidFill>
                  <a:srgbClr val="FFFFFF"/>
                </a:solidFill>
              </a:rPr>
              <a:t>- Gabriele Marchesi 1068521</a:t>
            </a:r>
          </a:p>
          <a:p>
            <a:r>
              <a:rPr lang="it-IT">
                <a:solidFill>
                  <a:srgbClr val="FFFFFF"/>
                </a:solidFill>
              </a:rPr>
              <a:t>- Marco Vinciguerra 1064889</a:t>
            </a:r>
          </a:p>
        </p:txBody>
      </p:sp>
    </p:spTree>
    <p:extLst>
      <p:ext uri="{BB962C8B-B14F-4D97-AF65-F5344CB8AC3E}">
        <p14:creationId xmlns:p14="http://schemas.microsoft.com/office/powerpoint/2010/main" val="17116935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descr="Immagine che contiene testo&#10;&#10;Descrizione generata automaticamente">
            <a:extLst>
              <a:ext uri="{FF2B5EF4-FFF2-40B4-BE49-F238E27FC236}">
                <a16:creationId xmlns:a16="http://schemas.microsoft.com/office/drawing/2014/main" id="{E990DFE2-7CD9-C549-9C67-72313DEDB6E4}"/>
              </a:ext>
            </a:extLst>
          </p:cNvPr>
          <p:cNvPicPr>
            <a:picLocks noGrp="1" noChangeAspect="1"/>
          </p:cNvPicPr>
          <p:nvPr>
            <p:ph idx="1"/>
          </p:nvPr>
        </p:nvPicPr>
        <p:blipFill>
          <a:blip r:embed="rId2"/>
          <a:stretch>
            <a:fillRect/>
          </a:stretch>
        </p:blipFill>
        <p:spPr>
          <a:xfrm>
            <a:off x="1765300" y="1689100"/>
            <a:ext cx="8661400" cy="3479800"/>
          </a:xfrm>
        </p:spPr>
      </p:pic>
    </p:spTree>
    <p:extLst>
      <p:ext uri="{BB962C8B-B14F-4D97-AF65-F5344CB8AC3E}">
        <p14:creationId xmlns:p14="http://schemas.microsoft.com/office/powerpoint/2010/main" val="82646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descr="Immagine che contiene testo&#10;&#10;Descrizione generata automaticamente">
            <a:extLst>
              <a:ext uri="{FF2B5EF4-FFF2-40B4-BE49-F238E27FC236}">
                <a16:creationId xmlns:a16="http://schemas.microsoft.com/office/drawing/2014/main" id="{E09B3A0C-8310-6D41-B282-47685EB4E1E6}"/>
              </a:ext>
            </a:extLst>
          </p:cNvPr>
          <p:cNvPicPr>
            <a:picLocks noGrp="1" noChangeAspect="1"/>
          </p:cNvPicPr>
          <p:nvPr>
            <p:ph idx="1"/>
          </p:nvPr>
        </p:nvPicPr>
        <p:blipFill>
          <a:blip r:embed="rId2"/>
          <a:stretch>
            <a:fillRect/>
          </a:stretch>
        </p:blipFill>
        <p:spPr>
          <a:xfrm>
            <a:off x="1365250" y="1924826"/>
            <a:ext cx="9461500" cy="3670300"/>
          </a:xfrm>
        </p:spPr>
      </p:pic>
    </p:spTree>
    <p:extLst>
      <p:ext uri="{BB962C8B-B14F-4D97-AF65-F5344CB8AC3E}">
        <p14:creationId xmlns:p14="http://schemas.microsoft.com/office/powerpoint/2010/main" val="751031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A98B8-1F47-2447-8BE2-E9DF0B1A16D0}"/>
              </a:ext>
            </a:extLst>
          </p:cNvPr>
          <p:cNvSpPr>
            <a:spLocks noGrp="1"/>
          </p:cNvSpPr>
          <p:nvPr>
            <p:ph type="title"/>
          </p:nvPr>
        </p:nvSpPr>
        <p:spPr>
          <a:xfrm>
            <a:off x="720182" y="529742"/>
            <a:ext cx="12627901" cy="1499616"/>
          </a:xfrm>
        </p:spPr>
        <p:txBody>
          <a:bodyPr>
            <a:normAutofit/>
          </a:bodyPr>
          <a:lstStyle/>
          <a:p>
            <a:r>
              <a:rPr lang="it-IT" sz="3500"/>
              <a:t>Esecuzione degli scostamenti con prodotti intermedi considerati</a:t>
            </a:r>
          </a:p>
        </p:txBody>
      </p:sp>
      <p:pic>
        <p:nvPicPr>
          <p:cNvPr id="7" name="Segnaposto contenuto 6">
            <a:extLst>
              <a:ext uri="{FF2B5EF4-FFF2-40B4-BE49-F238E27FC236}">
                <a16:creationId xmlns:a16="http://schemas.microsoft.com/office/drawing/2014/main" id="{9B6EE4D3-D3A4-CB4C-A6E5-B016B66054DB}"/>
              </a:ext>
            </a:extLst>
          </p:cNvPr>
          <p:cNvPicPr>
            <a:picLocks noGrp="1" noChangeAspect="1"/>
          </p:cNvPicPr>
          <p:nvPr>
            <p:ph idx="1"/>
          </p:nvPr>
        </p:nvPicPr>
        <p:blipFill rotWithShape="1">
          <a:blip r:embed="rId2"/>
          <a:srcRect l="3452"/>
          <a:stretch/>
        </p:blipFill>
        <p:spPr>
          <a:xfrm>
            <a:off x="242835" y="2815701"/>
            <a:ext cx="11706330" cy="1226597"/>
          </a:xfrm>
        </p:spPr>
      </p:pic>
    </p:spTree>
    <p:extLst>
      <p:ext uri="{BB962C8B-B14F-4D97-AF65-F5344CB8AC3E}">
        <p14:creationId xmlns:p14="http://schemas.microsoft.com/office/powerpoint/2010/main" val="223486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32CEF-019E-824A-A5B7-A93D210616B9}"/>
              </a:ext>
            </a:extLst>
          </p:cNvPr>
          <p:cNvSpPr>
            <a:spLocks noGrp="1"/>
          </p:cNvSpPr>
          <p:nvPr>
            <p:ph type="title"/>
          </p:nvPr>
        </p:nvSpPr>
        <p:spPr/>
        <p:txBody>
          <a:bodyPr>
            <a:normAutofit/>
          </a:bodyPr>
          <a:lstStyle/>
          <a:p>
            <a:r>
              <a:rPr lang="it-IT" sz="5400"/>
              <a:t>Esecuzione degli scostamenti senza considerare i prodotti intermedi</a:t>
            </a:r>
            <a:endParaRPr lang="it-IT"/>
          </a:p>
        </p:txBody>
      </p:sp>
      <p:pic>
        <p:nvPicPr>
          <p:cNvPr id="11" name="Segnaposto contenuto 10">
            <a:extLst>
              <a:ext uri="{FF2B5EF4-FFF2-40B4-BE49-F238E27FC236}">
                <a16:creationId xmlns:a16="http://schemas.microsoft.com/office/drawing/2014/main" id="{2B3482B6-D1CF-8C4E-A914-F32C3D84FA99}"/>
              </a:ext>
            </a:extLst>
          </p:cNvPr>
          <p:cNvPicPr>
            <a:picLocks noGrp="1" noChangeAspect="1"/>
          </p:cNvPicPr>
          <p:nvPr>
            <p:ph idx="1"/>
          </p:nvPr>
        </p:nvPicPr>
        <p:blipFill rotWithShape="1">
          <a:blip r:embed="rId2"/>
          <a:srcRect l="2636" r="1410"/>
          <a:stretch/>
        </p:blipFill>
        <p:spPr>
          <a:xfrm>
            <a:off x="609600" y="2798042"/>
            <a:ext cx="11231042" cy="1261916"/>
          </a:xfrm>
        </p:spPr>
      </p:pic>
    </p:spTree>
    <p:extLst>
      <p:ext uri="{BB962C8B-B14F-4D97-AF65-F5344CB8AC3E}">
        <p14:creationId xmlns:p14="http://schemas.microsoft.com/office/powerpoint/2010/main" val="224159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4C95E1-D957-1B4A-9F27-CB1E9B8B5979}"/>
              </a:ext>
            </a:extLst>
          </p:cNvPr>
          <p:cNvSpPr>
            <a:spLocks noGrp="1"/>
          </p:cNvSpPr>
          <p:nvPr>
            <p:ph type="title"/>
          </p:nvPr>
        </p:nvSpPr>
        <p:spPr/>
        <p:txBody>
          <a:bodyPr/>
          <a:lstStyle/>
          <a:p>
            <a:r>
              <a:rPr lang="it-IT"/>
              <a:t>Confronto dei risultati ottenuti</a:t>
            </a:r>
          </a:p>
        </p:txBody>
      </p:sp>
      <p:pic>
        <p:nvPicPr>
          <p:cNvPr id="4" name="Segnaposto contenuto 6">
            <a:extLst>
              <a:ext uri="{FF2B5EF4-FFF2-40B4-BE49-F238E27FC236}">
                <a16:creationId xmlns:a16="http://schemas.microsoft.com/office/drawing/2014/main" id="{F9E4C850-7F3C-FC4A-860F-2C7D7C06BB97}"/>
              </a:ext>
            </a:extLst>
          </p:cNvPr>
          <p:cNvPicPr>
            <a:picLocks noGrp="1" noChangeAspect="1"/>
          </p:cNvPicPr>
          <p:nvPr>
            <p:ph idx="1"/>
          </p:nvPr>
        </p:nvPicPr>
        <p:blipFill rotWithShape="1">
          <a:blip r:embed="rId2"/>
          <a:srcRect l="3452"/>
          <a:stretch/>
        </p:blipFill>
        <p:spPr>
          <a:xfrm>
            <a:off x="700733" y="2084832"/>
            <a:ext cx="10790534" cy="1130641"/>
          </a:xfrm>
        </p:spPr>
      </p:pic>
      <p:pic>
        <p:nvPicPr>
          <p:cNvPr id="5" name="Segnaposto contenuto 10">
            <a:extLst>
              <a:ext uri="{FF2B5EF4-FFF2-40B4-BE49-F238E27FC236}">
                <a16:creationId xmlns:a16="http://schemas.microsoft.com/office/drawing/2014/main" id="{25D15485-7E33-3446-8342-696E7485D08C}"/>
              </a:ext>
            </a:extLst>
          </p:cNvPr>
          <p:cNvPicPr>
            <a:picLocks noChangeAspect="1"/>
          </p:cNvPicPr>
          <p:nvPr/>
        </p:nvPicPr>
        <p:blipFill rotWithShape="1">
          <a:blip r:embed="rId3"/>
          <a:srcRect l="2636" r="1410"/>
          <a:stretch/>
        </p:blipFill>
        <p:spPr>
          <a:xfrm>
            <a:off x="480479" y="3935542"/>
            <a:ext cx="11231042" cy="1261916"/>
          </a:xfrm>
          <a:prstGeom prst="rect">
            <a:avLst/>
          </a:prstGeom>
        </p:spPr>
      </p:pic>
      <p:sp>
        <p:nvSpPr>
          <p:cNvPr id="7" name="CasellaDiTesto 6">
            <a:extLst>
              <a:ext uri="{FF2B5EF4-FFF2-40B4-BE49-F238E27FC236}">
                <a16:creationId xmlns:a16="http://schemas.microsoft.com/office/drawing/2014/main" id="{7935E4A3-1BAC-6D4D-A2B9-1CE54A13B031}"/>
              </a:ext>
            </a:extLst>
          </p:cNvPr>
          <p:cNvSpPr txBox="1"/>
          <p:nvPr/>
        </p:nvSpPr>
        <p:spPr>
          <a:xfrm>
            <a:off x="844062" y="1757177"/>
            <a:ext cx="1848583" cy="369332"/>
          </a:xfrm>
          <a:prstGeom prst="rect">
            <a:avLst/>
          </a:prstGeom>
          <a:noFill/>
        </p:spPr>
        <p:txBody>
          <a:bodyPr wrap="none" rtlCol="0">
            <a:spAutoFit/>
          </a:bodyPr>
          <a:lstStyle/>
          <a:p>
            <a:r>
              <a:rPr lang="it-IT"/>
              <a:t>Con costi duplicati</a:t>
            </a:r>
          </a:p>
        </p:txBody>
      </p:sp>
      <p:sp>
        <p:nvSpPr>
          <p:cNvPr id="8" name="CasellaDiTesto 7">
            <a:extLst>
              <a:ext uri="{FF2B5EF4-FFF2-40B4-BE49-F238E27FC236}">
                <a16:creationId xmlns:a16="http://schemas.microsoft.com/office/drawing/2014/main" id="{20C22C4C-5BB4-5348-8301-5F532217F09A}"/>
              </a:ext>
            </a:extLst>
          </p:cNvPr>
          <p:cNvSpPr txBox="1"/>
          <p:nvPr/>
        </p:nvSpPr>
        <p:spPr>
          <a:xfrm>
            <a:off x="844062" y="3576076"/>
            <a:ext cx="2052165" cy="369332"/>
          </a:xfrm>
          <a:prstGeom prst="rect">
            <a:avLst/>
          </a:prstGeom>
          <a:noFill/>
        </p:spPr>
        <p:txBody>
          <a:bodyPr wrap="none" rtlCol="0">
            <a:spAutoFit/>
          </a:bodyPr>
          <a:lstStyle/>
          <a:p>
            <a:r>
              <a:rPr lang="it-IT"/>
              <a:t>Senza costi duplicati</a:t>
            </a:r>
          </a:p>
        </p:txBody>
      </p:sp>
    </p:spTree>
    <p:extLst>
      <p:ext uri="{BB962C8B-B14F-4D97-AF65-F5344CB8AC3E}">
        <p14:creationId xmlns:p14="http://schemas.microsoft.com/office/powerpoint/2010/main" val="372275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A1EED-342D-C841-807B-6612B7AA446E}"/>
              </a:ext>
            </a:extLst>
          </p:cNvPr>
          <p:cNvSpPr>
            <a:spLocks noGrp="1"/>
          </p:cNvSpPr>
          <p:nvPr>
            <p:ph type="title"/>
          </p:nvPr>
        </p:nvSpPr>
        <p:spPr/>
        <p:txBody>
          <a:bodyPr/>
          <a:lstStyle/>
          <a:p>
            <a:r>
              <a:rPr lang="it-IT"/>
              <a:t>Considerazioni sugli scostamenti 1</a:t>
            </a:r>
          </a:p>
        </p:txBody>
      </p:sp>
      <p:sp>
        <p:nvSpPr>
          <p:cNvPr id="3" name="Segnaposto contenuto 2">
            <a:extLst>
              <a:ext uri="{FF2B5EF4-FFF2-40B4-BE49-F238E27FC236}">
                <a16:creationId xmlns:a16="http://schemas.microsoft.com/office/drawing/2014/main" id="{FEDCDABA-5BDD-D144-88D7-03B11168C6C2}"/>
              </a:ext>
            </a:extLst>
          </p:cNvPr>
          <p:cNvSpPr>
            <a:spLocks noGrp="1"/>
          </p:cNvSpPr>
          <p:nvPr>
            <p:ph idx="1"/>
          </p:nvPr>
        </p:nvSpPr>
        <p:spPr/>
        <p:txBody>
          <a:bodyPr>
            <a:normAutofit fontScale="92500" lnSpcReduction="20000"/>
          </a:bodyPr>
          <a:lstStyle/>
          <a:p>
            <a:r>
              <a:rPr lang="it-IT"/>
              <a:t>-</a:t>
            </a:r>
            <a:r>
              <a:rPr lang="it-IT" b="1"/>
              <a:t>Scostamento di volume:</a:t>
            </a:r>
          </a:p>
          <a:p>
            <a:pPr lvl="1"/>
            <a:r>
              <a:rPr lang="it-IT" sz="1400"/>
              <a:t>Per il margine, lo scostamento è complessivamente positivo ed è dell’ordine dei 60 mila euro. </a:t>
            </a:r>
          </a:p>
          <a:p>
            <a:pPr lvl="2"/>
            <a:r>
              <a:rPr lang="it-IT" sz="1000"/>
              <a:t>In particolare, lo scostamento per i ricavi, che tiene conto del volume di vendite, e di circa 115mila euro: un notevole aumento del volume di vendite, rispetto a quello preventivato, genera dei ricavi più alti.</a:t>
            </a:r>
          </a:p>
          <a:p>
            <a:pPr lvl="2"/>
            <a:r>
              <a:rPr lang="it-IT" sz="1000"/>
              <a:t>Un altro fattore che contribuisce all’aumento del margine è lo scostamento negativo per il costo delle materie prime (di circa -2mila o -3mila a seconda del modello utilizzato), che si traduce in una riduzione del costo totale di produzione.</a:t>
            </a:r>
          </a:p>
          <a:p>
            <a:pPr lvl="2"/>
            <a:r>
              <a:rPr lang="it-IT" sz="1000"/>
              <a:t>D’altro canto, lo scostamento per le lavorazioni è positivo dell’ordine dei 60mila euro, di conseguenza, il nuovo volume produttivo causa un aumento dei costi di lavorazione, che potrebbero essere stati necessari per far fronte all’aumento dei volumi di vendita. </a:t>
            </a:r>
          </a:p>
          <a:p>
            <a:pPr lvl="2"/>
            <a:r>
              <a:rPr lang="it-IT" sz="1000" b="1" dirty="0"/>
              <a:t>Nota</a:t>
            </a:r>
            <a:r>
              <a:rPr lang="it-IT" sz="1000" dirty="0"/>
              <a:t>: dovuto all’aumento dei volumi di produzione, sarebbe ragionevole aspettarsi uno scostamento positivo dei costi delle materie prime (un aumento del loro costo). Lo scostamento risulta comunque negativo perché, dovuto alla strategia impiegata per il calcolo degli scostamenti, combinazioni </a:t>
            </a:r>
            <a:r>
              <a:rPr lang="it-IT" sz="1000" dirty="0" err="1"/>
              <a:t>MateriaPrima</a:t>
            </a:r>
            <a:r>
              <a:rPr lang="it-IT" sz="1000" dirty="0"/>
              <a:t>-Articolo che non esistono sia a budget che a consuntivo causano una distorsione degli scostamenti di volume e impiego (per i quali è necessario usare insieme grandezze a consuntivo e a budget), in quanto in alcuni casi potrebbe non essere possibile trovare la grandezza necessaria a budget o a consuntivo. Certe strategie per mitigare questo problema sottintendevano l’uso di assunzioni che riteniamo essere troppo forti.</a:t>
            </a:r>
          </a:p>
          <a:p>
            <a:r>
              <a:rPr lang="it-IT"/>
              <a:t>-</a:t>
            </a:r>
            <a:r>
              <a:rPr lang="it-IT" b="1"/>
              <a:t>Scostamento di impiego/MIX: </a:t>
            </a:r>
          </a:p>
          <a:p>
            <a:pPr lvl="1"/>
            <a:r>
              <a:rPr lang="it-IT"/>
              <a:t>Lo scostamento di impiego</a:t>
            </a:r>
            <a:r>
              <a:rPr lang="it-IT" dirty="0"/>
              <a:t>/MIX</a:t>
            </a:r>
            <a:r>
              <a:rPr lang="it-IT"/>
              <a:t> risulta essere negativo di circa 110 mila euro.</a:t>
            </a:r>
          </a:p>
          <a:p>
            <a:pPr lvl="2"/>
            <a:r>
              <a:rPr lang="it-IT" sz="1100" dirty="0"/>
              <a:t>Esso ha questo valore per via dell’aumento dei costi delle materie prime e delle lavorazioni che aumentano da mix standard a mix effettivo. </a:t>
            </a:r>
          </a:p>
          <a:p>
            <a:pPr lvl="3"/>
            <a:r>
              <a:rPr lang="it-IT" sz="1100" dirty="0"/>
              <a:t>Per quanto riguarda le materie prime, questo aumento dei costi potrebbe essere attribuibile a un aumento degli impeghi-per-pezzo delle materie prime, il quale potrebbe suggerire una sottostima dell’inefficienza del consumo di materie prime. Questo calo dell’efficienza potrebbe essere causato da errore umano, di macchinario, di qualità delle materie prime e via dicendo.</a:t>
            </a:r>
          </a:p>
          <a:p>
            <a:pPr lvl="3"/>
            <a:r>
              <a:rPr lang="it-IT" sz="1100" dirty="0"/>
              <a:t>Per le lavorazioni l’aumento dei costi potrebbe essere causato da un aumento complessivo dell’impiego di ore unitario, ovvero la quantità di ore necessarie per completare una particolare fase di lavorazione di una sola unità. Come nel caso delle materie prime, questo aumento potrebbe essere un indizio di possibili sottostime dell’efficienza delle diverse fasi di lavorazione, in questo caso in termini del consumo di ore di lavoro. </a:t>
            </a:r>
          </a:p>
          <a:p>
            <a:pPr lvl="2"/>
            <a:r>
              <a:rPr lang="it-IT" sz="1100" dirty="0"/>
              <a:t>Anche i ricavi aumentano in questo passaggio: la ridistribuzione dei prodotti venduti a consuntivo risulta essere più vantaggiosa rispetto a quanto era stato preventivato, ma non bastano a compensare il notevole aumento dei costi. </a:t>
            </a:r>
          </a:p>
          <a:p>
            <a:pPr lvl="1"/>
            <a:endParaRPr lang="it-IT" b="1"/>
          </a:p>
          <a:p>
            <a:endParaRPr lang="it-IT" b="1"/>
          </a:p>
          <a:p>
            <a:endParaRPr lang="it-IT" b="1"/>
          </a:p>
          <a:p>
            <a:endParaRPr lang="it-IT"/>
          </a:p>
        </p:txBody>
      </p:sp>
    </p:spTree>
    <p:extLst>
      <p:ext uri="{BB962C8B-B14F-4D97-AF65-F5344CB8AC3E}">
        <p14:creationId xmlns:p14="http://schemas.microsoft.com/office/powerpoint/2010/main" val="351383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6AC7F9-130A-064E-8705-56B179242441}"/>
              </a:ext>
            </a:extLst>
          </p:cNvPr>
          <p:cNvSpPr>
            <a:spLocks noGrp="1"/>
          </p:cNvSpPr>
          <p:nvPr>
            <p:ph type="title"/>
          </p:nvPr>
        </p:nvSpPr>
        <p:spPr/>
        <p:txBody>
          <a:bodyPr/>
          <a:lstStyle/>
          <a:p>
            <a:r>
              <a:rPr lang="it-IT"/>
              <a:t>Considerazioni sugli scostamenti 2</a:t>
            </a:r>
          </a:p>
        </p:txBody>
      </p:sp>
      <p:sp>
        <p:nvSpPr>
          <p:cNvPr id="3" name="Segnaposto contenuto 2">
            <a:extLst>
              <a:ext uri="{FF2B5EF4-FFF2-40B4-BE49-F238E27FC236}">
                <a16:creationId xmlns:a16="http://schemas.microsoft.com/office/drawing/2014/main" id="{FA3B07E4-A04B-3E44-93E0-E873E2612C8C}"/>
              </a:ext>
            </a:extLst>
          </p:cNvPr>
          <p:cNvSpPr>
            <a:spLocks noGrp="1"/>
          </p:cNvSpPr>
          <p:nvPr>
            <p:ph idx="1"/>
          </p:nvPr>
        </p:nvSpPr>
        <p:spPr/>
        <p:txBody>
          <a:bodyPr>
            <a:normAutofit fontScale="92500" lnSpcReduction="20000"/>
          </a:bodyPr>
          <a:lstStyle/>
          <a:p>
            <a:r>
              <a:rPr lang="it-IT"/>
              <a:t>-</a:t>
            </a:r>
            <a:r>
              <a:rPr lang="it-IT" b="1"/>
              <a:t>Scostamento di prezzo:</a:t>
            </a:r>
          </a:p>
          <a:p>
            <a:pPr lvl="2"/>
            <a:r>
              <a:rPr lang="it-IT"/>
              <a:t>È </a:t>
            </a:r>
            <a:r>
              <a:rPr lang="it-IT" dirty="0"/>
              <a:t>complessivamente </a:t>
            </a:r>
            <a:r>
              <a:rPr lang="it-IT"/>
              <a:t>negativo anche questo tipo di scostamento</a:t>
            </a:r>
            <a:r>
              <a:rPr lang="it-IT" dirty="0"/>
              <a:t>:</a:t>
            </a:r>
          </a:p>
          <a:p>
            <a:pPr lvl="3"/>
            <a:r>
              <a:rPr lang="it-IT" dirty="0"/>
              <a:t>I ricavi aumentano possibilmente grazie a un aumento dei prezzi di vendita dei singoli articoli, che comportano uno</a:t>
            </a:r>
            <a:r>
              <a:rPr lang="it-IT"/>
              <a:t> scostamento </a:t>
            </a:r>
            <a:r>
              <a:rPr lang="it-IT" dirty="0"/>
              <a:t>positivo </a:t>
            </a:r>
            <a:r>
              <a:rPr lang="it-IT"/>
              <a:t>di </a:t>
            </a:r>
            <a:r>
              <a:rPr lang="it-IT" dirty="0"/>
              <a:t>circa 56000 euro</a:t>
            </a:r>
            <a:r>
              <a:rPr lang="it-IT"/>
              <a:t>.</a:t>
            </a:r>
            <a:endParaRPr lang="it-IT" dirty="0"/>
          </a:p>
          <a:p>
            <a:pPr lvl="3"/>
            <a:r>
              <a:rPr lang="it-IT" dirty="0"/>
              <a:t>D’altro canto, i costi aumentano molto di più rispetto all’aumento dei ricavi, dovuto</a:t>
            </a:r>
            <a:r>
              <a:rPr lang="it-IT"/>
              <a:t> a </a:t>
            </a:r>
            <a:r>
              <a:rPr lang="it-IT" dirty="0"/>
              <a:t>un aumento dei costi di acquisto delle materie prime e dei costi orari delle lavorazioni. È possibile che questo aumento dei costi sia stato uno dei motivi per </a:t>
            </a:r>
            <a:r>
              <a:rPr lang="it-IT"/>
              <a:t>i </a:t>
            </a:r>
            <a:r>
              <a:rPr lang="it-IT" dirty="0"/>
              <a:t>quali l’azienda a scelto di aumentare </a:t>
            </a:r>
            <a:r>
              <a:rPr lang="it-IT"/>
              <a:t>i </a:t>
            </a:r>
            <a:r>
              <a:rPr lang="it-IT" dirty="0"/>
              <a:t>prezzi di vendita.</a:t>
            </a:r>
          </a:p>
          <a:p>
            <a:r>
              <a:rPr lang="it-IT"/>
              <a:t>-</a:t>
            </a:r>
            <a:r>
              <a:rPr lang="it-IT" b="1"/>
              <a:t>Scostamento di valuta: </a:t>
            </a:r>
          </a:p>
          <a:p>
            <a:pPr lvl="1"/>
            <a:r>
              <a:rPr lang="it-IT" sz="1400" dirty="0"/>
              <a:t>Questo scostamento è nullo per i costi, in quanto questi vengono sempre pagati in euro. </a:t>
            </a:r>
          </a:p>
          <a:p>
            <a:pPr lvl="1"/>
            <a:r>
              <a:rPr lang="it-IT" sz="1400" dirty="0"/>
              <a:t>Per i ricavi, il passaggio a consuntivo rappresenta invece uno scostamento negativo di -60mila euro. Infatti, tutti e tre tassi di cambio sono diventati meno vantaggiosi dal punto di vista dell’azienda (meno euro per la stessa quantità di valuta straniera) e non possono che comportare una riduzione dei ricavi preventivati. </a:t>
            </a:r>
          </a:p>
          <a:p>
            <a:pPr lvl="1"/>
            <a:r>
              <a:rPr lang="it-IT" sz="1400" dirty="0"/>
              <a:t>Nota: dato che lo scostamento di valuta è stato fatto per ultimo, tutti gli altri scostamenti (tranne quello totale) usano il tasso di cambio a budget, e quindi, volutamente, non riflettono la riduzione di ricavi e margine causata dal peggioramento del tasso.</a:t>
            </a:r>
          </a:p>
          <a:p>
            <a:r>
              <a:rPr lang="it-IT"/>
              <a:t>-</a:t>
            </a:r>
            <a:r>
              <a:rPr lang="it-IT" dirty="0"/>
              <a:t> </a:t>
            </a:r>
            <a:r>
              <a:rPr lang="it-IT" b="1"/>
              <a:t>Scostamento totale:</a:t>
            </a:r>
            <a:endParaRPr lang="it-IT" b="1" dirty="0"/>
          </a:p>
          <a:p>
            <a:pPr lvl="1"/>
            <a:r>
              <a:rPr lang="it-IT" sz="1400" dirty="0"/>
              <a:t>I costi sono aumentati da consuntivo a budget, per tutti i motivi elencati prima i costi aumentano (maggiore volume produttivo, maggiore costo orario di lavorazione, costo di materie prime, maggiore impiego-per-pezzo delle materie prime e maggiore impiego di ore).</a:t>
            </a:r>
          </a:p>
          <a:p>
            <a:pPr lvl="1"/>
            <a:r>
              <a:rPr lang="it-IT" sz="1400" dirty="0"/>
              <a:t>Anche i ricavi sono aumentati complessivamente (scostamento totale di circa 112mila euro) ma non bastano a coprire i </a:t>
            </a:r>
            <a:r>
              <a:rPr lang="it-IT" sz="1400"/>
              <a:t>nuovi costi. </a:t>
            </a:r>
            <a:endParaRPr lang="it-IT" sz="1400" dirty="0"/>
          </a:p>
          <a:p>
            <a:endParaRPr lang="it-IT" b="1" dirty="0"/>
          </a:p>
          <a:p>
            <a:endParaRPr lang="it-IT" b="1" dirty="0"/>
          </a:p>
          <a:p>
            <a:endParaRPr lang="it-IT" b="1" dirty="0"/>
          </a:p>
          <a:p>
            <a:pPr marL="0" indent="0">
              <a:buNone/>
            </a:pPr>
            <a:endParaRPr lang="it-IT" b="1" dirty="0"/>
          </a:p>
          <a:p>
            <a:endParaRPr lang="it-IT"/>
          </a:p>
        </p:txBody>
      </p:sp>
    </p:spTree>
    <p:extLst>
      <p:ext uri="{BB962C8B-B14F-4D97-AF65-F5344CB8AC3E}">
        <p14:creationId xmlns:p14="http://schemas.microsoft.com/office/powerpoint/2010/main" val="3579459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A1F4F9-61F0-6647-8634-53C687E82ACF}"/>
              </a:ext>
            </a:extLst>
          </p:cNvPr>
          <p:cNvSpPr>
            <a:spLocks noGrp="1"/>
          </p:cNvSpPr>
          <p:nvPr>
            <p:ph type="title"/>
          </p:nvPr>
        </p:nvSpPr>
        <p:spPr/>
        <p:txBody>
          <a:bodyPr/>
          <a:lstStyle/>
          <a:p>
            <a:r>
              <a:rPr lang="it-IT" err="1"/>
              <a:t>Range</a:t>
            </a:r>
            <a:r>
              <a:rPr lang="it-IT"/>
              <a:t> degli scostamenti</a:t>
            </a:r>
          </a:p>
        </p:txBody>
      </p:sp>
      <p:sp>
        <p:nvSpPr>
          <p:cNvPr id="3" name="Segnaposto contenuto 2">
            <a:extLst>
              <a:ext uri="{FF2B5EF4-FFF2-40B4-BE49-F238E27FC236}">
                <a16:creationId xmlns:a16="http://schemas.microsoft.com/office/drawing/2014/main" id="{CEEB6942-F7BB-6B4C-B9BF-26A93F2663E2}"/>
              </a:ext>
            </a:extLst>
          </p:cNvPr>
          <p:cNvSpPr>
            <a:spLocks noGrp="1"/>
          </p:cNvSpPr>
          <p:nvPr>
            <p:ph idx="1"/>
          </p:nvPr>
        </p:nvSpPr>
        <p:spPr/>
        <p:txBody>
          <a:bodyPr>
            <a:normAutofit/>
          </a:bodyPr>
          <a:lstStyle/>
          <a:p>
            <a:r>
              <a:rPr lang="it-IT"/>
              <a:t>E’ stato fatto uno script in </a:t>
            </a:r>
            <a:r>
              <a:rPr lang="it-IT" err="1"/>
              <a:t>python</a:t>
            </a:r>
            <a:r>
              <a:rPr lang="it-IT"/>
              <a:t> che calcola per ogni articolo tutti gli scostamenti possibili e costruisce per ogni tipologia di scostamento il </a:t>
            </a:r>
            <a:r>
              <a:rPr lang="it-IT" err="1"/>
              <a:t>range</a:t>
            </a:r>
            <a:r>
              <a:rPr lang="it-IT"/>
              <a:t> di scostamento. I risultati sono i seguenti: </a:t>
            </a:r>
          </a:p>
          <a:p>
            <a:endParaRPr lang="it-IT"/>
          </a:p>
          <a:p>
            <a:endParaRPr lang="it-IT"/>
          </a:p>
          <a:p>
            <a:endParaRPr lang="it-IT"/>
          </a:p>
          <a:p>
            <a:endParaRPr lang="it-IT"/>
          </a:p>
        </p:txBody>
      </p:sp>
      <p:pic>
        <p:nvPicPr>
          <p:cNvPr id="7" name="Immagine 6" descr="Immagine che contiene testo&#10;&#10;Descrizione generata automaticamente">
            <a:extLst>
              <a:ext uri="{FF2B5EF4-FFF2-40B4-BE49-F238E27FC236}">
                <a16:creationId xmlns:a16="http://schemas.microsoft.com/office/drawing/2014/main" id="{45B402E3-6042-784E-A22F-92A2728BBAC5}"/>
              </a:ext>
            </a:extLst>
          </p:cNvPr>
          <p:cNvPicPr>
            <a:picLocks noChangeAspect="1"/>
          </p:cNvPicPr>
          <p:nvPr/>
        </p:nvPicPr>
        <p:blipFill>
          <a:blip r:embed="rId2"/>
          <a:stretch>
            <a:fillRect/>
          </a:stretch>
        </p:blipFill>
        <p:spPr>
          <a:xfrm>
            <a:off x="1196588" y="3456878"/>
            <a:ext cx="6832600" cy="1117600"/>
          </a:xfrm>
          <a:prstGeom prst="rect">
            <a:avLst/>
          </a:prstGeom>
        </p:spPr>
      </p:pic>
    </p:spTree>
    <p:extLst>
      <p:ext uri="{BB962C8B-B14F-4D97-AF65-F5344CB8AC3E}">
        <p14:creationId xmlns:p14="http://schemas.microsoft.com/office/powerpoint/2010/main" val="146873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BCAA30-B522-5F4C-9309-123228244BD2}"/>
              </a:ext>
            </a:extLst>
          </p:cNvPr>
          <p:cNvSpPr>
            <a:spLocks noGrp="1"/>
          </p:cNvSpPr>
          <p:nvPr>
            <p:ph type="title"/>
          </p:nvPr>
        </p:nvSpPr>
        <p:spPr/>
        <p:txBody>
          <a:bodyPr/>
          <a:lstStyle/>
          <a:p>
            <a:r>
              <a:rPr lang="it-IT"/>
              <a:t>Identificazione degli articoli che creano il maggiore scostamento</a:t>
            </a:r>
          </a:p>
        </p:txBody>
      </p:sp>
      <p:pic>
        <p:nvPicPr>
          <p:cNvPr id="5" name="Segnaposto contenuto 4" descr="Immagine che contiene testo&#10;&#10;Descrizione generata automaticamente">
            <a:extLst>
              <a:ext uri="{FF2B5EF4-FFF2-40B4-BE49-F238E27FC236}">
                <a16:creationId xmlns:a16="http://schemas.microsoft.com/office/drawing/2014/main" id="{3B2B2F1D-37F7-8A4A-B373-740A68A8066D}"/>
              </a:ext>
            </a:extLst>
          </p:cNvPr>
          <p:cNvPicPr>
            <a:picLocks noGrp="1" noChangeAspect="1"/>
          </p:cNvPicPr>
          <p:nvPr>
            <p:ph idx="1"/>
          </p:nvPr>
        </p:nvPicPr>
        <p:blipFill>
          <a:blip r:embed="rId2"/>
          <a:stretch>
            <a:fillRect/>
          </a:stretch>
        </p:blipFill>
        <p:spPr>
          <a:xfrm>
            <a:off x="2692400" y="4391596"/>
            <a:ext cx="6756400" cy="1079500"/>
          </a:xfrm>
        </p:spPr>
      </p:pic>
      <p:pic>
        <p:nvPicPr>
          <p:cNvPr id="7" name="Immagine 6" descr="Immagine che contiene testo&#10;&#10;Descrizione generata automaticamente">
            <a:extLst>
              <a:ext uri="{FF2B5EF4-FFF2-40B4-BE49-F238E27FC236}">
                <a16:creationId xmlns:a16="http://schemas.microsoft.com/office/drawing/2014/main" id="{309AACCE-36E6-AE4F-AEE3-DA46FEF4801C}"/>
              </a:ext>
            </a:extLst>
          </p:cNvPr>
          <p:cNvPicPr>
            <a:picLocks noChangeAspect="1"/>
          </p:cNvPicPr>
          <p:nvPr/>
        </p:nvPicPr>
        <p:blipFill>
          <a:blip r:embed="rId3"/>
          <a:stretch>
            <a:fillRect/>
          </a:stretch>
        </p:blipFill>
        <p:spPr>
          <a:xfrm>
            <a:off x="2692400" y="2711164"/>
            <a:ext cx="6807200" cy="1054100"/>
          </a:xfrm>
          <a:prstGeom prst="rect">
            <a:avLst/>
          </a:prstGeom>
        </p:spPr>
      </p:pic>
    </p:spTree>
    <p:extLst>
      <p:ext uri="{BB962C8B-B14F-4D97-AF65-F5344CB8AC3E}">
        <p14:creationId xmlns:p14="http://schemas.microsoft.com/office/powerpoint/2010/main" val="330643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A6029E-B06A-FD45-BD04-08072B1F8DE8}"/>
              </a:ext>
            </a:extLst>
          </p:cNvPr>
          <p:cNvSpPr>
            <a:spLocks noGrp="1"/>
          </p:cNvSpPr>
          <p:nvPr>
            <p:ph type="title"/>
          </p:nvPr>
        </p:nvSpPr>
        <p:spPr/>
        <p:txBody>
          <a:bodyPr/>
          <a:lstStyle/>
          <a:p>
            <a:r>
              <a:rPr lang="it-IT" dirty="0" err="1"/>
              <a:t>screenshot</a:t>
            </a:r>
            <a:endParaRPr lang="it-IT" dirty="0"/>
          </a:p>
        </p:txBody>
      </p:sp>
      <p:pic>
        <p:nvPicPr>
          <p:cNvPr id="5" name="Segnaposto contenuto 4">
            <a:extLst>
              <a:ext uri="{FF2B5EF4-FFF2-40B4-BE49-F238E27FC236}">
                <a16:creationId xmlns:a16="http://schemas.microsoft.com/office/drawing/2014/main" id="{98596F88-1E0A-2C43-BE00-1D716FD8B362}"/>
              </a:ext>
            </a:extLst>
          </p:cNvPr>
          <p:cNvPicPr>
            <a:picLocks noGrp="1" noChangeAspect="1"/>
          </p:cNvPicPr>
          <p:nvPr>
            <p:ph idx="1"/>
          </p:nvPr>
        </p:nvPicPr>
        <p:blipFill>
          <a:blip r:embed="rId2"/>
          <a:stretch>
            <a:fillRect/>
          </a:stretch>
        </p:blipFill>
        <p:spPr>
          <a:xfrm>
            <a:off x="2792079" y="2250059"/>
            <a:ext cx="6607841" cy="4022725"/>
          </a:xfrm>
        </p:spPr>
      </p:pic>
    </p:spTree>
    <p:extLst>
      <p:ext uri="{BB962C8B-B14F-4D97-AF65-F5344CB8AC3E}">
        <p14:creationId xmlns:p14="http://schemas.microsoft.com/office/powerpoint/2010/main" val="202028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5C167-F14B-FA43-AF54-8A057B6A1501}"/>
              </a:ext>
            </a:extLst>
          </p:cNvPr>
          <p:cNvSpPr>
            <a:spLocks noGrp="1"/>
          </p:cNvSpPr>
          <p:nvPr>
            <p:ph type="title"/>
          </p:nvPr>
        </p:nvSpPr>
        <p:spPr/>
        <p:txBody>
          <a:bodyPr/>
          <a:lstStyle/>
          <a:p>
            <a:r>
              <a:rPr lang="it-IT"/>
              <a:t>Obiettivo del progetto</a:t>
            </a:r>
          </a:p>
        </p:txBody>
      </p:sp>
      <p:sp>
        <p:nvSpPr>
          <p:cNvPr id="3" name="Segnaposto contenuto 2">
            <a:extLst>
              <a:ext uri="{FF2B5EF4-FFF2-40B4-BE49-F238E27FC236}">
                <a16:creationId xmlns:a16="http://schemas.microsoft.com/office/drawing/2014/main" id="{DCF88F89-3AE6-7544-A6CE-2E0FCA8108B4}"/>
              </a:ext>
            </a:extLst>
          </p:cNvPr>
          <p:cNvSpPr>
            <a:spLocks noGrp="1"/>
          </p:cNvSpPr>
          <p:nvPr>
            <p:ph idx="1"/>
          </p:nvPr>
        </p:nvSpPr>
        <p:spPr/>
        <p:txBody>
          <a:bodyPr/>
          <a:lstStyle/>
          <a:p>
            <a:r>
              <a:rPr lang="it-IT"/>
              <a:t>Presi dei </a:t>
            </a:r>
            <a:r>
              <a:rPr lang="it-IT" err="1"/>
              <a:t>dataset</a:t>
            </a:r>
            <a:r>
              <a:rPr lang="it-IT"/>
              <a:t> relativi alla produzione dell’azienda 4Mengines è stato realizzata una piattaforma WEB per la gestione e il calcolo degli scostamenti tra budget e consuntivo. Messi a conoscenza della sequenza delle fasi di produzione interna sono state necessarie delle assunzioni per la gestione e la successiva manipolazione dei dati. </a:t>
            </a:r>
          </a:p>
          <a:p>
            <a:r>
              <a:rPr lang="it-IT"/>
              <a:t>In un secondo momento sono stati interpretati i risultati ottenuti</a:t>
            </a:r>
          </a:p>
        </p:txBody>
      </p:sp>
    </p:spTree>
    <p:extLst>
      <p:ext uri="{BB962C8B-B14F-4D97-AF65-F5344CB8AC3E}">
        <p14:creationId xmlns:p14="http://schemas.microsoft.com/office/powerpoint/2010/main" val="273659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1C81EA-6CDA-F34F-A4B6-5FBBCDD4A164}"/>
              </a:ext>
            </a:extLst>
          </p:cNvPr>
          <p:cNvSpPr>
            <a:spLocks noGrp="1"/>
          </p:cNvSpPr>
          <p:nvPr>
            <p:ph type="title"/>
          </p:nvPr>
        </p:nvSpPr>
        <p:spPr/>
        <p:txBody>
          <a:bodyPr/>
          <a:lstStyle/>
          <a:p>
            <a:endParaRPr lang="it-IT"/>
          </a:p>
        </p:txBody>
      </p:sp>
      <p:pic>
        <p:nvPicPr>
          <p:cNvPr id="5" name="Segnaposto contenuto 4">
            <a:extLst>
              <a:ext uri="{FF2B5EF4-FFF2-40B4-BE49-F238E27FC236}">
                <a16:creationId xmlns:a16="http://schemas.microsoft.com/office/drawing/2014/main" id="{E37C6EB8-1915-D546-BFD4-3D071EEECEBA}"/>
              </a:ext>
            </a:extLst>
          </p:cNvPr>
          <p:cNvPicPr>
            <a:picLocks noGrp="1" noChangeAspect="1"/>
          </p:cNvPicPr>
          <p:nvPr>
            <p:ph idx="1"/>
          </p:nvPr>
        </p:nvPicPr>
        <p:blipFill>
          <a:blip r:embed="rId2"/>
          <a:stretch>
            <a:fillRect/>
          </a:stretch>
        </p:blipFill>
        <p:spPr>
          <a:xfrm>
            <a:off x="2580148" y="2286000"/>
            <a:ext cx="6607841" cy="4022725"/>
          </a:xfrm>
        </p:spPr>
      </p:pic>
    </p:spTree>
    <p:extLst>
      <p:ext uri="{BB962C8B-B14F-4D97-AF65-F5344CB8AC3E}">
        <p14:creationId xmlns:p14="http://schemas.microsoft.com/office/powerpoint/2010/main" val="3701360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00D8BE-7451-7D45-A955-240CAF52EF71}"/>
              </a:ext>
            </a:extLst>
          </p:cNvPr>
          <p:cNvSpPr>
            <a:spLocks noGrp="1"/>
          </p:cNvSpPr>
          <p:nvPr>
            <p:ph type="title"/>
          </p:nvPr>
        </p:nvSpPr>
        <p:spPr/>
        <p:txBody>
          <a:bodyPr/>
          <a:lstStyle/>
          <a:p>
            <a:endParaRPr lang="it-IT"/>
          </a:p>
        </p:txBody>
      </p:sp>
      <p:pic>
        <p:nvPicPr>
          <p:cNvPr id="5" name="Segnaposto contenuto 4" descr="Immagine che contiene tavolo&#10;&#10;Descrizione generata automaticamente">
            <a:extLst>
              <a:ext uri="{FF2B5EF4-FFF2-40B4-BE49-F238E27FC236}">
                <a16:creationId xmlns:a16="http://schemas.microsoft.com/office/drawing/2014/main" id="{ABB34CE8-5027-4248-B92C-BC1D3437C87A}"/>
              </a:ext>
            </a:extLst>
          </p:cNvPr>
          <p:cNvPicPr>
            <a:picLocks noGrp="1" noChangeAspect="1"/>
          </p:cNvPicPr>
          <p:nvPr>
            <p:ph idx="1"/>
          </p:nvPr>
        </p:nvPicPr>
        <p:blipFill>
          <a:blip r:embed="rId2"/>
          <a:stretch>
            <a:fillRect/>
          </a:stretch>
        </p:blipFill>
        <p:spPr>
          <a:xfrm>
            <a:off x="2587491" y="2286000"/>
            <a:ext cx="6593156" cy="4022725"/>
          </a:xfrm>
        </p:spPr>
      </p:pic>
    </p:spTree>
    <p:extLst>
      <p:ext uri="{BB962C8B-B14F-4D97-AF65-F5344CB8AC3E}">
        <p14:creationId xmlns:p14="http://schemas.microsoft.com/office/powerpoint/2010/main" val="394639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786B6DB-748F-4EA8-8C89-03456AE5C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9861D19-EAA1-644F-860F-FFF50EF8B74D}"/>
              </a:ext>
            </a:extLst>
          </p:cNvPr>
          <p:cNvSpPr>
            <a:spLocks noGrp="1"/>
          </p:cNvSpPr>
          <p:nvPr>
            <p:ph type="title"/>
          </p:nvPr>
        </p:nvSpPr>
        <p:spPr>
          <a:xfrm>
            <a:off x="1024129" y="585216"/>
            <a:ext cx="3779085" cy="1499616"/>
          </a:xfrm>
        </p:spPr>
        <p:txBody>
          <a:bodyPr>
            <a:normAutofit/>
          </a:bodyPr>
          <a:lstStyle/>
          <a:p>
            <a:r>
              <a:rPr lang="it-IT" sz="4400">
                <a:solidFill>
                  <a:srgbClr val="FFFFFF"/>
                </a:solidFill>
              </a:rPr>
              <a:t>Tecnlogie utilizzate</a:t>
            </a:r>
          </a:p>
        </p:txBody>
      </p:sp>
      <p:cxnSp>
        <p:nvCxnSpPr>
          <p:cNvPr id="30" name="Straight Connector 29">
            <a:extLst>
              <a:ext uri="{FF2B5EF4-FFF2-40B4-BE49-F238E27FC236}">
                <a16:creationId xmlns:a16="http://schemas.microsoft.com/office/drawing/2014/main" id="{96FDDA62-16B8-4869-83E6-5B74119A40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201369B-9DA1-7C43-A52C-C158D64CD11F}"/>
              </a:ext>
            </a:extLst>
          </p:cNvPr>
          <p:cNvSpPr>
            <a:spLocks noGrp="1"/>
          </p:cNvSpPr>
          <p:nvPr>
            <p:ph idx="1"/>
          </p:nvPr>
        </p:nvSpPr>
        <p:spPr>
          <a:xfrm>
            <a:off x="1024129" y="2286000"/>
            <a:ext cx="3791711" cy="3931920"/>
          </a:xfrm>
        </p:spPr>
        <p:txBody>
          <a:bodyPr>
            <a:normAutofit/>
          </a:bodyPr>
          <a:lstStyle/>
          <a:p>
            <a:pPr>
              <a:buFont typeface="Arial" panose="020B0604020202020204" pitchFamily="34" charset="0"/>
              <a:buChar char="•"/>
            </a:pPr>
            <a:r>
              <a:rPr lang="it-IT" sz="1800">
                <a:solidFill>
                  <a:srgbClr val="FFFFFF"/>
                </a:solidFill>
              </a:rPr>
              <a:t>Dart</a:t>
            </a:r>
          </a:p>
          <a:p>
            <a:pPr>
              <a:buFont typeface="Arial" panose="020B0604020202020204" pitchFamily="34" charset="0"/>
              <a:buChar char="•"/>
            </a:pPr>
            <a:r>
              <a:rPr lang="it-IT" sz="1800" err="1">
                <a:solidFill>
                  <a:srgbClr val="FFFFFF"/>
                </a:solidFill>
              </a:rPr>
              <a:t>Jupyter</a:t>
            </a:r>
            <a:r>
              <a:rPr lang="it-IT" sz="1800">
                <a:solidFill>
                  <a:srgbClr val="FFFFFF"/>
                </a:solidFill>
              </a:rPr>
              <a:t> notebook</a:t>
            </a:r>
          </a:p>
          <a:p>
            <a:pPr>
              <a:buFont typeface="Arial" panose="020B0604020202020204" pitchFamily="34" charset="0"/>
              <a:buChar char="•"/>
            </a:pPr>
            <a:r>
              <a:rPr lang="it-IT" sz="1800" err="1">
                <a:solidFill>
                  <a:srgbClr val="FFFFFF"/>
                </a:solidFill>
              </a:rPr>
              <a:t>Flutter</a:t>
            </a:r>
            <a:endParaRPr lang="it-IT" sz="1800">
              <a:solidFill>
                <a:srgbClr val="FFFFFF"/>
              </a:solidFill>
            </a:endParaRPr>
          </a:p>
          <a:p>
            <a:pPr>
              <a:buFont typeface="Arial" panose="020B0604020202020204" pitchFamily="34" charset="0"/>
              <a:buChar char="•"/>
            </a:pPr>
            <a:r>
              <a:rPr lang="it-IT" sz="1800" err="1">
                <a:solidFill>
                  <a:srgbClr val="FFFFFF"/>
                </a:solidFill>
              </a:rPr>
              <a:t>Flask</a:t>
            </a:r>
            <a:endParaRPr lang="it-IT" sz="1800">
              <a:solidFill>
                <a:srgbClr val="FFFFFF"/>
              </a:solidFill>
            </a:endParaRPr>
          </a:p>
        </p:txBody>
      </p:sp>
      <p:pic>
        <p:nvPicPr>
          <p:cNvPr id="9" name="Immagine 8">
            <a:extLst>
              <a:ext uri="{FF2B5EF4-FFF2-40B4-BE49-F238E27FC236}">
                <a16:creationId xmlns:a16="http://schemas.microsoft.com/office/drawing/2014/main" id="{F14BA70C-5169-B248-9C50-306690674872}"/>
              </a:ext>
            </a:extLst>
          </p:cNvPr>
          <p:cNvPicPr>
            <a:picLocks noChangeAspect="1"/>
          </p:cNvPicPr>
          <p:nvPr/>
        </p:nvPicPr>
        <p:blipFill>
          <a:blip r:embed="rId2"/>
          <a:stretch>
            <a:fillRect/>
          </a:stretch>
        </p:blipFill>
        <p:spPr>
          <a:xfrm>
            <a:off x="5790280" y="930754"/>
            <a:ext cx="3313057" cy="2145798"/>
          </a:xfrm>
          <a:prstGeom prst="rect">
            <a:avLst/>
          </a:prstGeom>
        </p:spPr>
      </p:pic>
      <p:sp>
        <p:nvSpPr>
          <p:cNvPr id="32" name="Rectangle 31">
            <a:extLst>
              <a:ext uri="{FF2B5EF4-FFF2-40B4-BE49-F238E27FC236}">
                <a16:creationId xmlns:a16="http://schemas.microsoft.com/office/drawing/2014/main" id="{CF2F396F-4319-4410-AA23-7B799C883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5070" y="0"/>
            <a:ext cx="2766930" cy="39965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1914D44-35B2-4E7C-8062-04A7AB0F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6802" y="332370"/>
            <a:ext cx="2120189" cy="33424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C827948-3E42-2344-A299-4E8FFEADC4B0}"/>
              </a:ext>
            </a:extLst>
          </p:cNvPr>
          <p:cNvPicPr>
            <a:picLocks noChangeAspect="1"/>
          </p:cNvPicPr>
          <p:nvPr/>
        </p:nvPicPr>
        <p:blipFill>
          <a:blip r:embed="rId3"/>
          <a:stretch>
            <a:fillRect/>
          </a:stretch>
        </p:blipFill>
        <p:spPr>
          <a:xfrm>
            <a:off x="9982200" y="1066989"/>
            <a:ext cx="1628775" cy="1886611"/>
          </a:xfrm>
          <a:prstGeom prst="rect">
            <a:avLst/>
          </a:prstGeom>
        </p:spPr>
      </p:pic>
      <p:sp>
        <p:nvSpPr>
          <p:cNvPr id="36" name="Rectangle 35">
            <a:extLst>
              <a:ext uri="{FF2B5EF4-FFF2-40B4-BE49-F238E27FC236}">
                <a16:creationId xmlns:a16="http://schemas.microsoft.com/office/drawing/2014/main" id="{26132D74-70B7-4914-A984-6A7D2256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8549" y="3996580"/>
            <a:ext cx="3956522" cy="28614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32341C7-CBE7-4714-8A47-5CB05BBC7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80" y="4319714"/>
            <a:ext cx="3313057" cy="2150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clipart&#10;&#10;Descrizione generata automaticamente">
            <a:extLst>
              <a:ext uri="{FF2B5EF4-FFF2-40B4-BE49-F238E27FC236}">
                <a16:creationId xmlns:a16="http://schemas.microsoft.com/office/drawing/2014/main" id="{E4499C3F-5760-0F47-BC05-370C831C8D3E}"/>
              </a:ext>
            </a:extLst>
          </p:cNvPr>
          <p:cNvPicPr>
            <a:picLocks noChangeAspect="1"/>
          </p:cNvPicPr>
          <p:nvPr/>
        </p:nvPicPr>
        <p:blipFill>
          <a:blip r:embed="rId4"/>
          <a:stretch>
            <a:fillRect/>
          </a:stretch>
        </p:blipFill>
        <p:spPr>
          <a:xfrm>
            <a:off x="6028538" y="5018165"/>
            <a:ext cx="2824845" cy="744948"/>
          </a:xfrm>
          <a:prstGeom prst="rect">
            <a:avLst/>
          </a:prstGeom>
        </p:spPr>
      </p:pic>
      <p:pic>
        <p:nvPicPr>
          <p:cNvPr id="13" name="Immagine 12">
            <a:extLst>
              <a:ext uri="{FF2B5EF4-FFF2-40B4-BE49-F238E27FC236}">
                <a16:creationId xmlns:a16="http://schemas.microsoft.com/office/drawing/2014/main" id="{1B048BC9-6F84-F945-BEC7-B0D9DBE568DE}"/>
              </a:ext>
            </a:extLst>
          </p:cNvPr>
          <p:cNvPicPr>
            <a:picLocks noChangeAspect="1"/>
          </p:cNvPicPr>
          <p:nvPr/>
        </p:nvPicPr>
        <p:blipFill>
          <a:blip r:embed="rId5"/>
          <a:stretch>
            <a:fillRect/>
          </a:stretch>
        </p:blipFill>
        <p:spPr>
          <a:xfrm>
            <a:off x="9746804" y="4552080"/>
            <a:ext cx="2131431" cy="1686258"/>
          </a:xfrm>
          <a:prstGeom prst="rect">
            <a:avLst/>
          </a:prstGeom>
        </p:spPr>
      </p:pic>
    </p:spTree>
    <p:extLst>
      <p:ext uri="{BB962C8B-B14F-4D97-AF65-F5344CB8AC3E}">
        <p14:creationId xmlns:p14="http://schemas.microsoft.com/office/powerpoint/2010/main" val="72146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1A92E-8A35-8C40-93E0-203D5424D111}"/>
              </a:ext>
            </a:extLst>
          </p:cNvPr>
          <p:cNvSpPr>
            <a:spLocks noGrp="1"/>
          </p:cNvSpPr>
          <p:nvPr>
            <p:ph type="title"/>
          </p:nvPr>
        </p:nvSpPr>
        <p:spPr/>
        <p:txBody>
          <a:bodyPr/>
          <a:lstStyle/>
          <a:p>
            <a:r>
              <a:rPr lang="it-IT"/>
              <a:t>Osservazioni sui </a:t>
            </a:r>
            <a:r>
              <a:rPr lang="it-IT" err="1"/>
              <a:t>dataset</a:t>
            </a:r>
            <a:r>
              <a:rPr lang="it-IT"/>
              <a:t> </a:t>
            </a:r>
          </a:p>
        </p:txBody>
      </p:sp>
      <p:sp>
        <p:nvSpPr>
          <p:cNvPr id="3" name="Segnaposto contenuto 2">
            <a:extLst>
              <a:ext uri="{FF2B5EF4-FFF2-40B4-BE49-F238E27FC236}">
                <a16:creationId xmlns:a16="http://schemas.microsoft.com/office/drawing/2014/main" id="{9DE764EE-A7FE-A841-BF96-BF4C5B268A71}"/>
              </a:ext>
            </a:extLst>
          </p:cNvPr>
          <p:cNvSpPr>
            <a:spLocks noGrp="1"/>
          </p:cNvSpPr>
          <p:nvPr>
            <p:ph idx="1"/>
          </p:nvPr>
        </p:nvSpPr>
        <p:spPr>
          <a:xfrm>
            <a:off x="1024127" y="1863768"/>
            <a:ext cx="9720073" cy="4187952"/>
          </a:xfrm>
        </p:spPr>
        <p:txBody>
          <a:bodyPr>
            <a:normAutofit lnSpcReduction="10000"/>
          </a:bodyPr>
          <a:lstStyle/>
          <a:p>
            <a:r>
              <a:rPr lang="it-IT" b="1"/>
              <a:t>Impiego orario risorse </a:t>
            </a:r>
            <a:r>
              <a:rPr lang="it-IT"/>
              <a:t>→ contiene articoli (colonna nr articolo) non </a:t>
            </a:r>
            <a:r>
              <a:rPr lang="it-IT" err="1"/>
              <a:t>unique</a:t>
            </a:r>
            <a:r>
              <a:rPr lang="it-IT"/>
              <a:t>. </a:t>
            </a:r>
          </a:p>
          <a:p>
            <a:pPr lvl="1"/>
            <a:r>
              <a:rPr lang="it-IT"/>
              <a:t>Il controllo qualità ha sempre tempo di risorsa nullo. </a:t>
            </a:r>
          </a:p>
          <a:p>
            <a:pPr lvl="1"/>
            <a:r>
              <a:rPr lang="it-IT"/>
              <a:t>Diverse fasi di lavorazione possono avere quantità di output nulla.</a:t>
            </a:r>
          </a:p>
          <a:p>
            <a:pPr lvl="1"/>
            <a:r>
              <a:rPr lang="it-IT"/>
              <a:t>Alcune fasi vengono registrate nel </a:t>
            </a:r>
            <a:r>
              <a:rPr lang="it-IT" err="1"/>
              <a:t>dataset</a:t>
            </a:r>
            <a:r>
              <a:rPr lang="it-IT"/>
              <a:t> in più righe a parità di articolo e ODP</a:t>
            </a:r>
          </a:p>
          <a:p>
            <a:r>
              <a:rPr lang="it-IT" b="1"/>
              <a:t>Vendite </a:t>
            </a:r>
            <a:r>
              <a:rPr lang="it-IT"/>
              <a:t>→ la colonna </a:t>
            </a:r>
            <a:r>
              <a:rPr lang="it-IT" err="1"/>
              <a:t>Nr.Origine</a:t>
            </a:r>
            <a:r>
              <a:rPr lang="it-IT"/>
              <a:t> corrisponde all’id del cliente. </a:t>
            </a:r>
          </a:p>
          <a:p>
            <a:r>
              <a:rPr lang="it-IT" b="1"/>
              <a:t>Tassi di cambio </a:t>
            </a:r>
            <a:r>
              <a:rPr lang="it-IT"/>
              <a:t>→ contiene i tassi di cambio sia a BUDGET che a CONSUNTIVO per le vendite.</a:t>
            </a:r>
          </a:p>
          <a:p>
            <a:r>
              <a:rPr lang="it-IT" b="1"/>
              <a:t>Consumi </a:t>
            </a:r>
            <a:r>
              <a:rPr lang="it-IT"/>
              <a:t>→ consumo di materia prima per un determinato articolo.</a:t>
            </a:r>
          </a:p>
          <a:p>
            <a:pPr lvl="1"/>
            <a:r>
              <a:rPr lang="it-IT"/>
              <a:t> </a:t>
            </a:r>
            <a:r>
              <a:rPr lang="it-IT" err="1"/>
              <a:t>Nr.documento</a:t>
            </a:r>
            <a:r>
              <a:rPr lang="it-IT"/>
              <a:t> → si riconduce all’ordine di produzione. </a:t>
            </a:r>
          </a:p>
          <a:p>
            <a:r>
              <a:rPr lang="it-IT" b="1"/>
              <a:t>Costo orario risorse </a:t>
            </a:r>
            <a:r>
              <a:rPr lang="it-IT"/>
              <a:t>→ contiene il codice della risorsa e il costo orario della risorsa. </a:t>
            </a:r>
          </a:p>
          <a:p>
            <a:r>
              <a:rPr lang="it-IT" b="1"/>
              <a:t>Clienti </a:t>
            </a:r>
            <a:r>
              <a:rPr lang="it-IT"/>
              <a:t>→ c’è il codice cliente e la valuta che utilizzano per pagare il prodotto. </a:t>
            </a:r>
          </a:p>
          <a:p>
            <a:endParaRPr lang="it-IT"/>
          </a:p>
        </p:txBody>
      </p:sp>
    </p:spTree>
    <p:extLst>
      <p:ext uri="{BB962C8B-B14F-4D97-AF65-F5344CB8AC3E}">
        <p14:creationId xmlns:p14="http://schemas.microsoft.com/office/powerpoint/2010/main" val="152513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0C6F75-BDC2-E040-B925-3E6173358570}"/>
              </a:ext>
            </a:extLst>
          </p:cNvPr>
          <p:cNvSpPr>
            <a:spLocks noGrp="1"/>
          </p:cNvSpPr>
          <p:nvPr>
            <p:ph type="title"/>
          </p:nvPr>
        </p:nvSpPr>
        <p:spPr/>
        <p:txBody>
          <a:bodyPr/>
          <a:lstStyle/>
          <a:p>
            <a:r>
              <a:rPr lang="it-IT"/>
              <a:t>Assunzioni fatte 1</a:t>
            </a:r>
          </a:p>
        </p:txBody>
      </p:sp>
      <p:sp>
        <p:nvSpPr>
          <p:cNvPr id="3" name="Segnaposto contenuto 2">
            <a:extLst>
              <a:ext uri="{FF2B5EF4-FFF2-40B4-BE49-F238E27FC236}">
                <a16:creationId xmlns:a16="http://schemas.microsoft.com/office/drawing/2014/main" id="{EA7F764B-657B-654E-829E-EA97DEC55034}"/>
              </a:ext>
            </a:extLst>
          </p:cNvPr>
          <p:cNvSpPr>
            <a:spLocks noGrp="1"/>
          </p:cNvSpPr>
          <p:nvPr>
            <p:ph idx="1"/>
          </p:nvPr>
        </p:nvSpPr>
        <p:spPr>
          <a:xfrm>
            <a:off x="1024128" y="1803400"/>
            <a:ext cx="9720073" cy="4023360"/>
          </a:xfrm>
        </p:spPr>
        <p:txBody>
          <a:bodyPr>
            <a:normAutofit fontScale="92500" lnSpcReduction="20000"/>
          </a:bodyPr>
          <a:lstStyle/>
          <a:p>
            <a:r>
              <a:rPr lang="it-IT"/>
              <a:t>- Per determinare la quantità di output risultante dalle lavorazioni di un particolare prodotto con un particolare ordine di produzione, dato che questo può variare a seconda delle fasi intermedie, utilizziamo la quantità di output massima tra tutte le fasi della lavorazione in questione.</a:t>
            </a:r>
          </a:p>
          <a:p>
            <a:r>
              <a:rPr lang="it-IT"/>
              <a:t>- Nella tabella impiego risorse in presenza della quantità di output uguale a 0 significa che potrebbe essere un processo iniziato precedentemente e terminato in un momento successivo. </a:t>
            </a:r>
          </a:p>
          <a:p>
            <a:r>
              <a:rPr lang="it-IT"/>
              <a:t>Quando avviene questa condizione ed esiste un’altra fase con lo stessa area di produzione, stessa fase e lo stesso numero di articolo si prende come quantità di output il valore massimo. Invece  come costo orario si utilizza la media dei costi orari della stessa fase per lo stesso articolo in quanto la stessa fase può avere costi differenti. Come tempo risorsa si calcola la somma dei tempi risorsa. </a:t>
            </a:r>
          </a:p>
          <a:p>
            <a:r>
              <a:rPr lang="it-IT"/>
              <a:t>Altrimenti se non esistono queste condizioni non viene preso in considerazione il prodotto perché potrebbe esserci stato una difettosità del prodotto. In effetti dato che il calcolo del costo della fase di lavorazione tiene conto della quantità di output, questo costo sarà nullo.</a:t>
            </a:r>
          </a:p>
        </p:txBody>
      </p:sp>
    </p:spTree>
    <p:extLst>
      <p:ext uri="{BB962C8B-B14F-4D97-AF65-F5344CB8AC3E}">
        <p14:creationId xmlns:p14="http://schemas.microsoft.com/office/powerpoint/2010/main" val="145544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0F88D-831D-2A4A-90AD-3A09E1BA422D}"/>
              </a:ext>
            </a:extLst>
          </p:cNvPr>
          <p:cNvSpPr>
            <a:spLocks noGrp="1"/>
          </p:cNvSpPr>
          <p:nvPr>
            <p:ph type="title"/>
          </p:nvPr>
        </p:nvSpPr>
        <p:spPr/>
        <p:txBody>
          <a:bodyPr/>
          <a:lstStyle/>
          <a:p>
            <a:r>
              <a:rPr lang="it-IT"/>
              <a:t>Assunzioni fatte 2</a:t>
            </a:r>
          </a:p>
        </p:txBody>
      </p:sp>
      <p:sp>
        <p:nvSpPr>
          <p:cNvPr id="3" name="Segnaposto contenuto 2">
            <a:extLst>
              <a:ext uri="{FF2B5EF4-FFF2-40B4-BE49-F238E27FC236}">
                <a16:creationId xmlns:a16="http://schemas.microsoft.com/office/drawing/2014/main" id="{E38BA5D9-3C26-144E-89D5-99F2817A4AF4}"/>
              </a:ext>
            </a:extLst>
          </p:cNvPr>
          <p:cNvSpPr>
            <a:spLocks noGrp="1"/>
          </p:cNvSpPr>
          <p:nvPr>
            <p:ph idx="1"/>
          </p:nvPr>
        </p:nvSpPr>
        <p:spPr/>
        <p:txBody>
          <a:bodyPr/>
          <a:lstStyle/>
          <a:p>
            <a:r>
              <a:rPr lang="it-IT"/>
              <a:t>-Per il controllo qualità il tempo è quasi sempre nullo: visto che non possiamo calcolare quale sia stato il vero tempo impiegato e visto che che è sempre registrato come un valore nullo, si assume che il tempo per il controllo sia molto breve e quindi non viene considerato come un costo.</a:t>
            </a:r>
          </a:p>
          <a:p>
            <a:r>
              <a:rPr lang="it-IT"/>
              <a:t>-Per ogni tempo risorsa negativo nella tabella impiego orario risorse esiste un tempo positivo uguale in modulo che, al sommare i tempi delle stesse attività, si annullano a vicenda, si suppone che ci sia uno storno/rettifica.</a:t>
            </a:r>
          </a:p>
          <a:p>
            <a:endParaRPr lang="it-IT"/>
          </a:p>
        </p:txBody>
      </p:sp>
    </p:spTree>
    <p:extLst>
      <p:ext uri="{BB962C8B-B14F-4D97-AF65-F5344CB8AC3E}">
        <p14:creationId xmlns:p14="http://schemas.microsoft.com/office/powerpoint/2010/main" val="79904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26D5F0-43AB-1B4C-ACE1-7CC88BEB42B9}"/>
              </a:ext>
            </a:extLst>
          </p:cNvPr>
          <p:cNvSpPr>
            <a:spLocks noGrp="1"/>
          </p:cNvSpPr>
          <p:nvPr>
            <p:ph type="title"/>
          </p:nvPr>
        </p:nvSpPr>
        <p:spPr/>
        <p:txBody>
          <a:bodyPr/>
          <a:lstStyle/>
          <a:p>
            <a:r>
              <a:rPr lang="it-IT"/>
              <a:t>Esistenza dei prodotti intermedi </a:t>
            </a:r>
          </a:p>
        </p:txBody>
      </p:sp>
      <p:sp>
        <p:nvSpPr>
          <p:cNvPr id="3" name="Segnaposto contenuto 2">
            <a:extLst>
              <a:ext uri="{FF2B5EF4-FFF2-40B4-BE49-F238E27FC236}">
                <a16:creationId xmlns:a16="http://schemas.microsoft.com/office/drawing/2014/main" id="{D4DFC521-81F6-804E-8C2C-B0111CE638BF}"/>
              </a:ext>
            </a:extLst>
          </p:cNvPr>
          <p:cNvSpPr>
            <a:spLocks noGrp="1"/>
          </p:cNvSpPr>
          <p:nvPr>
            <p:ph idx="1"/>
          </p:nvPr>
        </p:nvSpPr>
        <p:spPr>
          <a:xfrm>
            <a:off x="1024128" y="1820333"/>
            <a:ext cx="9720073" cy="4775200"/>
          </a:xfrm>
        </p:spPr>
        <p:txBody>
          <a:bodyPr>
            <a:normAutofit/>
          </a:bodyPr>
          <a:lstStyle/>
          <a:p>
            <a:r>
              <a:rPr lang="it-IT"/>
              <a:t>Si è notato che nei consumi ci sono prodotti intermedi il cui numero di articolo corrisponde al numero di materia prima di un altro oggetto in output. Per il calcolo degli scostamenti sono stati proposti due metodi risolutivi:</a:t>
            </a:r>
          </a:p>
          <a:p>
            <a:r>
              <a:rPr lang="it-IT"/>
              <a:t>1) La prima alternativa consiste nel considerarli comunque come costi (rischiando di contare due o più volte gli stessi costi).</a:t>
            </a:r>
          </a:p>
          <a:p>
            <a:r>
              <a:rPr lang="it-IT"/>
              <a:t>2) Togliere i prodotti intermedi dal calcolo dei costi del consumo delle materie prime. </a:t>
            </a:r>
          </a:p>
          <a:p>
            <a:r>
              <a:rPr lang="it-IT"/>
              <a:t>Con questi metodi si può considerare la differenza tra gli scostamenti dei 2 modelli.</a:t>
            </a:r>
          </a:p>
          <a:p>
            <a:r>
              <a:rPr lang="it-IT"/>
              <a:t>Si è notato inoltre che i prodotti intermedi richiesti dai cliente finale sono venduti in quantità molto limitate e quindi impattano poco nei calcoli.</a:t>
            </a:r>
          </a:p>
          <a:p>
            <a:r>
              <a:rPr lang="it-IT"/>
              <a:t>Anche nel secondo metodo vengono tolti dal </a:t>
            </a:r>
            <a:r>
              <a:rPr lang="it-IT" err="1"/>
              <a:t>dataset</a:t>
            </a:r>
            <a:r>
              <a:rPr lang="it-IT"/>
              <a:t> delle vendite.</a:t>
            </a:r>
          </a:p>
          <a:p>
            <a:endParaRPr lang="it-IT"/>
          </a:p>
        </p:txBody>
      </p:sp>
    </p:spTree>
    <p:extLst>
      <p:ext uri="{BB962C8B-B14F-4D97-AF65-F5344CB8AC3E}">
        <p14:creationId xmlns:p14="http://schemas.microsoft.com/office/powerpoint/2010/main" val="419783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6721A-313E-0B46-8371-75CB88E21E42}"/>
              </a:ext>
            </a:extLst>
          </p:cNvPr>
          <p:cNvSpPr>
            <a:spLocks noGrp="1"/>
          </p:cNvSpPr>
          <p:nvPr>
            <p:ph type="title"/>
          </p:nvPr>
        </p:nvSpPr>
        <p:spPr/>
        <p:txBody>
          <a:bodyPr/>
          <a:lstStyle/>
          <a:p>
            <a:r>
              <a:rPr lang="it-IT"/>
              <a:t>Surplus e carenza sul volume di vendita</a:t>
            </a:r>
          </a:p>
        </p:txBody>
      </p:sp>
      <p:sp>
        <p:nvSpPr>
          <p:cNvPr id="3" name="Segnaposto contenuto 2">
            <a:extLst>
              <a:ext uri="{FF2B5EF4-FFF2-40B4-BE49-F238E27FC236}">
                <a16:creationId xmlns:a16="http://schemas.microsoft.com/office/drawing/2014/main" id="{6B34FC4E-BBB0-7548-9E88-267BA0081915}"/>
              </a:ext>
            </a:extLst>
          </p:cNvPr>
          <p:cNvSpPr>
            <a:spLocks noGrp="1"/>
          </p:cNvSpPr>
          <p:nvPr>
            <p:ph idx="1"/>
          </p:nvPr>
        </p:nvSpPr>
        <p:spPr/>
        <p:txBody>
          <a:bodyPr>
            <a:normAutofit fontScale="92500"/>
          </a:bodyPr>
          <a:lstStyle/>
          <a:p>
            <a:r>
              <a:rPr lang="it-IT"/>
              <a:t>Nel </a:t>
            </a:r>
            <a:r>
              <a:rPr lang="it-IT" err="1"/>
              <a:t>dataset</a:t>
            </a:r>
            <a:r>
              <a:rPr lang="it-IT"/>
              <a:t> delle vendite esistono delle situazioni in cui vengono venduti più articoli di quelli prodotti per un codice specifico oppure, viceversa, vengono prodotti più articoli di quelli venduti.</a:t>
            </a:r>
          </a:p>
          <a:p>
            <a:r>
              <a:rPr lang="it-IT"/>
              <a:t>L’assunzione fatta in questo caso è quella della presenza di un </a:t>
            </a:r>
            <a:r>
              <a:rPr lang="it-IT" b="1"/>
              <a:t>magazzino</a:t>
            </a:r>
            <a:r>
              <a:rPr lang="it-IT"/>
              <a:t> in cui si possa depositare il prodotto finito oppure prelevare l’oggetto quando c’è una produzione inferiore alla vendita.</a:t>
            </a:r>
          </a:p>
          <a:p>
            <a:r>
              <a:rPr lang="it-IT"/>
              <a:t>Di conseguenza nel calcolo degli scostamenti, per evitare il problema dell’aggiornamento del costo (uso del costo di produzione dell’anno corrente per prodotti a magazzino), di un prodotto si tengono il volume di vendita e il volume di produzione separati. </a:t>
            </a:r>
          </a:p>
          <a:p>
            <a:r>
              <a:rPr lang="it-IT"/>
              <a:t>In più, esiste una serie di articoli prodotti ma non venduti. In caso venisse usato il volume di vendita per calcolare i costi, non sarebbe possibile calcolare degli scostamenti per questi articoli. </a:t>
            </a:r>
          </a:p>
          <a:p>
            <a:endParaRPr lang="it-IT"/>
          </a:p>
        </p:txBody>
      </p:sp>
    </p:spTree>
    <p:extLst>
      <p:ext uri="{BB962C8B-B14F-4D97-AF65-F5344CB8AC3E}">
        <p14:creationId xmlns:p14="http://schemas.microsoft.com/office/powerpoint/2010/main" val="35601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A32B9-3FAE-CD4A-9872-472246D28456}"/>
              </a:ext>
            </a:extLst>
          </p:cNvPr>
          <p:cNvSpPr>
            <a:spLocks noGrp="1"/>
          </p:cNvSpPr>
          <p:nvPr>
            <p:ph type="title"/>
          </p:nvPr>
        </p:nvSpPr>
        <p:spPr/>
        <p:txBody>
          <a:bodyPr/>
          <a:lstStyle/>
          <a:p>
            <a:r>
              <a:rPr lang="it-IT"/>
              <a:t>Formule per calcolare gli scostamenti</a:t>
            </a:r>
          </a:p>
        </p:txBody>
      </p:sp>
      <p:pic>
        <p:nvPicPr>
          <p:cNvPr id="7" name="Segnaposto contenuto 6" descr="Immagine che contiene testo&#10;&#10;Descrizione generata automaticamente">
            <a:extLst>
              <a:ext uri="{FF2B5EF4-FFF2-40B4-BE49-F238E27FC236}">
                <a16:creationId xmlns:a16="http://schemas.microsoft.com/office/drawing/2014/main" id="{D97684F3-BA3A-344F-A340-1761BFE95D8D}"/>
              </a:ext>
            </a:extLst>
          </p:cNvPr>
          <p:cNvPicPr>
            <a:picLocks noGrp="1" noChangeAspect="1"/>
          </p:cNvPicPr>
          <p:nvPr>
            <p:ph idx="1"/>
          </p:nvPr>
        </p:nvPicPr>
        <p:blipFill>
          <a:blip r:embed="rId2"/>
          <a:stretch>
            <a:fillRect/>
          </a:stretch>
        </p:blipFill>
        <p:spPr>
          <a:xfrm>
            <a:off x="2146300" y="2084832"/>
            <a:ext cx="7899400" cy="3695700"/>
          </a:xfrm>
        </p:spPr>
      </p:pic>
    </p:spTree>
    <p:extLst>
      <p:ext uri="{BB962C8B-B14F-4D97-AF65-F5344CB8AC3E}">
        <p14:creationId xmlns:p14="http://schemas.microsoft.com/office/powerpoint/2010/main" val="1838992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{5988AA37-44FD-7A41-B194-2E6D7CFB4984}tf10001061</Template>
  <TotalTime>1</TotalTime>
  <Words>1674</Words>
  <Application>Microsoft Macintosh PowerPoint</Application>
  <PresentationFormat>Widescreen</PresentationFormat>
  <Paragraphs>87</Paragraphs>
  <Slides>21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21</vt:i4>
      </vt:variant>
    </vt:vector>
  </HeadingPairs>
  <TitlesOfParts>
    <vt:vector size="26" baseType="lpstr">
      <vt:lpstr>Arial</vt:lpstr>
      <vt:lpstr>Tw Cen MT</vt:lpstr>
      <vt:lpstr>Tw Cen MT Condensed</vt:lpstr>
      <vt:lpstr>Wingdings 3</vt:lpstr>
      <vt:lpstr>Integrale</vt:lpstr>
      <vt:lpstr>Progetto scg</vt:lpstr>
      <vt:lpstr>Obiettivo del progetto</vt:lpstr>
      <vt:lpstr>Tecnlogie utilizzate</vt:lpstr>
      <vt:lpstr>Osservazioni sui dataset </vt:lpstr>
      <vt:lpstr>Assunzioni fatte 1</vt:lpstr>
      <vt:lpstr>Assunzioni fatte 2</vt:lpstr>
      <vt:lpstr>Esistenza dei prodotti intermedi </vt:lpstr>
      <vt:lpstr>Surplus e carenza sul volume di vendita</vt:lpstr>
      <vt:lpstr>Formule per calcolare gli scostamenti</vt:lpstr>
      <vt:lpstr>Presentazione standard di PowerPoint</vt:lpstr>
      <vt:lpstr>Presentazione standard di PowerPoint</vt:lpstr>
      <vt:lpstr>Esecuzione degli scostamenti con prodotti intermedi considerati</vt:lpstr>
      <vt:lpstr>Esecuzione degli scostamenti senza considerare i prodotti intermedi</vt:lpstr>
      <vt:lpstr>Confronto dei risultati ottenuti</vt:lpstr>
      <vt:lpstr>Considerazioni sugli scostamenti 1</vt:lpstr>
      <vt:lpstr>Considerazioni sugli scostamenti 2</vt:lpstr>
      <vt:lpstr>Range degli scostamenti</vt:lpstr>
      <vt:lpstr>Identificazione degli articoli che creano il maggiore scostamento</vt:lpstr>
      <vt:lpstr>screenshot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VINCIGUERRA</dc:creator>
  <cp:lastModifiedBy>MARCO VINCIGUERRA</cp:lastModifiedBy>
  <cp:revision>2</cp:revision>
  <dcterms:created xsi:type="dcterms:W3CDTF">2021-12-21T08:30:35Z</dcterms:created>
  <dcterms:modified xsi:type="dcterms:W3CDTF">2022-01-03T21:54:37Z</dcterms:modified>
</cp:coreProperties>
</file>