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71" r:id="rId7"/>
    <p:sldId id="269" r:id="rId8"/>
    <p:sldId id="268" r:id="rId9"/>
    <p:sldId id="272" r:id="rId10"/>
    <p:sldId id="274" r:id="rId11"/>
    <p:sldId id="273" r:id="rId12"/>
    <p:sldId id="262" r:id="rId13"/>
    <p:sldId id="270" r:id="rId14"/>
    <p:sldId id="26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varScale="1">
        <p:scale>
          <a:sx n="115" d="100"/>
          <a:sy n="115"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02/01/22</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02/01/22</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02/01/22</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02/01/22</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02/01/22</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02/01/22</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3" y="4954818"/>
            <a:ext cx="6353968" cy="1338147"/>
          </a:xfrm>
        </p:spPr>
        <p:txBody>
          <a:bodyPr anchor="t">
            <a:normAutofit fontScale="92500" lnSpcReduction="2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r>
              <a:rPr lang="it-IT" dirty="0">
                <a:solidFill>
                  <a:srgbClr val="FFFFFF"/>
                </a:solidFill>
              </a:rPr>
              <a:t> 1068605</a:t>
            </a:r>
          </a:p>
          <a:p>
            <a:r>
              <a:rPr lang="it-IT" dirty="0">
                <a:solidFill>
                  <a:srgbClr val="FFFFFF"/>
                </a:solidFill>
              </a:rPr>
              <a:t>- Alin </a:t>
            </a:r>
            <a:r>
              <a:rPr lang="it-IT" dirty="0" err="1">
                <a:solidFill>
                  <a:srgbClr val="FFFFFF"/>
                </a:solidFill>
              </a:rPr>
              <a:t>Ianitchii</a:t>
            </a:r>
            <a:r>
              <a:rPr lang="it-IT" dirty="0">
                <a:solidFill>
                  <a:srgbClr val="FFFFFF"/>
                </a:solidFill>
              </a:rPr>
              <a:t> 1064985</a:t>
            </a:r>
          </a:p>
          <a:p>
            <a:r>
              <a:rPr lang="it-IT" dirty="0">
                <a:solidFill>
                  <a:srgbClr val="FFFFFF"/>
                </a:solidFill>
              </a:rPr>
              <a:t>- Gabriele Marchesi 1068521</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37171080-808B-DD4F-982F-0AC7F01775DB}"/>
              </a:ext>
            </a:extLst>
          </p:cNvPr>
          <p:cNvPicPr>
            <a:picLocks noGrp="1" noChangeAspect="1"/>
          </p:cNvPicPr>
          <p:nvPr>
            <p:ph idx="1"/>
          </p:nvPr>
        </p:nvPicPr>
        <p:blipFill>
          <a:blip r:embed="rId2"/>
          <a:stretch>
            <a:fillRect/>
          </a:stretch>
        </p:blipFill>
        <p:spPr>
          <a:xfrm>
            <a:off x="2531667" y="1115122"/>
            <a:ext cx="7128666" cy="4627755"/>
          </a:xfrm>
        </p:spPr>
      </p:pic>
    </p:spTree>
    <p:extLst>
      <p:ext uri="{BB962C8B-B14F-4D97-AF65-F5344CB8AC3E}">
        <p14:creationId xmlns:p14="http://schemas.microsoft.com/office/powerpoint/2010/main" val="75103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descr="Immagine che contiene testo&#10;&#10;Descrizione generata automaticamente">
            <a:extLst>
              <a:ext uri="{FF2B5EF4-FFF2-40B4-BE49-F238E27FC236}">
                <a16:creationId xmlns:a16="http://schemas.microsoft.com/office/drawing/2014/main" id="{DF5CDE03-1789-0B49-A900-192CDC480303}"/>
              </a:ext>
            </a:extLst>
          </p:cNvPr>
          <p:cNvPicPr>
            <a:picLocks noGrp="1" noChangeAspect="1"/>
          </p:cNvPicPr>
          <p:nvPr>
            <p:ph idx="1"/>
          </p:nvPr>
        </p:nvPicPr>
        <p:blipFill>
          <a:blip r:embed="rId2"/>
          <a:stretch>
            <a:fillRect/>
          </a:stretch>
        </p:blipFill>
        <p:spPr>
          <a:xfrm>
            <a:off x="2154788" y="1779190"/>
            <a:ext cx="7882424" cy="3299619"/>
          </a:xfrm>
        </p:spPr>
      </p:pic>
    </p:spTree>
    <p:extLst>
      <p:ext uri="{BB962C8B-B14F-4D97-AF65-F5344CB8AC3E}">
        <p14:creationId xmlns:p14="http://schemas.microsoft.com/office/powerpoint/2010/main" val="82646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a:xfrm>
            <a:off x="95714" y="418230"/>
            <a:ext cx="12627901" cy="1499616"/>
          </a:xfrm>
        </p:spPr>
        <p:txBody>
          <a:bodyPr>
            <a:normAutofit/>
          </a:bodyPr>
          <a:lstStyle/>
          <a:p>
            <a:r>
              <a:rPr lang="it-IT" sz="4000" dirty="0"/>
              <a:t>Esecuzione degli scostamenti con prodotti intermedi considerati</a:t>
            </a:r>
          </a:p>
        </p:txBody>
      </p:sp>
      <p:pic>
        <p:nvPicPr>
          <p:cNvPr id="7" name="Segnaposto contenuto 6">
            <a:extLst>
              <a:ext uri="{FF2B5EF4-FFF2-40B4-BE49-F238E27FC236}">
                <a16:creationId xmlns:a16="http://schemas.microsoft.com/office/drawing/2014/main" id="{9B6EE4D3-D3A4-CB4C-A6E5-B016B66054DB}"/>
              </a:ext>
            </a:extLst>
          </p:cNvPr>
          <p:cNvPicPr>
            <a:picLocks noGrp="1" noChangeAspect="1"/>
          </p:cNvPicPr>
          <p:nvPr>
            <p:ph idx="1"/>
          </p:nvPr>
        </p:nvPicPr>
        <p:blipFill rotWithShape="1">
          <a:blip r:embed="rId2"/>
          <a:srcRect l="3452"/>
          <a:stretch/>
        </p:blipFill>
        <p:spPr>
          <a:xfrm>
            <a:off x="0" y="2790257"/>
            <a:ext cx="12192000" cy="1277486"/>
          </a:xfrm>
        </p:spPr>
      </p:pic>
    </p:spTree>
    <p:extLst>
      <p:ext uri="{BB962C8B-B14F-4D97-AF65-F5344CB8AC3E}">
        <p14:creationId xmlns:p14="http://schemas.microsoft.com/office/powerpoint/2010/main" val="223486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332CEF-019E-824A-A5B7-A93D210616B9}"/>
              </a:ext>
            </a:extLst>
          </p:cNvPr>
          <p:cNvSpPr>
            <a:spLocks noGrp="1"/>
          </p:cNvSpPr>
          <p:nvPr>
            <p:ph type="title"/>
          </p:nvPr>
        </p:nvSpPr>
        <p:spPr/>
        <p:txBody>
          <a:bodyPr>
            <a:normAutofit/>
          </a:bodyPr>
          <a:lstStyle/>
          <a:p>
            <a:r>
              <a:rPr lang="it-IT" sz="5400" dirty="0"/>
              <a:t>Esecuzione degli scostamenti senza considerare i prodotti intermedi</a:t>
            </a:r>
            <a:endParaRPr lang="it-IT" dirty="0"/>
          </a:p>
        </p:txBody>
      </p:sp>
      <p:pic>
        <p:nvPicPr>
          <p:cNvPr id="11" name="Segnaposto contenuto 10">
            <a:extLst>
              <a:ext uri="{FF2B5EF4-FFF2-40B4-BE49-F238E27FC236}">
                <a16:creationId xmlns:a16="http://schemas.microsoft.com/office/drawing/2014/main" id="{2B3482B6-D1CF-8C4E-A914-F32C3D84FA99}"/>
              </a:ext>
            </a:extLst>
          </p:cNvPr>
          <p:cNvPicPr>
            <a:picLocks noGrp="1" noChangeAspect="1"/>
          </p:cNvPicPr>
          <p:nvPr>
            <p:ph idx="1"/>
          </p:nvPr>
        </p:nvPicPr>
        <p:blipFill rotWithShape="1">
          <a:blip r:embed="rId2"/>
          <a:srcRect l="2636" r="1410"/>
          <a:stretch/>
        </p:blipFill>
        <p:spPr>
          <a:xfrm>
            <a:off x="609600" y="2798042"/>
            <a:ext cx="11231042" cy="1261916"/>
          </a:xfrm>
        </p:spPr>
      </p:pic>
    </p:spTree>
    <p:extLst>
      <p:ext uri="{BB962C8B-B14F-4D97-AF65-F5344CB8AC3E}">
        <p14:creationId xmlns:p14="http://schemas.microsoft.com/office/powerpoint/2010/main" val="224159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Considerazioni sugli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r>
              <a:rPr lang="it-IT" dirty="0"/>
              <a:t>-</a:t>
            </a:r>
            <a:r>
              <a:rPr lang="it-IT" b="1" dirty="0"/>
              <a:t>Scostamento di volume: </a:t>
            </a:r>
            <a:r>
              <a:rPr lang="it-IT" dirty="0"/>
              <a:t>è dovuto dalla variazione del volume</a:t>
            </a:r>
            <a:endParaRPr lang="it-IT" b="1" dirty="0"/>
          </a:p>
          <a:p>
            <a:r>
              <a:rPr lang="it-IT" dirty="0"/>
              <a:t>-</a:t>
            </a:r>
            <a:r>
              <a:rPr lang="it-IT" b="1" dirty="0"/>
              <a:t>Scostamento di impiego/MIX: </a:t>
            </a:r>
          </a:p>
          <a:p>
            <a:r>
              <a:rPr lang="it-IT" dirty="0"/>
              <a:t>-</a:t>
            </a:r>
            <a:r>
              <a:rPr lang="it-IT" b="1" dirty="0"/>
              <a:t>Scostamento di prezzo:</a:t>
            </a:r>
          </a:p>
          <a:p>
            <a:r>
              <a:rPr lang="it-IT" dirty="0"/>
              <a:t>-</a:t>
            </a:r>
            <a:r>
              <a:rPr lang="it-IT" b="1" dirty="0"/>
              <a:t>Scostamento di valuta: </a:t>
            </a:r>
            <a:r>
              <a:rPr lang="it-IT" dirty="0"/>
              <a:t>non dipende dai costi ma solo dai ricavi</a:t>
            </a:r>
            <a:endParaRPr lang="it-IT" b="1" dirty="0"/>
          </a:p>
          <a:p>
            <a:r>
              <a:rPr lang="it-IT" dirty="0"/>
              <a:t>-</a:t>
            </a:r>
            <a:r>
              <a:rPr lang="it-IT" b="1" dirty="0"/>
              <a:t>Scostamento totale:</a:t>
            </a:r>
          </a:p>
          <a:p>
            <a:endParaRPr lang="it-IT" b="1" dirty="0"/>
          </a:p>
          <a:p>
            <a:endParaRPr lang="it-IT" dirty="0"/>
          </a:p>
        </p:txBody>
      </p:sp>
    </p:spTree>
    <p:extLst>
      <p:ext uri="{BB962C8B-B14F-4D97-AF65-F5344CB8AC3E}">
        <p14:creationId xmlns:p14="http://schemas.microsoft.com/office/powerpoint/2010/main" val="35138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Obiettivo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r>
              <a:rPr lang="it-IT" dirty="0"/>
              <a:t>Presi dei </a:t>
            </a:r>
            <a:r>
              <a:rPr lang="it-IT" dirty="0" err="1"/>
              <a:t>dataset</a:t>
            </a:r>
            <a:r>
              <a:rPr lang="it-IT" dirty="0"/>
              <a:t> relativi alla produzione dell’azienda 4Mengines è stato realizzata una piattaforma WEB per la gestione e il calcolo degli scostamenti tra budget e consuntivo. Messi a conoscenza della sequenza delle fasi di produzione interna sono state necessarie delle assunzioni per la gestione e la successiva manipolazione dei dati. </a:t>
            </a:r>
          </a:p>
          <a:p>
            <a:r>
              <a:rPr lang="it-IT" dirty="0"/>
              <a:t>Successivamente sono stati interpretati i risultati ottenuti</a:t>
            </a:r>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a:xfrm>
            <a:off x="1024128" y="2084832"/>
            <a:ext cx="9720073" cy="4023360"/>
          </a:xfrm>
        </p:spPr>
        <p:txBody>
          <a:bodyPr>
            <a:normAutofit/>
          </a:bodyPr>
          <a:lstStyle/>
          <a:p>
            <a:r>
              <a:rPr lang="it-IT" b="1" dirty="0"/>
              <a:t>Tassi di cambio </a:t>
            </a:r>
            <a:r>
              <a:rPr lang="it-IT" dirty="0"/>
              <a:t>→ contiene i tassi di cambio sia a BUDGET che a CONSUNTIVO per le vendite.</a:t>
            </a:r>
          </a:p>
          <a:p>
            <a:r>
              <a:rPr lang="it-IT" b="1" dirty="0"/>
              <a:t>Impiego orario risorse </a:t>
            </a:r>
            <a:r>
              <a:rPr lang="it-IT" dirty="0"/>
              <a:t>→ contiene articoli (colonna nr articolo) non </a:t>
            </a:r>
            <a:r>
              <a:rPr lang="it-IT" dirty="0" err="1"/>
              <a:t>unique</a:t>
            </a:r>
            <a:r>
              <a:rPr lang="it-IT" dirty="0"/>
              <a:t>. Il controllo qualità̀ viene eseguito sempre dopo nell’ordine di produzione. Controllo qualità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b="1" dirty="0"/>
              <a:t>Costo orario risorse </a:t>
            </a:r>
            <a:r>
              <a:rPr lang="it-IT" dirty="0"/>
              <a:t>→ Contiene il codice della risorsa e il costo orario della risorsa. </a:t>
            </a:r>
          </a:p>
          <a:p>
            <a:r>
              <a:rPr lang="it-IT" b="1" dirty="0"/>
              <a:t>Clienti </a:t>
            </a:r>
            <a:r>
              <a:rPr lang="it-IT" dirty="0"/>
              <a:t>→ c’è il codice cliente e la valuta che utilizzano per pagare il prodotto.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a:xfrm>
            <a:off x="1024128" y="1803400"/>
            <a:ext cx="9720073" cy="4023360"/>
          </a:xfrm>
        </p:spPr>
        <p:txBody>
          <a:bodyPr>
            <a:normAutofit fontScale="92500"/>
          </a:bodyPr>
          <a:lstStyle/>
          <a:p>
            <a:r>
              <a:rPr lang="it-IT" dirty="0"/>
              <a:t>-</a:t>
            </a:r>
            <a:r>
              <a:rPr lang="it-IT" dirty="0">
                <a:highlight>
                  <a:srgbClr val="FFFF00"/>
                </a:highlight>
              </a:rPr>
              <a:t>Consideriamo un prodotto finito pronto per la vendita quei prodotti che hanno superato il controllo qualità, di conseguenza come volume di prodotto finito consideriamo come prodotto finito la quantità di output la quantità di output del controllo di qualità. In assenza di questa informazione si prende quello dell’ultima fase registrata.</a:t>
            </a:r>
            <a:endParaRPr lang="it-IT" dirty="0"/>
          </a:p>
          <a:p>
            <a:r>
              <a:rPr lang="it-IT" dirty="0"/>
              <a:t>-Nella tabella impiego risorse in presenza della quantità di output uguale a 0 significa che potrebbe essere un processo iniziato precedentemente e terminato in un momento successivo. Quando avviene questa condizione ed esiste un’altra fase con lo stessa area di produzione, stessa fase e lo stesso numero di articolo si prende come quantità di output il valore massimo. Invece  come costo orario si utilizza la media dei costi orari della stessa fase per lo stesso articolo in quanto la stessa fase può avere costi differenti. Come tempo risorsa si calcola la somma dei tempi risorsa</a:t>
            </a:r>
            <a:r>
              <a:rPr lang="it-IT" dirty="0">
                <a:highlight>
                  <a:srgbClr val="FFFF00"/>
                </a:highlight>
              </a:rPr>
              <a:t>. Altrimenti se non esistono queste condizioni non viene preso in considerazione il prodotto perché potrebbe esserci stato una difettosità del prodotto.</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90F88D-831D-2A4A-90AD-3A09E1BA422D}"/>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E38BA5D9-3C26-144E-89D5-99F2817A4AF4}"/>
              </a:ext>
            </a:extLst>
          </p:cNvPr>
          <p:cNvSpPr>
            <a:spLocks noGrp="1"/>
          </p:cNvSpPr>
          <p:nvPr>
            <p:ph idx="1"/>
          </p:nvPr>
        </p:nvSpPr>
        <p:spPr/>
        <p:txBody>
          <a:bodyPr/>
          <a:lstStyle/>
          <a:p>
            <a:r>
              <a:rPr lang="it-IT" dirty="0"/>
              <a:t>-Per il controllo qualità il tempo è sempre nullo: si assume che il tempo per il controllo sia molto breve e quindi non viene considerato come un costo.</a:t>
            </a:r>
          </a:p>
          <a:p>
            <a:r>
              <a:rPr lang="it-IT" dirty="0"/>
              <a:t>-Per ogni tempo risorsa negativo nella tabella impiego orario risorse esiste un tempo positivo uguale in modulo che, al sommare i tempi delle stesse attività, si annullano a vicenda, si suppone che ci sia uno storno/rettifica.</a:t>
            </a:r>
          </a:p>
          <a:p>
            <a:endParaRPr lang="it-IT" dirty="0"/>
          </a:p>
        </p:txBody>
      </p:sp>
    </p:spTree>
    <p:extLst>
      <p:ext uri="{BB962C8B-B14F-4D97-AF65-F5344CB8AC3E}">
        <p14:creationId xmlns:p14="http://schemas.microsoft.com/office/powerpoint/2010/main" val="799043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26D5F0-43AB-1B4C-ACE1-7CC88BEB42B9}"/>
              </a:ext>
            </a:extLst>
          </p:cNvPr>
          <p:cNvSpPr>
            <a:spLocks noGrp="1"/>
          </p:cNvSpPr>
          <p:nvPr>
            <p:ph type="title"/>
          </p:nvPr>
        </p:nvSpPr>
        <p:spPr/>
        <p:txBody>
          <a:bodyPr/>
          <a:lstStyle/>
          <a:p>
            <a:r>
              <a:rPr lang="it-IT" dirty="0"/>
              <a:t>Esistenza dei prodotti intermedi </a:t>
            </a:r>
          </a:p>
        </p:txBody>
      </p:sp>
      <p:sp>
        <p:nvSpPr>
          <p:cNvPr id="3" name="Segnaposto contenuto 2">
            <a:extLst>
              <a:ext uri="{FF2B5EF4-FFF2-40B4-BE49-F238E27FC236}">
                <a16:creationId xmlns:a16="http://schemas.microsoft.com/office/drawing/2014/main" id="{D4DFC521-81F6-804E-8C2C-B0111CE638BF}"/>
              </a:ext>
            </a:extLst>
          </p:cNvPr>
          <p:cNvSpPr>
            <a:spLocks noGrp="1"/>
          </p:cNvSpPr>
          <p:nvPr>
            <p:ph idx="1"/>
          </p:nvPr>
        </p:nvSpPr>
        <p:spPr>
          <a:xfrm>
            <a:off x="1024128" y="1820333"/>
            <a:ext cx="9720073" cy="4775200"/>
          </a:xfrm>
        </p:spPr>
        <p:txBody>
          <a:bodyPr>
            <a:normAutofit/>
          </a:bodyPr>
          <a:lstStyle/>
          <a:p>
            <a:r>
              <a:rPr lang="it-IT" dirty="0"/>
              <a:t>Si è notato che nei consumi ci sono prodotti intermedi il cui numero di articolo corrisponde al numero di materia prima di un altro oggetto in output. Per il calcolo degli scostamenti sono stati proposti due metodi risolutivi:</a:t>
            </a:r>
          </a:p>
          <a:p>
            <a:r>
              <a:rPr lang="it-IT" dirty="0"/>
              <a:t>1) La prima alternativa consiste nel considerarli comunque come costi (rischiando di contare due volte i costi).</a:t>
            </a:r>
          </a:p>
          <a:p>
            <a:r>
              <a:rPr lang="it-IT" dirty="0"/>
              <a:t>2) Togliere i prodotti intermedi dal calcolo dei costi dell’impiego delle materie prime. </a:t>
            </a:r>
          </a:p>
          <a:p>
            <a:r>
              <a:rPr lang="it-IT" dirty="0"/>
              <a:t>Con questi metodi si può considerare la differenza tra gli scostamenti dei 2 modelli.</a:t>
            </a:r>
          </a:p>
          <a:p>
            <a:r>
              <a:rPr lang="it-IT" dirty="0"/>
              <a:t>Si è notato inoltre che i prodotti intermedi venduti al cliente finale sono in quantità molto limitate e quindi non influisce più di tanto nei calcoli.</a:t>
            </a:r>
          </a:p>
          <a:p>
            <a:r>
              <a:rPr lang="it-IT" dirty="0"/>
              <a:t>Anche nel secondo metodo vengono tolti dal </a:t>
            </a:r>
            <a:r>
              <a:rPr lang="it-IT" dirty="0" err="1"/>
              <a:t>dataset</a:t>
            </a:r>
            <a:r>
              <a:rPr lang="it-IT" dirty="0"/>
              <a:t> delle vendite.</a:t>
            </a:r>
          </a:p>
          <a:p>
            <a:endParaRPr lang="it-IT" dirty="0"/>
          </a:p>
        </p:txBody>
      </p:sp>
    </p:spTree>
    <p:extLst>
      <p:ext uri="{BB962C8B-B14F-4D97-AF65-F5344CB8AC3E}">
        <p14:creationId xmlns:p14="http://schemas.microsoft.com/office/powerpoint/2010/main" val="419783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66721A-313E-0B46-8371-75CB88E21E42}"/>
              </a:ext>
            </a:extLst>
          </p:cNvPr>
          <p:cNvSpPr>
            <a:spLocks noGrp="1"/>
          </p:cNvSpPr>
          <p:nvPr>
            <p:ph type="title"/>
          </p:nvPr>
        </p:nvSpPr>
        <p:spPr/>
        <p:txBody>
          <a:bodyPr/>
          <a:lstStyle/>
          <a:p>
            <a:r>
              <a:rPr lang="it-IT" dirty="0"/>
              <a:t>Surplus e carenza sul volume di vendita</a:t>
            </a:r>
          </a:p>
        </p:txBody>
      </p:sp>
      <p:sp>
        <p:nvSpPr>
          <p:cNvPr id="3" name="Segnaposto contenuto 2">
            <a:extLst>
              <a:ext uri="{FF2B5EF4-FFF2-40B4-BE49-F238E27FC236}">
                <a16:creationId xmlns:a16="http://schemas.microsoft.com/office/drawing/2014/main" id="{6B34FC4E-BBB0-7548-9E88-267BA0081915}"/>
              </a:ext>
            </a:extLst>
          </p:cNvPr>
          <p:cNvSpPr>
            <a:spLocks noGrp="1"/>
          </p:cNvSpPr>
          <p:nvPr>
            <p:ph idx="1"/>
          </p:nvPr>
        </p:nvSpPr>
        <p:spPr/>
        <p:txBody>
          <a:bodyPr/>
          <a:lstStyle/>
          <a:p>
            <a:r>
              <a:rPr lang="it-IT" dirty="0"/>
              <a:t>Nel </a:t>
            </a:r>
            <a:r>
              <a:rPr lang="it-IT" dirty="0" err="1"/>
              <a:t>dataset</a:t>
            </a:r>
            <a:r>
              <a:rPr lang="it-IT" dirty="0"/>
              <a:t> delle vendite esistono delle situazioni in cui vengono venduti più articoli di quelli prodotti per un codice specifico oppure, viceversa, vengono prodotti più articoli di quelli venduti.</a:t>
            </a:r>
          </a:p>
          <a:p>
            <a:r>
              <a:rPr lang="it-IT" dirty="0"/>
              <a:t>L’assunzione fatta in questo caso è quella della presenza di un </a:t>
            </a:r>
            <a:r>
              <a:rPr lang="it-IT" b="1" dirty="0"/>
              <a:t>magazzino</a:t>
            </a:r>
            <a:r>
              <a:rPr lang="it-IT" dirty="0"/>
              <a:t> in cui si possa depositare il prodotto finito oppure prelevare l’oggetto quando c’è una produzione inferiore alla vendita.</a:t>
            </a:r>
          </a:p>
          <a:p>
            <a:r>
              <a:rPr lang="it-IT" dirty="0">
                <a:highlight>
                  <a:srgbClr val="FFFF00"/>
                </a:highlight>
              </a:rPr>
              <a:t>Di conseguenza nel calcolo degli scostamenti per evitare il problema dell’aggiornamento del costo di un prodotto si tengono il volume di vendita e il volume di produzione separati.</a:t>
            </a:r>
          </a:p>
        </p:txBody>
      </p:sp>
    </p:spTree>
    <p:extLst>
      <p:ext uri="{BB962C8B-B14F-4D97-AF65-F5344CB8AC3E}">
        <p14:creationId xmlns:p14="http://schemas.microsoft.com/office/powerpoint/2010/main" val="35601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5A32B9-3FAE-CD4A-9872-472246D28456}"/>
              </a:ext>
            </a:extLst>
          </p:cNvPr>
          <p:cNvSpPr>
            <a:spLocks noGrp="1"/>
          </p:cNvSpPr>
          <p:nvPr>
            <p:ph type="title"/>
          </p:nvPr>
        </p:nvSpPr>
        <p:spPr/>
        <p:txBody>
          <a:bodyPr/>
          <a:lstStyle/>
          <a:p>
            <a:r>
              <a:rPr lang="it-IT" dirty="0"/>
              <a:t>Formule per calcolare gli scostamenti</a:t>
            </a:r>
          </a:p>
        </p:txBody>
      </p:sp>
      <p:pic>
        <p:nvPicPr>
          <p:cNvPr id="5" name="Segnaposto contenuto 4" descr="Immagine che contiene testo&#10;&#10;Descrizione generata automaticamente">
            <a:extLst>
              <a:ext uri="{FF2B5EF4-FFF2-40B4-BE49-F238E27FC236}">
                <a16:creationId xmlns:a16="http://schemas.microsoft.com/office/drawing/2014/main" id="{F45D5F03-6634-1645-B934-D79DBC5586A1}"/>
              </a:ext>
            </a:extLst>
          </p:cNvPr>
          <p:cNvPicPr>
            <a:picLocks noGrp="1" noChangeAspect="1"/>
          </p:cNvPicPr>
          <p:nvPr>
            <p:ph idx="1"/>
          </p:nvPr>
        </p:nvPicPr>
        <p:blipFill>
          <a:blip r:embed="rId2"/>
          <a:stretch>
            <a:fillRect/>
          </a:stretch>
        </p:blipFill>
        <p:spPr>
          <a:xfrm>
            <a:off x="1997964" y="2206973"/>
            <a:ext cx="7772400" cy="3467100"/>
          </a:xfrm>
        </p:spPr>
      </p:pic>
    </p:spTree>
    <p:extLst>
      <p:ext uri="{BB962C8B-B14F-4D97-AF65-F5344CB8AC3E}">
        <p14:creationId xmlns:p14="http://schemas.microsoft.com/office/powerpoint/2010/main" val="1838992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615</TotalTime>
  <Words>766</Words>
  <Application>Microsoft Macintosh PowerPoint</Application>
  <PresentationFormat>Widescreen</PresentationFormat>
  <Paragraphs>47</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Tw Cen MT</vt:lpstr>
      <vt:lpstr>Tw Cen MT Condensed</vt:lpstr>
      <vt:lpstr>Wingdings 3</vt:lpstr>
      <vt:lpstr>Integrale</vt:lpstr>
      <vt:lpstr>Progetto scg</vt:lpstr>
      <vt:lpstr>Obiettivo del progetto</vt:lpstr>
      <vt:lpstr>Tecnlogie utilizzate</vt:lpstr>
      <vt:lpstr>Osservazioni sui dataset </vt:lpstr>
      <vt:lpstr>Assunzioni fatte 1</vt:lpstr>
      <vt:lpstr>Assunzioni fatte 2</vt:lpstr>
      <vt:lpstr>Esistenza dei prodotti intermedi </vt:lpstr>
      <vt:lpstr>Surplus e carenza sul volume di vendita</vt:lpstr>
      <vt:lpstr>Formule per calcolare gli scostamenti</vt:lpstr>
      <vt:lpstr>Presentazione standard di PowerPoint</vt:lpstr>
      <vt:lpstr>Presentazione standard di PowerPoint</vt:lpstr>
      <vt:lpstr>Esecuzione degli scostamenti con prodotti intermedi considerati</vt:lpstr>
      <vt:lpstr>Esecuzione degli scostamenti senza considerare i prodotti intermedi</vt:lpstr>
      <vt:lpstr>Considerazioni sugli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48</cp:revision>
  <dcterms:created xsi:type="dcterms:W3CDTF">2021-12-21T08:30:35Z</dcterms:created>
  <dcterms:modified xsi:type="dcterms:W3CDTF">2022-01-02T20:05:14Z</dcterms:modified>
</cp:coreProperties>
</file>