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27"/>
  </p:notesMasterIdLst>
  <p:sldIdLst>
    <p:sldId id="256" r:id="rId2"/>
    <p:sldId id="257" r:id="rId3"/>
    <p:sldId id="278" r:id="rId4"/>
    <p:sldId id="279" r:id="rId5"/>
    <p:sldId id="280" r:id="rId6"/>
    <p:sldId id="27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5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A5BC6-ED0F-4109-9E91-04DDC29F8D01}" type="datetimeFigureOut">
              <a:rPr lang="bg-BG" smtClean="0"/>
              <a:t>15.9.2018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91B07-9487-4C64-BED8-6691D34A5E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915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EC23-9781-47D4-85FE-087929F1F95F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8308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77509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2796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506961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725541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48826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269803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390425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250992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35093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45870-2F68-4565-9416-58F982087476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4292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02375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659885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EA39-8583-418C-850C-70C0FD9B9BD4}" type="datetime1">
              <a:rPr lang="bg-BG" smtClean="0"/>
              <a:t>15.9.2018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560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44F2-20ED-4E45-9BA6-C798E8DB5DBE}" type="datetime1">
              <a:rPr lang="bg-BG" smtClean="0"/>
              <a:t>15.9.2018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585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141918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FE64-3B85-4D14-AB87-3DC1E1A24298}" type="datetime1">
              <a:rPr lang="bg-BG" smtClean="0"/>
              <a:t>15.9.2018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646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773CD5-30E4-4F7A-93F2-B24035F5514D}" type="datetime1">
              <a:rPr lang="bg-BG" smtClean="0"/>
              <a:t>15.9.2018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VSIM '18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1430C-A7F6-4AB9-897A-FBA3D8FF06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28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benefits from the GDP growth?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Kaloyan</a:t>
            </a:r>
            <a:r>
              <a:rPr lang="en-US" dirty="0" smtClean="0"/>
              <a:t> </a:t>
            </a:r>
            <a:r>
              <a:rPr lang="en-US" dirty="0" err="1" smtClean="0"/>
              <a:t>Haralampiev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30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039" y="1"/>
            <a:ext cx="10265729" cy="162763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time series are stationary with non-zero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4039" y="1277111"/>
                <a:ext cx="10018713" cy="312420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bg-B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039" y="1277111"/>
                <a:ext cx="10018713" cy="3124201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226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895" y="-7937"/>
            <a:ext cx="10018713" cy="93148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of non-stationarity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84895" y="1295399"/>
                <a:ext cx="10018713" cy="312420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bg-B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895" y="1295399"/>
                <a:ext cx="10018713" cy="3124201"/>
              </a:xfrm>
              <a:blipFill>
                <a:blip r:embed="rId2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243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751" y="1"/>
            <a:ext cx="10018713" cy="90525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of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cointegration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5751" y="1267967"/>
                <a:ext cx="10018713" cy="312420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𝐸𝐶𝑇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bg-B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𝐸𝐶𝑇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5751" y="1267967"/>
                <a:ext cx="10018713" cy="3124201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2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039" y="1"/>
            <a:ext cx="10018713" cy="89611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algorithm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42" y="896113"/>
            <a:ext cx="4889058" cy="56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83" y="1"/>
            <a:ext cx="10018713" cy="9144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Panel data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183" y="1277111"/>
            <a:ext cx="10018713" cy="3124201"/>
          </a:xfrm>
        </p:spPr>
        <p:txBody>
          <a:bodyPr/>
          <a:lstStyle/>
          <a:p>
            <a:r>
              <a:rPr lang="en-US" dirty="0"/>
              <a:t>Source:</a:t>
            </a:r>
          </a:p>
          <a:p>
            <a:pPr lvl="1"/>
            <a:r>
              <a:rPr lang="en-US" dirty="0"/>
              <a:t>World Bank, International Comparison Program database.</a:t>
            </a:r>
          </a:p>
          <a:p>
            <a:r>
              <a:rPr lang="en-US" dirty="0" smtClean="0"/>
              <a:t>34 countries in the world</a:t>
            </a:r>
          </a:p>
          <a:p>
            <a:r>
              <a:rPr lang="en-US" dirty="0" smtClean="0"/>
              <a:t>12 years period: 2003-2014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30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751" y="-7937"/>
            <a:ext cx="10018713" cy="1644713"/>
          </a:xfrm>
        </p:spPr>
        <p:txBody>
          <a:bodyPr/>
          <a:lstStyle/>
          <a:p>
            <a:r>
              <a:rPr lang="bg-BG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Pesaran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panel unit root test statistics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22666"/>
              </p:ext>
            </p:extLst>
          </p:nvPr>
        </p:nvGraphicFramePr>
        <p:xfrm>
          <a:off x="1575751" y="1551240"/>
          <a:ext cx="10018716" cy="4332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7080">
                  <a:extLst>
                    <a:ext uri="{9D8B030D-6E8A-4147-A177-3AD203B41FA5}">
                      <a16:colId xmlns:a16="http://schemas.microsoft.com/office/drawing/2014/main" val="1171984924"/>
                    </a:ext>
                  </a:extLst>
                </a:gridCol>
                <a:gridCol w="2397080">
                  <a:extLst>
                    <a:ext uri="{9D8B030D-6E8A-4147-A177-3AD203B41FA5}">
                      <a16:colId xmlns:a16="http://schemas.microsoft.com/office/drawing/2014/main" val="2270460988"/>
                    </a:ext>
                  </a:extLst>
                </a:gridCol>
                <a:gridCol w="1229580">
                  <a:extLst>
                    <a:ext uri="{9D8B030D-6E8A-4147-A177-3AD203B41FA5}">
                      <a16:colId xmlns:a16="http://schemas.microsoft.com/office/drawing/2014/main" val="1019646621"/>
                    </a:ext>
                  </a:extLst>
                </a:gridCol>
                <a:gridCol w="1229580">
                  <a:extLst>
                    <a:ext uri="{9D8B030D-6E8A-4147-A177-3AD203B41FA5}">
                      <a16:colId xmlns:a16="http://schemas.microsoft.com/office/drawing/2014/main" val="3626189623"/>
                    </a:ext>
                  </a:extLst>
                </a:gridCol>
                <a:gridCol w="1382698">
                  <a:extLst>
                    <a:ext uri="{9D8B030D-6E8A-4147-A177-3AD203B41FA5}">
                      <a16:colId xmlns:a16="http://schemas.microsoft.com/office/drawing/2014/main" val="1885121817"/>
                    </a:ext>
                  </a:extLst>
                </a:gridCol>
                <a:gridCol w="1229580">
                  <a:extLst>
                    <a:ext uri="{9D8B030D-6E8A-4147-A177-3AD203B41FA5}">
                      <a16:colId xmlns:a16="http://schemas.microsoft.com/office/drawing/2014/main" val="2850852384"/>
                    </a:ext>
                  </a:extLst>
                </a:gridCol>
                <a:gridCol w="153118">
                  <a:extLst>
                    <a:ext uri="{9D8B030D-6E8A-4147-A177-3AD203B41FA5}">
                      <a16:colId xmlns:a16="http://schemas.microsoft.com/office/drawing/2014/main" val="950391090"/>
                    </a:ext>
                  </a:extLst>
                </a:gridCol>
              </a:tblGrid>
              <a:tr h="66762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Variables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Deterministic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Level form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First-difference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84597"/>
                  </a:ext>
                </a:extLst>
              </a:tr>
              <a:tr h="66762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Statistics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Probability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Statistics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Probability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 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4391398"/>
                  </a:ext>
                </a:extLst>
              </a:tr>
              <a:tr h="326262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GDP per capita, PPP (constant 2011 international $)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Individual intercept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-0.24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0.403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-6.75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 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8966656"/>
                  </a:ext>
                </a:extLst>
              </a:tr>
              <a:tr h="68273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Individual intercept and trend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-0.61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0.271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-3.21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0.001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 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21640"/>
                  </a:ext>
                </a:extLst>
              </a:tr>
              <a:tr h="326262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GINI index (World Bank estimate)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Individual intercept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0.08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0.533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-14.54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 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3764644"/>
                  </a:ext>
                </a:extLst>
              </a:tr>
              <a:tr h="66762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Individual intercept and trend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-5.62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-8.99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 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0281820"/>
                  </a:ext>
                </a:extLst>
              </a:tr>
              <a:tr h="326262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S80/S20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Individual intercept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-0.87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0.193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-14.00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 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3604242"/>
                  </a:ext>
                </a:extLst>
              </a:tr>
              <a:tr h="667629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Individual intercept and trend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-4.52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-9.75 (1)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</a:t>
                      </a:r>
                      <a:endParaRPr lang="bg-BG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 </a:t>
                      </a:r>
                      <a:endParaRPr lang="bg-B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108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0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83" y="1"/>
            <a:ext cx="10018713" cy="16276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Johansen Fisher panel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cointegration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statistics (based on individual intercept and trend)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85066"/>
              </p:ext>
            </p:extLst>
          </p:nvPr>
        </p:nvGraphicFramePr>
        <p:xfrm>
          <a:off x="1603183" y="1572770"/>
          <a:ext cx="10018712" cy="3758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275">
                  <a:extLst>
                    <a:ext uri="{9D8B030D-6E8A-4147-A177-3AD203B41FA5}">
                      <a16:colId xmlns:a16="http://schemas.microsoft.com/office/drawing/2014/main" val="1990007799"/>
                    </a:ext>
                  </a:extLst>
                </a:gridCol>
                <a:gridCol w="1719544">
                  <a:extLst>
                    <a:ext uri="{9D8B030D-6E8A-4147-A177-3AD203B41FA5}">
                      <a16:colId xmlns:a16="http://schemas.microsoft.com/office/drawing/2014/main" val="979115979"/>
                    </a:ext>
                  </a:extLst>
                </a:gridCol>
                <a:gridCol w="1719544">
                  <a:extLst>
                    <a:ext uri="{9D8B030D-6E8A-4147-A177-3AD203B41FA5}">
                      <a16:colId xmlns:a16="http://schemas.microsoft.com/office/drawing/2014/main" val="3233702545"/>
                    </a:ext>
                  </a:extLst>
                </a:gridCol>
                <a:gridCol w="1717464">
                  <a:extLst>
                    <a:ext uri="{9D8B030D-6E8A-4147-A177-3AD203B41FA5}">
                      <a16:colId xmlns:a16="http://schemas.microsoft.com/office/drawing/2014/main" val="964155601"/>
                    </a:ext>
                  </a:extLst>
                </a:gridCol>
                <a:gridCol w="1717464">
                  <a:extLst>
                    <a:ext uri="{9D8B030D-6E8A-4147-A177-3AD203B41FA5}">
                      <a16:colId xmlns:a16="http://schemas.microsoft.com/office/drawing/2014/main" val="169239374"/>
                    </a:ext>
                  </a:extLst>
                </a:gridCol>
                <a:gridCol w="1380421">
                  <a:extLst>
                    <a:ext uri="{9D8B030D-6E8A-4147-A177-3AD203B41FA5}">
                      <a16:colId xmlns:a16="http://schemas.microsoft.com/office/drawing/2014/main" val="3124376778"/>
                    </a:ext>
                  </a:extLst>
                </a:gridCol>
              </a:tblGrid>
              <a:tr h="1900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Variable series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Hypothesised no. of CE(s)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Fisher statistics (from trace test)</a:t>
                      </a:r>
                      <a:endParaRPr lang="bg-B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Probability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Fisher statistics (from max-eigen test)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Probability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6890233"/>
                  </a:ext>
                </a:extLst>
              </a:tr>
              <a:tr h="45914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GDP and Gini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298.9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0.000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252.5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0.000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332119"/>
                  </a:ext>
                </a:extLst>
              </a:tr>
              <a:tr h="45914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At most 1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97.7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0.011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97.7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0.011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22204"/>
                  </a:ext>
                </a:extLst>
              </a:tr>
              <a:tr h="45914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GDP and S80/S20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264.0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0.000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234.4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0.000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830055"/>
                  </a:ext>
                </a:extLst>
              </a:tr>
              <a:tr h="480402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At most 1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97.4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0.011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97.4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0.011</a:t>
                      </a:r>
                      <a:endParaRPr lang="bg-B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857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2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039" y="1"/>
            <a:ext cx="10018713" cy="89611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VECM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39783"/>
              </p:ext>
            </p:extLst>
          </p:nvPr>
        </p:nvGraphicFramePr>
        <p:xfrm>
          <a:off x="1594040" y="896113"/>
          <a:ext cx="10018713" cy="4987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277">
                  <a:extLst>
                    <a:ext uri="{9D8B030D-6E8A-4147-A177-3AD203B41FA5}">
                      <a16:colId xmlns:a16="http://schemas.microsoft.com/office/drawing/2014/main" val="1854677376"/>
                    </a:ext>
                  </a:extLst>
                </a:gridCol>
                <a:gridCol w="1110508">
                  <a:extLst>
                    <a:ext uri="{9D8B030D-6E8A-4147-A177-3AD203B41FA5}">
                      <a16:colId xmlns:a16="http://schemas.microsoft.com/office/drawing/2014/main" val="1180183883"/>
                    </a:ext>
                  </a:extLst>
                </a:gridCol>
                <a:gridCol w="794668">
                  <a:extLst>
                    <a:ext uri="{9D8B030D-6E8A-4147-A177-3AD203B41FA5}">
                      <a16:colId xmlns:a16="http://schemas.microsoft.com/office/drawing/2014/main" val="117167695"/>
                    </a:ext>
                  </a:extLst>
                </a:gridCol>
                <a:gridCol w="1120638">
                  <a:extLst>
                    <a:ext uri="{9D8B030D-6E8A-4147-A177-3AD203B41FA5}">
                      <a16:colId xmlns:a16="http://schemas.microsoft.com/office/drawing/2014/main" val="3478934675"/>
                    </a:ext>
                  </a:extLst>
                </a:gridCol>
                <a:gridCol w="1120638">
                  <a:extLst>
                    <a:ext uri="{9D8B030D-6E8A-4147-A177-3AD203B41FA5}">
                      <a16:colId xmlns:a16="http://schemas.microsoft.com/office/drawing/2014/main" val="996240035"/>
                    </a:ext>
                  </a:extLst>
                </a:gridCol>
                <a:gridCol w="1020269">
                  <a:extLst>
                    <a:ext uri="{9D8B030D-6E8A-4147-A177-3AD203B41FA5}">
                      <a16:colId xmlns:a16="http://schemas.microsoft.com/office/drawing/2014/main" val="1279161044"/>
                    </a:ext>
                  </a:extLst>
                </a:gridCol>
                <a:gridCol w="145585">
                  <a:extLst>
                    <a:ext uri="{9D8B030D-6E8A-4147-A177-3AD203B41FA5}">
                      <a16:colId xmlns:a16="http://schemas.microsoft.com/office/drawing/2014/main" val="4186578904"/>
                    </a:ext>
                  </a:extLst>
                </a:gridCol>
                <a:gridCol w="1020269">
                  <a:extLst>
                    <a:ext uri="{9D8B030D-6E8A-4147-A177-3AD203B41FA5}">
                      <a16:colId xmlns:a16="http://schemas.microsoft.com/office/drawing/2014/main" val="603721769"/>
                    </a:ext>
                  </a:extLst>
                </a:gridCol>
                <a:gridCol w="1120638">
                  <a:extLst>
                    <a:ext uri="{9D8B030D-6E8A-4147-A177-3AD203B41FA5}">
                      <a16:colId xmlns:a16="http://schemas.microsoft.com/office/drawing/2014/main" val="1444596625"/>
                    </a:ext>
                  </a:extLst>
                </a:gridCol>
                <a:gridCol w="1120638">
                  <a:extLst>
                    <a:ext uri="{9D8B030D-6E8A-4147-A177-3AD203B41FA5}">
                      <a16:colId xmlns:a16="http://schemas.microsoft.com/office/drawing/2014/main" val="3167182840"/>
                    </a:ext>
                  </a:extLst>
                </a:gridCol>
                <a:gridCol w="145585">
                  <a:extLst>
                    <a:ext uri="{9D8B030D-6E8A-4147-A177-3AD203B41FA5}">
                      <a16:colId xmlns:a16="http://schemas.microsoft.com/office/drawing/2014/main" val="1738256087"/>
                    </a:ext>
                  </a:extLst>
                </a:gridCol>
              </a:tblGrid>
              <a:tr h="30637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Explanatory factors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 1: growth in GDP (ΔGDP)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 2: growth in Gini (ΔGini)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77042"/>
                  </a:ext>
                </a:extLst>
              </a:tr>
              <a:tr h="626942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Coefficient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S.E.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t-value</a:t>
                      </a:r>
                      <a:endParaRPr lang="bg-B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Probability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Coefficient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S.E.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t-value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Probability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2327968"/>
                  </a:ext>
                </a:extLst>
              </a:tr>
              <a:tr h="3063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Constant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214.802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59.193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3.63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-0.316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0.079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-4.00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8172894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1-year Lag of ΔGDP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0.276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0.052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5.29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5.26x10</a:t>
                      </a:r>
                      <a:r>
                        <a:rPr lang="en-US" sz="1600" baseline="30000">
                          <a:effectLst/>
                        </a:rPr>
                        <a:t>-5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7.00x10</a:t>
                      </a:r>
                      <a:r>
                        <a:rPr lang="en-US" sz="1600" baseline="30000">
                          <a:effectLst/>
                        </a:rPr>
                        <a:t>-5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0.451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41191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1-year Lag of ΔGini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-18.229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36.427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-0.50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0.617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-0.243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0.049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-5.00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9316080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Long-run causality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-0.001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-0.76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0.448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-4.06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3637156"/>
                  </a:ext>
                </a:extLst>
              </a:tr>
              <a:tr h="306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R-squared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0.079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0.103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64486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Adjusted R-squared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0.071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0.095</a:t>
                      </a:r>
                      <a:endParaRPr lang="bg-B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329201"/>
                  </a:ext>
                </a:extLst>
              </a:tr>
              <a:tr h="62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 likelihood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-2837.78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-586.55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816727"/>
                  </a:ext>
                </a:extLst>
              </a:tr>
              <a:tr h="306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F-statistic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9.60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12.82</a:t>
                      </a:r>
                      <a:endParaRPr lang="bg-B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1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6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327" y="1"/>
            <a:ext cx="10018713" cy="89611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VECM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83501"/>
              </p:ext>
            </p:extLst>
          </p:nvPr>
        </p:nvGraphicFramePr>
        <p:xfrm>
          <a:off x="1612328" y="896113"/>
          <a:ext cx="10018711" cy="4987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1161">
                  <a:extLst>
                    <a:ext uri="{9D8B030D-6E8A-4147-A177-3AD203B41FA5}">
                      <a16:colId xmlns:a16="http://schemas.microsoft.com/office/drawing/2014/main" val="2676128082"/>
                    </a:ext>
                  </a:extLst>
                </a:gridCol>
                <a:gridCol w="1091859">
                  <a:extLst>
                    <a:ext uri="{9D8B030D-6E8A-4147-A177-3AD203B41FA5}">
                      <a16:colId xmlns:a16="http://schemas.microsoft.com/office/drawing/2014/main" val="3623828615"/>
                    </a:ext>
                  </a:extLst>
                </a:gridCol>
                <a:gridCol w="958773">
                  <a:extLst>
                    <a:ext uri="{9D8B030D-6E8A-4147-A177-3AD203B41FA5}">
                      <a16:colId xmlns:a16="http://schemas.microsoft.com/office/drawing/2014/main" val="3279463983"/>
                    </a:ext>
                  </a:extLst>
                </a:gridCol>
                <a:gridCol w="1101817">
                  <a:extLst>
                    <a:ext uri="{9D8B030D-6E8A-4147-A177-3AD203B41FA5}">
                      <a16:colId xmlns:a16="http://schemas.microsoft.com/office/drawing/2014/main" val="3254812981"/>
                    </a:ext>
                  </a:extLst>
                </a:gridCol>
                <a:gridCol w="1101817">
                  <a:extLst>
                    <a:ext uri="{9D8B030D-6E8A-4147-A177-3AD203B41FA5}">
                      <a16:colId xmlns:a16="http://schemas.microsoft.com/office/drawing/2014/main" val="558558237"/>
                    </a:ext>
                  </a:extLst>
                </a:gridCol>
                <a:gridCol w="1003135">
                  <a:extLst>
                    <a:ext uri="{9D8B030D-6E8A-4147-A177-3AD203B41FA5}">
                      <a16:colId xmlns:a16="http://schemas.microsoft.com/office/drawing/2014/main" val="242889937"/>
                    </a:ext>
                  </a:extLst>
                </a:gridCol>
                <a:gridCol w="146690">
                  <a:extLst>
                    <a:ext uri="{9D8B030D-6E8A-4147-A177-3AD203B41FA5}">
                      <a16:colId xmlns:a16="http://schemas.microsoft.com/office/drawing/2014/main" val="3118345852"/>
                    </a:ext>
                  </a:extLst>
                </a:gridCol>
                <a:gridCol w="1003135">
                  <a:extLst>
                    <a:ext uri="{9D8B030D-6E8A-4147-A177-3AD203B41FA5}">
                      <a16:colId xmlns:a16="http://schemas.microsoft.com/office/drawing/2014/main" val="2103301834"/>
                    </a:ext>
                  </a:extLst>
                </a:gridCol>
                <a:gridCol w="1101817">
                  <a:extLst>
                    <a:ext uri="{9D8B030D-6E8A-4147-A177-3AD203B41FA5}">
                      <a16:colId xmlns:a16="http://schemas.microsoft.com/office/drawing/2014/main" val="3296965460"/>
                    </a:ext>
                  </a:extLst>
                </a:gridCol>
                <a:gridCol w="1101817">
                  <a:extLst>
                    <a:ext uri="{9D8B030D-6E8A-4147-A177-3AD203B41FA5}">
                      <a16:colId xmlns:a16="http://schemas.microsoft.com/office/drawing/2014/main" val="2529513166"/>
                    </a:ext>
                  </a:extLst>
                </a:gridCol>
                <a:gridCol w="146690">
                  <a:extLst>
                    <a:ext uri="{9D8B030D-6E8A-4147-A177-3AD203B41FA5}">
                      <a16:colId xmlns:a16="http://schemas.microsoft.com/office/drawing/2014/main" val="1003824354"/>
                    </a:ext>
                  </a:extLst>
                </a:gridCol>
              </a:tblGrid>
              <a:tr h="55440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Explanatory factors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 3: growth in GDP (ΔGDP)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 4: growth in S80/S20 (ΔS80/S20)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7647"/>
                  </a:ext>
                </a:extLst>
              </a:tr>
              <a:tr h="55440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Coefficient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S.E.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t-value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Probability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Coefficient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S.E.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t-value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Probability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7550084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Constant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218.462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59.390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3.68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-0.177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0.055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-3.24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2875115"/>
                  </a:ext>
                </a:extLst>
              </a:tr>
              <a:tr h="554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1-year Lag of ΔGDP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0.276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0.052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5.27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-2.05x10</a:t>
                      </a:r>
                      <a:r>
                        <a:rPr lang="en-US" sz="1600" baseline="30000">
                          <a:effectLst/>
                        </a:rPr>
                        <a:t>-6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4.80x10</a:t>
                      </a:r>
                      <a:r>
                        <a:rPr lang="en-US" sz="1600" baseline="30000">
                          <a:effectLst/>
                        </a:rPr>
                        <a:t>-5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-0.04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0.966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0865551"/>
                  </a:ext>
                </a:extLst>
              </a:tr>
              <a:tr h="837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1-year Lag of ΔS80/S20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-0.989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53.251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0.985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-0.125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0.049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-2.56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0.011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0067627"/>
                  </a:ext>
                </a:extLst>
              </a:tr>
              <a:tr h="554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Long-run causality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-1.84x10</a:t>
                      </a:r>
                      <a:r>
                        <a:rPr lang="en-US" sz="1600" baseline="30000">
                          <a:effectLst/>
                        </a:rPr>
                        <a:t>-6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3.10x10</a:t>
                      </a:r>
                      <a:r>
                        <a:rPr lang="en-US" sz="1600" baseline="30000">
                          <a:effectLst/>
                        </a:rPr>
                        <a:t>-6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-0.59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0.552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-0.070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0.011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-6.55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7217495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R-squared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0.077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0.119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14494"/>
                  </a:ext>
                </a:extLst>
              </a:tr>
              <a:tr h="554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Adjusted R-squared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0.069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0.111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992214"/>
                  </a:ext>
                </a:extLst>
              </a:tr>
              <a:tr h="554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 likelihood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-2838.05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-460.72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02898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F-statistic</a:t>
                      </a:r>
                      <a:endParaRPr lang="bg-B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9.41</a:t>
                      </a:r>
                      <a:endParaRPr lang="bg-B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15.09</a:t>
                      </a:r>
                      <a:endParaRPr lang="bg-B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2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2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327" y="1"/>
            <a:ext cx="10018713" cy="162763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summary of the causal relationships and direction between the two series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79711"/>
              </p:ext>
            </p:extLst>
          </p:nvPr>
        </p:nvGraphicFramePr>
        <p:xfrm>
          <a:off x="1612327" y="1545337"/>
          <a:ext cx="9936546" cy="4337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6890">
                  <a:extLst>
                    <a:ext uri="{9D8B030D-6E8A-4147-A177-3AD203B41FA5}">
                      <a16:colId xmlns:a16="http://schemas.microsoft.com/office/drawing/2014/main" val="1330964405"/>
                    </a:ext>
                  </a:extLst>
                </a:gridCol>
                <a:gridCol w="1496386">
                  <a:extLst>
                    <a:ext uri="{9D8B030D-6E8A-4147-A177-3AD203B41FA5}">
                      <a16:colId xmlns:a16="http://schemas.microsoft.com/office/drawing/2014/main" val="3097788980"/>
                    </a:ext>
                  </a:extLst>
                </a:gridCol>
                <a:gridCol w="1587076">
                  <a:extLst>
                    <a:ext uri="{9D8B030D-6E8A-4147-A177-3AD203B41FA5}">
                      <a16:colId xmlns:a16="http://schemas.microsoft.com/office/drawing/2014/main" val="2600462784"/>
                    </a:ext>
                  </a:extLst>
                </a:gridCol>
                <a:gridCol w="2276194">
                  <a:extLst>
                    <a:ext uri="{9D8B030D-6E8A-4147-A177-3AD203B41FA5}">
                      <a16:colId xmlns:a16="http://schemas.microsoft.com/office/drawing/2014/main" val="4218287993"/>
                    </a:ext>
                  </a:extLst>
                </a:gridCol>
              </a:tblGrid>
              <a:tr h="1882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Null hypothesis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Short-run χ2-statistics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Long-run t statistics (ECT)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Long-run χ2-statistics (strong Granger causality)</a:t>
                      </a:r>
                      <a:endParaRPr lang="bg-B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560698"/>
                  </a:ext>
                </a:extLst>
              </a:tr>
              <a:tr h="608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ΔGini does not cause ΔGDP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0.25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-0.76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0.91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768342"/>
                  </a:ext>
                </a:extLst>
              </a:tr>
              <a:tr h="608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ΔGDP does not cause ΔGini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0.57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-4.06*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16.97*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059616"/>
                  </a:ext>
                </a:extLst>
              </a:tr>
              <a:tr h="6484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ΔS80/S20 does not cause ΔGDP</a:t>
                      </a:r>
                      <a:endParaRPr lang="bg-B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-0.59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0.37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454459"/>
                  </a:ext>
                </a:extLst>
              </a:tr>
              <a:tr h="5888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ΔGDP does not cause ΔS80/S20</a:t>
                      </a:r>
                      <a:endParaRPr lang="bg-B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-6.55*</a:t>
                      </a:r>
                      <a:endParaRPr lang="bg-B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42.92*</a:t>
                      </a:r>
                      <a:endParaRPr lang="bg-B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82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039" y="0"/>
            <a:ext cx="10018713" cy="89611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038" y="1286255"/>
            <a:ext cx="10018713" cy="679705"/>
          </a:xfrm>
        </p:spPr>
        <p:txBody>
          <a:bodyPr/>
          <a:lstStyle/>
          <a:p>
            <a:r>
              <a:rPr lang="en-US" dirty="0" smtClean="0"/>
              <a:t>GDP per capita is actually average mean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VSIM '18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0" y="1980000"/>
            <a:ext cx="7087906" cy="46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471" y="-21965"/>
            <a:ext cx="10018713" cy="1640454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finally: who benefits from the GDP growth?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83" y="1618489"/>
            <a:ext cx="7869001" cy="51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2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010" y="1716023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bg-BG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76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63677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equality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32" y="1636777"/>
            <a:ext cx="6522469" cy="42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61848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inequality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88" y="1618489"/>
            <a:ext cx="6550558" cy="42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64592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“Exponential” inequality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455" y="1645921"/>
            <a:ext cx="6508423" cy="42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65506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“Socialist” inequality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78" y="1655065"/>
            <a:ext cx="6494378" cy="42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039" y="0"/>
            <a:ext cx="10018713" cy="89611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038" y="1286255"/>
            <a:ext cx="10018713" cy="679705"/>
          </a:xfrm>
        </p:spPr>
        <p:txBody>
          <a:bodyPr/>
          <a:lstStyle/>
          <a:p>
            <a:r>
              <a:rPr lang="en-US" dirty="0" smtClean="0"/>
              <a:t>GDP per capita is actually average mean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VSIM '18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0" y="1980000"/>
            <a:ext cx="7082101" cy="46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039" y="0"/>
            <a:ext cx="10018713" cy="89611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038" y="1286255"/>
            <a:ext cx="10018713" cy="679705"/>
          </a:xfrm>
        </p:spPr>
        <p:txBody>
          <a:bodyPr/>
          <a:lstStyle/>
          <a:p>
            <a:r>
              <a:rPr lang="en-US" dirty="0" smtClean="0"/>
              <a:t>GDP per capita is actually average mean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VSIM '18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0" y="1980000"/>
            <a:ext cx="7082101" cy="46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039" y="0"/>
            <a:ext cx="10018713" cy="89611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038" y="1286255"/>
            <a:ext cx="10018713" cy="679705"/>
          </a:xfrm>
        </p:spPr>
        <p:txBody>
          <a:bodyPr/>
          <a:lstStyle/>
          <a:p>
            <a:r>
              <a:rPr lang="en-US" dirty="0" smtClean="0"/>
              <a:t>GDP per capita is actually average mean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VSIM '18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0" y="1980000"/>
            <a:ext cx="7082101" cy="46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039" y="0"/>
            <a:ext cx="10018713" cy="89611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038" y="1286255"/>
            <a:ext cx="10018713" cy="3124201"/>
          </a:xfrm>
        </p:spPr>
        <p:txBody>
          <a:bodyPr/>
          <a:lstStyle/>
          <a:p>
            <a:r>
              <a:rPr lang="en-US" dirty="0" smtClean="0"/>
              <a:t>GDP per capita is actually average mean</a:t>
            </a:r>
          </a:p>
          <a:p>
            <a:r>
              <a:rPr lang="en-US" dirty="0" smtClean="0"/>
              <a:t>However NSIs do not provide data for the variance/standard deviation because it is impossible to calculate it</a:t>
            </a:r>
          </a:p>
          <a:p>
            <a:r>
              <a:rPr lang="en-US" dirty="0" smtClean="0"/>
              <a:t>On the other hand NSIs provide data for the income inequality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VSIM '18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42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895" y="1"/>
            <a:ext cx="10018713" cy="89611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895" y="1304543"/>
            <a:ext cx="10018713" cy="3124201"/>
          </a:xfrm>
        </p:spPr>
        <p:txBody>
          <a:bodyPr/>
          <a:lstStyle/>
          <a:p>
            <a:r>
              <a:rPr lang="en-US" dirty="0" smtClean="0"/>
              <a:t>Indicators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GDP per capita, PPP (constant 2011 international </a:t>
            </a:r>
            <a:r>
              <a:rPr lang="en-US" dirty="0" smtClean="0"/>
              <a:t>$)</a:t>
            </a:r>
          </a:p>
          <a:p>
            <a:pPr lvl="1"/>
            <a:r>
              <a:rPr lang="en-US" dirty="0"/>
              <a:t>GINI index (World Bank estimate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S80/S20</a:t>
            </a:r>
          </a:p>
          <a:p>
            <a:r>
              <a:rPr lang="en-US" dirty="0"/>
              <a:t>Source:</a:t>
            </a:r>
          </a:p>
          <a:p>
            <a:pPr lvl="1"/>
            <a:r>
              <a:rPr lang="en-US" dirty="0"/>
              <a:t>World Bank, International Comparison Program database.</a:t>
            </a:r>
          </a:p>
          <a:p>
            <a:pPr lvl="1"/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04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895" y="0"/>
            <a:ext cx="10018713" cy="89611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 countries in the world (2010)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95" y="777323"/>
            <a:ext cx="8927355" cy="51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895" y="1"/>
            <a:ext cx="10018713" cy="90525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Granger’s simple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causal two-variable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84895" y="1258823"/>
                <a:ext cx="10018713" cy="455676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bg-B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bg-BG" dirty="0"/>
              </a:p>
              <a:p>
                <a:endParaRPr lang="en-US" dirty="0" smtClean="0"/>
              </a:p>
              <a:p>
                <a:r>
                  <a:rPr lang="en-US" dirty="0" smtClean="0"/>
                  <a:t>Restrictions: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must be stationary time series with zero means.</a:t>
                </a:r>
                <a:endParaRPr lang="bg-BG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must be two uncorrelated white-noise series.</a:t>
                </a:r>
                <a:endParaRPr lang="bg-BG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must be finite and shorter than the given time series.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895" y="1258823"/>
                <a:ext cx="10018713" cy="4556761"/>
              </a:xfrm>
              <a:blipFill>
                <a:blip r:embed="rId2"/>
                <a:stretch>
                  <a:fillRect l="-1582" t="-5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VSIM '18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198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213</TotalTime>
  <Words>704</Words>
  <Application>Microsoft Office PowerPoint</Application>
  <PresentationFormat>Widescreen</PresentationFormat>
  <Paragraphs>305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Times New Roman</vt:lpstr>
      <vt:lpstr>Parallax</vt:lpstr>
      <vt:lpstr>Who benefits from the GDP growth?</vt:lpstr>
      <vt:lpstr>Introduction</vt:lpstr>
      <vt:lpstr>Introduction</vt:lpstr>
      <vt:lpstr>Introduction</vt:lpstr>
      <vt:lpstr>Introduction</vt:lpstr>
      <vt:lpstr>Introduction</vt:lpstr>
      <vt:lpstr>Data</vt:lpstr>
      <vt:lpstr>83 countries in the world (2010)</vt:lpstr>
      <vt:lpstr>Granger’s simple causal two-variable model</vt:lpstr>
      <vt:lpstr>If the time series are stationary with non-zero means</vt:lpstr>
      <vt:lpstr>In the case of non-stationarity</vt:lpstr>
      <vt:lpstr>In the case of cointegration</vt:lpstr>
      <vt:lpstr>The algorithm</vt:lpstr>
      <vt:lpstr>Panel data</vt:lpstr>
      <vt:lpstr>Im-Pesaran-Shin panel unit root test statistics</vt:lpstr>
      <vt:lpstr>Johansen Fisher panel cointegration test statistics (based on individual intercept and trend)</vt:lpstr>
      <vt:lpstr>VECM</vt:lpstr>
      <vt:lpstr>VECM</vt:lpstr>
      <vt:lpstr>A summary of the causal relationships and direction between the two series</vt:lpstr>
      <vt:lpstr>And finally: who benefits from the GDP growth?</vt:lpstr>
      <vt:lpstr>PowerPoint Presentation</vt:lpstr>
      <vt:lpstr>Absolute equality</vt:lpstr>
      <vt:lpstr>Absolute inequality</vt:lpstr>
      <vt:lpstr>“Exponential” inequality</vt:lpstr>
      <vt:lpstr>“Socialist” inequality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benefits from the GDP growth?</dc:title>
  <dc:creator>Windows User</dc:creator>
  <cp:lastModifiedBy>Windows User</cp:lastModifiedBy>
  <cp:revision>72</cp:revision>
  <dcterms:created xsi:type="dcterms:W3CDTF">2018-08-25T17:56:28Z</dcterms:created>
  <dcterms:modified xsi:type="dcterms:W3CDTF">2018-09-15T05:35:04Z</dcterms:modified>
</cp:coreProperties>
</file>