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2" r:id="rId9"/>
    <p:sldId id="273" r:id="rId10"/>
    <p:sldId id="274" r:id="rId11"/>
    <p:sldId id="275" r:id="rId12"/>
    <p:sldId id="262" r:id="rId13"/>
  </p:sldIdLst>
  <p:sldSz cx="9144000" cy="6858000" type="screen4x3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4641" autoAdjust="0"/>
  </p:normalViewPr>
  <p:slideViewPr>
    <p:cSldViewPr>
      <p:cViewPr varScale="1">
        <p:scale>
          <a:sx n="97" d="100"/>
          <a:sy n="97" d="100"/>
        </p:scale>
        <p:origin x="20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5AAF7A3-A4DE-401E-B648-EB836B5E96C1}" type="datetimeFigureOut">
              <a:rPr lang="en-US"/>
              <a:pPr>
                <a:defRPr/>
              </a:pPr>
              <a:t>7/24/2020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E038FD2-4396-4D13-9792-2B2FBFF6D0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73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038FD2-4396-4D13-9792-2B2FBFF6D05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29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5"/>
          <p:cNvGraphicFramePr>
            <a:graphicFrameLocks noChangeAspect="1"/>
          </p:cNvGraphicFramePr>
          <p:nvPr/>
        </p:nvGraphicFramePr>
        <p:xfrm>
          <a:off x="2771775" y="0"/>
          <a:ext cx="3384550" cy="278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6" name="Image" r:id="rId3" imgW="4584127" imgH="3009524" progId="Photoshop.Image.8">
                  <p:embed/>
                </p:oleObj>
              </mc:Choice>
              <mc:Fallback>
                <p:oleObj name="Image" r:id="rId3" imgW="4584127" imgH="3009524" progId="Photoshop.Image.8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0"/>
                        <a:ext cx="3384550" cy="278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ltGray">
          <a:xfrm>
            <a:off x="6156325" y="0"/>
            <a:ext cx="2987675" cy="2781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2" name="Rectangle 15"/>
          <p:cNvSpPr>
            <a:spLocks noChangeArrowheads="1"/>
          </p:cNvSpPr>
          <p:nvPr/>
        </p:nvSpPr>
        <p:spPr bwMode="black">
          <a:xfrm>
            <a:off x="0" y="2787650"/>
            <a:ext cx="9144000" cy="714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gray">
          <a:xfrm>
            <a:off x="2895600" y="2819400"/>
            <a:ext cx="6248400" cy="685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14" name="Object 27"/>
          <p:cNvGraphicFramePr>
            <a:graphicFrameLocks noChangeAspect="1"/>
          </p:cNvGraphicFramePr>
          <p:nvPr/>
        </p:nvGraphicFramePr>
        <p:xfrm>
          <a:off x="0" y="0"/>
          <a:ext cx="2771775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7" name="Image" r:id="rId5" imgW="2196825" imgH="2920635" progId="Photoshop.Image.8">
                  <p:embed/>
                </p:oleObj>
              </mc:Choice>
              <mc:Fallback>
                <p:oleObj name="Image" r:id="rId5" imgW="2196825" imgH="2920635" progId="Photoshop.Image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771775" cy="278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28" descr="logo_pu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4033837" y="5194567"/>
            <a:ext cx="10763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2895600" y="4038600"/>
            <a:ext cx="6019800" cy="457200"/>
          </a:xfrm>
          <a:solidFill>
            <a:schemeClr val="tx1"/>
          </a:solidFill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3124200" y="2819400"/>
            <a:ext cx="5791200" cy="6858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8FD1A44-CD73-4892-B2D3-552E715AEDC2}" type="datetime1">
              <a:rPr lang="en-GB"/>
              <a:pPr>
                <a:defRPr/>
              </a:pPr>
              <a:t>24/07/2020</a:t>
            </a:fld>
            <a:endParaRPr lang="en-US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457575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University of Plovdiv “Paisij Hilendarski”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E2CF7A1-B0C6-44E4-9796-1F1F07115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8EA43-993B-4A5C-BF39-9F00073927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95500" cy="6092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34100" cy="6092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D5E82-CFC8-43DD-AB32-61BE2D73F8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5026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6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75A0A-6E92-41B5-B8CF-9DE808DE9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B2B7F-2236-421A-B088-79CC7A527F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F50F8-56B3-48DE-A598-681E66A70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8E371-B33F-45EE-AE8A-3830239B7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59A6-28C6-483B-B807-E818FFA3C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EBFD3-76D4-49E3-A163-ABD758634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DBC87-DE8E-4B24-B8A2-E0BCDA134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94534-6DD8-48D7-8619-BB508F75A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FE972-3569-42DF-9D63-EF0AD3532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1030" name="Group 3"/>
          <p:cNvGrpSpPr>
            <a:grpSpLocks/>
          </p:cNvGrpSpPr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4100" name="Line 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1" name="Line 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2" name="Line 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0" y="-11113"/>
            <a:ext cx="2341563" cy="1123951"/>
            <a:chOff x="0" y="0"/>
            <a:chExt cx="1475" cy="694"/>
          </a:xfrm>
        </p:grpSpPr>
        <p:graphicFrame>
          <p:nvGraphicFramePr>
            <p:cNvPr id="1026" name="Object 8"/>
            <p:cNvGraphicFramePr>
              <a:graphicFrameLocks noChangeAspect="1"/>
            </p:cNvGraphicFramePr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2" name="Image" r:id="rId16" imgW="3646321" imgH="3931376" progId="Photoshop.Image.6">
                    <p:embed/>
                  </p:oleObj>
                </mc:Choice>
                <mc:Fallback>
                  <p:oleObj name="Image" r:id="rId16" imgW="3646321" imgH="3931376" progId="Photoshop.Image.6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11470"/>
                        <a:stretch>
                          <a:fillRect/>
                        </a:stretch>
                      </p:blipFill>
                      <p:spPr bwMode="auto"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2D6BC7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1D528D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B2B2B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9"/>
            <p:cNvGraphicFramePr>
              <a:graphicFrameLocks noChangeAspect="1"/>
            </p:cNvGraphicFramePr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" name="Image" r:id="rId18" imgW="2575783" imgH="2545301" progId="Photoshop.Image.6">
                    <p:embed/>
                  </p:oleObj>
                </mc:Choice>
                <mc:Fallback>
                  <p:oleObj name="Image" r:id="rId18" imgW="2575783" imgH="2545301" progId="Photoshop.Image.6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2D6BC7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1D528D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B2B2B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514600" y="228600"/>
            <a:ext cx="632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145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CB351CF-EB7E-4D2D-B723-B8F6CD019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7" name="Group 15"/>
          <p:cNvGrpSpPr>
            <a:grpSpLocks/>
          </p:cNvGrpSpPr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4112" name="Rectangle 16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3" name="Rectangle 17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6829563-09FA-4A1C-B299-7728971235E2}" type="datetime1">
              <a:rPr lang="en-GB" smtClean="0"/>
              <a:pPr/>
              <a:t>24/07/2020</a:t>
            </a:fld>
            <a:endParaRPr lang="en-US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14625" y="6400800"/>
            <a:ext cx="3457575" cy="320675"/>
          </a:xfrm>
          <a:noFill/>
        </p:spPr>
        <p:txBody>
          <a:bodyPr/>
          <a:lstStyle/>
          <a:p>
            <a:r>
              <a:rPr lang="en-US" dirty="0"/>
              <a:t>Plovdiv University       UFT - Plovdiv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87675" y="2819400"/>
            <a:ext cx="6156325" cy="685800"/>
          </a:xfrm>
        </p:spPr>
        <p:txBody>
          <a:bodyPr/>
          <a:lstStyle/>
          <a:p>
            <a:pPr eaLnBrk="1" hangingPunct="1"/>
            <a:r>
              <a:rPr lang="bg-BG" sz="1700" dirty="0" err="1"/>
              <a:t>Невронни</a:t>
            </a:r>
            <a:r>
              <a:rPr lang="bg-BG" sz="1700" dirty="0"/>
              <a:t> мрежи - въведение</a:t>
            </a:r>
            <a:endParaRPr lang="en-US" sz="1700" dirty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4114808"/>
            <a:ext cx="6019800" cy="457200"/>
          </a:xfrm>
        </p:spPr>
        <p:txBody>
          <a:bodyPr/>
          <a:lstStyle/>
          <a:p>
            <a:pPr eaLnBrk="1" hangingPunct="1"/>
            <a:r>
              <a:rPr lang="bg-BG" sz="1700" dirty="0">
                <a:solidFill>
                  <a:schemeClr val="bg1"/>
                </a:solidFill>
              </a:rPr>
              <a:t>Станимир </a:t>
            </a:r>
            <a:r>
              <a:rPr lang="bg-BG" sz="1700" dirty="0" err="1">
                <a:solidFill>
                  <a:schemeClr val="bg1"/>
                </a:solidFill>
              </a:rPr>
              <a:t>Кабаиванов</a:t>
            </a:r>
            <a:endParaRPr lang="bg-BG" sz="1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2ED92F5-FD90-410B-B727-C805A7563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bg-BG" altLang="en-US" dirty="0"/>
              <a:t>Обучение на НМ </a:t>
            </a:r>
            <a:endParaRPr lang="en-GB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7CC7270-ED2A-4F00-9FDE-43CBC5634D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0506730"/>
                  </p:ext>
                </p:extLst>
              </p:nvPr>
            </p:nvGraphicFramePr>
            <p:xfrm>
              <a:off x="3059832" y="1340768"/>
              <a:ext cx="5937250" cy="11389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254625">
                      <a:extLst>
                        <a:ext uri="{9D8B030D-6E8A-4147-A177-3AD203B41FA5}">
                          <a16:colId xmlns:a16="http://schemas.microsoft.com/office/drawing/2014/main" val="2212617028"/>
                        </a:ext>
                      </a:extLst>
                    </a:gridCol>
                    <a:gridCol w="682625">
                      <a:extLst>
                        <a:ext uri="{9D8B030D-6E8A-4147-A177-3AD203B41FA5}">
                          <a16:colId xmlns:a16="http://schemas.microsoft.com/office/drawing/2014/main" val="96925824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bg-BG" sz="12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bg-BG" sz="12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bg-BG" sz="1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bg-BG" sz="12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bg-BG" sz="12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bg-BG" sz="12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bg-BG" sz="12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bg-BG" sz="12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en-US" sz="1200">
                              <a:solidFill>
                                <a:schemeClr val="tx2"/>
                              </a:solidFill>
                              <a:effectLst/>
                            </a:rPr>
                            <a:t> ,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bg-BG" sz="1200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  <m:r>
                                      <a:rPr lang="bg-BG" sz="1200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bg-BG" sz="1200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bg-BG" sz="1200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bg-BG" sz="1200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bg-BG" sz="120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bg-BG" sz="120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bg-BG" sz="120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bg-BG" sz="120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bg-BG" sz="120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)(1−</m:t>
                                </m:r>
                                <m:r>
                                  <a:rPr lang="bg-BG" sz="120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bg-BG" sz="120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bg-BG" sz="120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bg-BG" sz="120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))=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200" i="1">
                                            <a:solidFill>
                                              <a:schemeClr val="tx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bg-BG" sz="1200">
                                            <a:solidFill>
                                              <a:schemeClr val="tx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bg-BG" sz="1200">
                                            <a:solidFill>
                                              <a:schemeClr val="tx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bg-BG" sz="1200">
                                            <a:solidFill>
                                              <a:schemeClr val="tx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200" i="1">
                                            <a:solidFill>
                                              <a:schemeClr val="tx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bg-BG" sz="1200">
                                            <a:solidFill>
                                              <a:schemeClr val="tx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(1+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200" i="1">
                                                <a:solidFill>
                                                  <a:schemeClr val="tx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bg-BG" sz="1200">
                                                <a:solidFill>
                                                  <a:schemeClr val="tx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bg-BG" sz="1200">
                                                <a:solidFill>
                                                  <a:schemeClr val="tx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bg-BG" sz="1200">
                                                <a:solidFill>
                                                  <a:schemeClr val="tx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  <m:r>
                                          <a:rPr lang="bg-BG" sz="1200">
                                            <a:solidFill>
                                              <a:schemeClr val="tx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bg-BG" sz="1200">
                                            <a:solidFill>
                                              <a:schemeClr val="tx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bg-BG" sz="120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 откъдето</m:t>
                                </m:r>
                              </m:oMath>
                            </m:oMathPara>
                          </a14:m>
                          <a:endParaRPr lang="en-US" sz="1200">
                            <a:solidFill>
                              <a:schemeClr val="tx2"/>
                            </a:solidFill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bg-BG" sz="120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bg-BG" sz="120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sz="1200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bg-BG" sz="1200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sz="1200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bg-BG" sz="1200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bg-BG" sz="120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+...+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sz="1200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bg-BG" sz="1200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sz="1200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bg-BG" sz="1200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bg-BG" sz="120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bg-BG" sz="1200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bg-BG" sz="1200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sz="1200" i="1">
                                            <a:solidFill>
                                              <a:schemeClr val="tx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bg-BG" sz="1200">
                                            <a:solidFill>
                                              <a:schemeClr val="tx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bg-BG" sz="1200">
                                            <a:solidFill>
                                              <a:schemeClr val="tx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solidFill>
                                                  <a:schemeClr val="tx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bg-BG" sz="1200">
                                                <a:solidFill>
                                                  <a:schemeClr val="tx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bg-BG" sz="1200">
                                                <a:solidFill>
                                                  <a:schemeClr val="tx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solidFill>
                                                  <a:schemeClr val="tx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bg-BG" sz="1200">
                                                <a:solidFill>
                                                  <a:schemeClr val="tx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bg-BG" sz="1200">
                                                <a:solidFill>
                                                  <a:schemeClr val="tx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bg-BG" sz="1200">
                                            <a:solidFill>
                                              <a:schemeClr val="tx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+...+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solidFill>
                                                  <a:schemeClr val="tx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bg-BG" sz="1200">
                                                <a:solidFill>
                                                  <a:schemeClr val="tx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bg-BG" sz="1200">
                                                <a:solidFill>
                                                  <a:schemeClr val="tx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solidFill>
                                                  <a:schemeClr val="tx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bg-BG" sz="1200">
                                                <a:solidFill>
                                                  <a:schemeClr val="tx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bg-BG" sz="1200">
                                                <a:solidFill>
                                                  <a:schemeClr val="tx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bg-BG" sz="1200">
                                            <a:solidFill>
                                              <a:schemeClr val="tx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200">
                            <a:solidFill>
                              <a:schemeClr val="tx2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bg-BG" sz="1200" dirty="0">
                              <a:solidFill>
                                <a:schemeClr val="tx2"/>
                              </a:solidFill>
                              <a:effectLst/>
                            </a:rPr>
                            <a:t> </a:t>
                          </a:r>
                          <a:endParaRPr lang="en-US" sz="1200" dirty="0">
                            <a:solidFill>
                              <a:schemeClr val="tx2"/>
                            </a:solidFill>
                            <a:effectLst/>
                          </a:endParaRP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bg-BG" sz="1200" b="0" dirty="0">
                              <a:solidFill>
                                <a:schemeClr val="tx2"/>
                              </a:solidFill>
                              <a:effectLst/>
                            </a:rPr>
                            <a:t>( 1 )</a:t>
                          </a:r>
                          <a:endParaRPr lang="en-US" sz="1200" b="0" dirty="0">
                            <a:solidFill>
                              <a:schemeClr val="tx2"/>
                            </a:solidFill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bg-BG" sz="1200" dirty="0">
                              <a:solidFill>
                                <a:schemeClr val="tx2"/>
                              </a:solidFill>
                              <a:effectLst/>
                            </a:rPr>
                            <a:t> </a:t>
                          </a:r>
                          <a:endParaRPr lang="en-US" sz="1200" dirty="0">
                            <a:solidFill>
                              <a:schemeClr val="tx2"/>
                            </a:solidFill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bg-BG" sz="1200" dirty="0">
                              <a:solidFill>
                                <a:schemeClr val="tx2"/>
                              </a:solidFill>
                              <a:effectLst/>
                            </a:rPr>
                            <a:t> </a:t>
                          </a:r>
                          <a:endParaRPr lang="en-US" sz="1200" dirty="0">
                            <a:solidFill>
                              <a:schemeClr val="tx2"/>
                            </a:solidFill>
                            <a:effectLst/>
                          </a:endParaRP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bg-BG" sz="1200" b="0" dirty="0">
                              <a:solidFill>
                                <a:schemeClr val="tx2"/>
                              </a:solidFill>
                              <a:effectLst/>
                            </a:rPr>
                            <a:t>( 2</a:t>
                          </a:r>
                          <a:r>
                            <a:rPr lang="en-US" sz="1200" b="0" dirty="0">
                              <a:solidFill>
                                <a:schemeClr val="tx2"/>
                              </a:solidFill>
                              <a:effectLst/>
                            </a:rPr>
                            <a:t> )</a:t>
                          </a:r>
                          <a:endParaRPr lang="en-US" sz="1200" b="0" i="1" dirty="0">
                            <a:solidFill>
                              <a:schemeClr val="tx2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90648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7CC7270-ED2A-4F00-9FDE-43CBC5634D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0506730"/>
                  </p:ext>
                </p:extLst>
              </p:nvPr>
            </p:nvGraphicFramePr>
            <p:xfrm>
              <a:off x="3059832" y="1340768"/>
              <a:ext cx="5937250" cy="11389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254625">
                      <a:extLst>
                        <a:ext uri="{9D8B030D-6E8A-4147-A177-3AD203B41FA5}">
                          <a16:colId xmlns:a16="http://schemas.microsoft.com/office/drawing/2014/main" val="2212617028"/>
                        </a:ext>
                      </a:extLst>
                    </a:gridCol>
                    <a:gridCol w="682625">
                      <a:extLst>
                        <a:ext uri="{9D8B030D-6E8A-4147-A177-3AD203B41FA5}">
                          <a16:colId xmlns:a16="http://schemas.microsoft.com/office/drawing/2014/main" val="969258242"/>
                        </a:ext>
                      </a:extLst>
                    </a:gridCol>
                  </a:tblGrid>
                  <a:tr h="11389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16" t="-532" r="-13557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bg-BG" sz="1200" dirty="0">
                              <a:solidFill>
                                <a:schemeClr val="tx2"/>
                              </a:solidFill>
                              <a:effectLst/>
                            </a:rPr>
                            <a:t> </a:t>
                          </a:r>
                          <a:endParaRPr lang="en-US" sz="1200" dirty="0">
                            <a:solidFill>
                              <a:schemeClr val="tx2"/>
                            </a:solidFill>
                            <a:effectLst/>
                          </a:endParaRP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bg-BG" sz="1200" b="0" dirty="0">
                              <a:solidFill>
                                <a:schemeClr val="tx2"/>
                              </a:solidFill>
                              <a:effectLst/>
                            </a:rPr>
                            <a:t>( 1 )</a:t>
                          </a:r>
                          <a:endParaRPr lang="en-US" sz="1200" b="0" dirty="0">
                            <a:solidFill>
                              <a:schemeClr val="tx2"/>
                            </a:solidFill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bg-BG" sz="1200" dirty="0">
                              <a:solidFill>
                                <a:schemeClr val="tx2"/>
                              </a:solidFill>
                              <a:effectLst/>
                            </a:rPr>
                            <a:t> </a:t>
                          </a:r>
                          <a:endParaRPr lang="en-US" sz="1200" dirty="0">
                            <a:solidFill>
                              <a:schemeClr val="tx2"/>
                            </a:solidFill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bg-BG" sz="1200" dirty="0">
                              <a:solidFill>
                                <a:schemeClr val="tx2"/>
                              </a:solidFill>
                              <a:effectLst/>
                            </a:rPr>
                            <a:t> </a:t>
                          </a:r>
                          <a:endParaRPr lang="en-US" sz="1200" dirty="0">
                            <a:solidFill>
                              <a:schemeClr val="tx2"/>
                            </a:solidFill>
                            <a:effectLst/>
                          </a:endParaRP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bg-BG" sz="1200" b="0" dirty="0">
                              <a:solidFill>
                                <a:schemeClr val="tx2"/>
                              </a:solidFill>
                              <a:effectLst/>
                            </a:rPr>
                            <a:t>( 2</a:t>
                          </a:r>
                          <a:r>
                            <a:rPr lang="en-US" sz="1200" b="0" dirty="0">
                              <a:solidFill>
                                <a:schemeClr val="tx2"/>
                              </a:solidFill>
                              <a:effectLst/>
                            </a:rPr>
                            <a:t> )</a:t>
                          </a:r>
                          <a:endParaRPr lang="en-US" sz="1200" b="0" i="1" dirty="0">
                            <a:solidFill>
                              <a:schemeClr val="tx2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906487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8237473-E5C6-4E6C-BB2B-320C07CCFE6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5247640" cy="2362200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310147-A2D0-4491-836C-DB8138B7B5B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85" y="4195926"/>
            <a:ext cx="4897755" cy="2423795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5FFDBB6-A8E7-4551-8B4B-4545E62263B5}"/>
                  </a:ext>
                </a:extLst>
              </p:cNvPr>
              <p:cNvSpPr/>
              <p:nvPr/>
            </p:nvSpPr>
            <p:spPr>
              <a:xfrm>
                <a:off x="5724128" y="2897887"/>
                <a:ext cx="2328393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Е</m:t>
                      </m:r>
                      <m:r>
                        <a:rPr lang="en-US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5FFDBB6-A8E7-4551-8B4B-4545E62263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2897887"/>
                <a:ext cx="2328393" cy="8798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C0D53DA-3A7A-452A-9DBB-FBBC370BEF67}"/>
                  </a:ext>
                </a:extLst>
              </p:cNvPr>
              <p:cNvSpPr/>
              <p:nvPr/>
            </p:nvSpPr>
            <p:spPr>
              <a:xfrm>
                <a:off x="5459343" y="3903255"/>
                <a:ext cx="2857962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=(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𝑑𝐸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𝑑𝐸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𝑑𝐸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C0D53DA-3A7A-452A-9DBB-FBBC370BEF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343" y="3903255"/>
                <a:ext cx="2857962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944A61B-97D9-4931-83EC-79F741D2EF8B}"/>
                  </a:ext>
                </a:extLst>
              </p:cNvPr>
              <p:cNvSpPr/>
              <p:nvPr/>
            </p:nvSpPr>
            <p:spPr>
              <a:xfrm>
                <a:off x="6041810" y="4764525"/>
                <a:ext cx="1693028" cy="665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=− 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944A61B-97D9-4931-83EC-79F741D2E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810" y="4764525"/>
                <a:ext cx="1693028" cy="6651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292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35EA-9121-412F-979F-D7481720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F5677-C2A8-433C-A92F-3356DF80E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28800"/>
            <a:ext cx="3304968" cy="3022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1F84B5-70D8-45BF-B016-F8E81E2AF9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556792"/>
            <a:ext cx="2917825" cy="274320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F40151A-5E88-4383-A0A9-D2882D2A2523}"/>
                  </a:ext>
                </a:extLst>
              </p:cNvPr>
              <p:cNvSpPr/>
              <p:nvPr/>
            </p:nvSpPr>
            <p:spPr>
              <a:xfrm>
                <a:off x="4716016" y="4259261"/>
                <a:ext cx="2373790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F40151A-5E88-4383-A0A9-D2882D2A25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259261"/>
                <a:ext cx="2373790" cy="9025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2F8285E-7C4B-43BA-8611-22B27F31D9C7}"/>
                  </a:ext>
                </a:extLst>
              </p:cNvPr>
              <p:cNvSpPr/>
              <p:nvPr/>
            </p:nvSpPr>
            <p:spPr>
              <a:xfrm>
                <a:off x="3090738" y="5166792"/>
                <a:ext cx="5448300" cy="11265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2F8285E-7C4B-43BA-8611-22B27F31D9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738" y="5166792"/>
                <a:ext cx="5448300" cy="11265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F284DF-7262-4BDB-B215-A45AFEA54051}"/>
                  </a:ext>
                </a:extLst>
              </p:cNvPr>
              <p:cNvSpPr/>
              <p:nvPr/>
            </p:nvSpPr>
            <p:spPr>
              <a:xfrm>
                <a:off x="5406333" y="6444734"/>
                <a:ext cx="9931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О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F284DF-7262-4BDB-B215-A45AFEA540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333" y="6444734"/>
                <a:ext cx="993156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69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In fine…</a:t>
            </a:r>
            <a:endParaRPr lang="bg-BG" sz="3600"/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0" y="36449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/>
              <a:t>THANK YOU FOR YOUR ATTENTION!</a:t>
            </a:r>
            <a:endParaRPr lang="bg-BG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FAB151D-F9BB-47FE-AF76-1900C4318F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 err="1"/>
              <a:t>Невронни</a:t>
            </a:r>
            <a:r>
              <a:rPr lang="bg-BG" altLang="en-US" dirty="0"/>
              <a:t> мрежи</a:t>
            </a:r>
            <a:endParaRPr lang="en-GB" altLang="en-US" dirty="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31332C0-C7F0-46BF-88C2-7A98C3550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1143000"/>
          </a:xfrm>
        </p:spPr>
        <p:txBody>
          <a:bodyPr/>
          <a:lstStyle/>
          <a:p>
            <a:r>
              <a:rPr lang="bg-BG" altLang="en-US" sz="2400" dirty="0"/>
              <a:t>Изкуствените НМ включват два основни компонента, които са заимствани от естествените</a:t>
            </a:r>
            <a:endParaRPr lang="en-GB" altLang="en-US" sz="2800" dirty="0"/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EC87BF3A-557D-4EED-8B3A-F1EA115EF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082" y="3284984"/>
            <a:ext cx="39624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en-US" sz="2800" dirty="0">
                <a:latin typeface="Arial" panose="020B0604020202020204" pitchFamily="34" charset="0"/>
              </a:rPr>
              <a:t> </a:t>
            </a:r>
            <a:r>
              <a:rPr lang="bg-BG" altLang="en-US" sz="2800" dirty="0">
                <a:latin typeface="Arial" panose="020B0604020202020204" pitchFamily="34" charset="0"/>
              </a:rPr>
              <a:t>Неврони</a:t>
            </a:r>
            <a:r>
              <a:rPr lang="en-GB" altLang="en-US" sz="2800" dirty="0">
                <a:latin typeface="Arial" panose="020B0604020202020204" pitchFamily="34" charset="0"/>
              </a:rPr>
              <a:t> (</a:t>
            </a:r>
            <a:r>
              <a:rPr lang="bg-BG" altLang="en-US" sz="2800" dirty="0">
                <a:latin typeface="Arial" panose="020B0604020202020204" pitchFamily="34" charset="0"/>
              </a:rPr>
              <a:t>възли</a:t>
            </a:r>
            <a:r>
              <a:rPr lang="en-GB" altLang="en-US" sz="2800" dirty="0">
                <a:latin typeface="Arial" panose="020B0604020202020204" pitchFamily="34" charset="0"/>
              </a:rPr>
              <a:t>)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en-US" sz="2800" dirty="0">
                <a:latin typeface="Arial" panose="020B0604020202020204" pitchFamily="34" charset="0"/>
              </a:rPr>
              <a:t> </a:t>
            </a:r>
            <a:r>
              <a:rPr lang="bg-BG" altLang="en-US" sz="2800" dirty="0" err="1">
                <a:latin typeface="Arial" panose="020B0604020202020204" pitchFamily="34" charset="0"/>
              </a:rPr>
              <a:t>Синапси</a:t>
            </a:r>
            <a:r>
              <a:rPr lang="en-GB" altLang="en-US" sz="2800" dirty="0">
                <a:latin typeface="Arial" panose="020B0604020202020204" pitchFamily="34" charset="0"/>
              </a:rPr>
              <a:t> (</a:t>
            </a:r>
            <a:r>
              <a:rPr lang="bg-BG" altLang="en-US" sz="2800" dirty="0">
                <a:latin typeface="Arial" panose="020B0604020202020204" pitchFamily="34" charset="0"/>
              </a:rPr>
              <a:t>тегла</a:t>
            </a:r>
            <a:r>
              <a:rPr lang="en-GB" altLang="en-US" sz="2800" dirty="0"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194186-E089-48A4-A79F-F4D4E2E2D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743200"/>
            <a:ext cx="3448050" cy="3676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bio neurone">
            <a:extLst>
              <a:ext uri="{FF2B5EF4-FFF2-40B4-BE49-F238E27FC236}">
                <a16:creationId xmlns:a16="http://schemas.microsoft.com/office/drawing/2014/main" id="{C48048F6-D32B-440D-BB33-098A9197A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7"/>
          <a:stretch>
            <a:fillRect/>
          </a:stretch>
        </p:blipFill>
        <p:spPr bwMode="auto">
          <a:xfrm>
            <a:off x="323528" y="1390650"/>
            <a:ext cx="44958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B489892-8901-4D90-A363-7A61E4D03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bg-BG" altLang="en-US" dirty="0"/>
              <a:t>Неврони </a:t>
            </a:r>
            <a:r>
              <a:rPr lang="en-US" altLang="en-US" dirty="0"/>
              <a:t>vs </a:t>
            </a:r>
            <a:r>
              <a:rPr lang="bg-BG" altLang="en-US" dirty="0"/>
              <a:t>Възли</a:t>
            </a:r>
            <a:endParaRPr lang="en-GB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9EAFF5-7802-4972-B75B-C2B768992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39" y="4010025"/>
            <a:ext cx="4381500" cy="2619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219A92D7-9A22-436C-AAD5-34254D504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018" y="3805026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bg-BG" altLang="en-US" dirty="0">
                <a:latin typeface="Arial" panose="020B0604020202020204" pitchFamily="34" charset="0"/>
              </a:rPr>
              <a:t>Активираща функция (ограничена, непрекъсната)</a:t>
            </a:r>
            <a:r>
              <a:rPr lang="en-GB" altLang="en-US" dirty="0">
                <a:latin typeface="Arial" panose="020B0604020202020204" pitchFamily="34" charset="0"/>
              </a:rPr>
              <a:t>:</a:t>
            </a:r>
          </a:p>
          <a:p>
            <a:pPr lvl="1">
              <a:spcBef>
                <a:spcPct val="20000"/>
              </a:spcBef>
              <a:buFontTx/>
              <a:buChar char="-"/>
            </a:pPr>
            <a:endParaRPr lang="en-GB" altLang="en-US" dirty="0">
              <a:latin typeface="Arial" panose="020B0604020202020204" pitchFamily="34" charset="0"/>
            </a:endParaRPr>
          </a:p>
        </p:txBody>
      </p:sp>
      <p:pic>
        <p:nvPicPr>
          <p:cNvPr id="14341" name="Picture 5" descr="sigmoid">
            <a:extLst>
              <a:ext uri="{FF2B5EF4-FFF2-40B4-BE49-F238E27FC236}">
                <a16:creationId xmlns:a16="http://schemas.microsoft.com/office/drawing/2014/main" id="{31168E30-252D-4B39-9556-FAE577AA1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18" y="4384100"/>
            <a:ext cx="3429000" cy="198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43" name="Group 7">
            <a:extLst>
              <a:ext uri="{FF2B5EF4-FFF2-40B4-BE49-F238E27FC236}">
                <a16:creationId xmlns:a16="http://schemas.microsoft.com/office/drawing/2014/main" id="{A605CD34-188C-4D7A-889A-D236BC1FE251}"/>
              </a:ext>
            </a:extLst>
          </p:cNvPr>
          <p:cNvGrpSpPr>
            <a:grpSpLocks/>
          </p:cNvGrpSpPr>
          <p:nvPr/>
        </p:nvGrpSpPr>
        <p:grpSpPr bwMode="auto">
          <a:xfrm>
            <a:off x="4667311" y="1414553"/>
            <a:ext cx="4144963" cy="2422525"/>
            <a:chOff x="1344" y="672"/>
            <a:chExt cx="2611" cy="1526"/>
          </a:xfrm>
        </p:grpSpPr>
        <p:pic>
          <p:nvPicPr>
            <p:cNvPr id="14340" name="Picture 4" descr="node">
              <a:extLst>
                <a:ext uri="{FF2B5EF4-FFF2-40B4-BE49-F238E27FC236}">
                  <a16:creationId xmlns:a16="http://schemas.microsoft.com/office/drawing/2014/main" id="{ED1F7D2F-1CC1-4528-9D36-9C4CC2BD53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672"/>
              <a:ext cx="2563" cy="1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42" name="Rectangle 6">
              <a:extLst>
                <a:ext uri="{FF2B5EF4-FFF2-40B4-BE49-F238E27FC236}">
                  <a16:creationId xmlns:a16="http://schemas.microsoft.com/office/drawing/2014/main" id="{4E618D00-973F-4395-8A30-59B9D2305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728"/>
              <a:ext cx="100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Rectangle 2">
            <a:extLst>
              <a:ext uri="{FF2B5EF4-FFF2-40B4-BE49-F238E27FC236}">
                <a16:creationId xmlns:a16="http://schemas.microsoft.com/office/drawing/2014/main" id="{57C543C3-F3BC-4EB1-AD0F-474BF26B9F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bg-BG" altLang="en-US" dirty="0"/>
              <a:t>Структура на невроните</a:t>
            </a:r>
            <a:endParaRPr lang="en-GB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bio synapse">
            <a:extLst>
              <a:ext uri="{FF2B5EF4-FFF2-40B4-BE49-F238E27FC236}">
                <a16:creationId xmlns:a16="http://schemas.microsoft.com/office/drawing/2014/main" id="{38641CD2-E1AC-42A3-AABE-35C5CD7EC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"/>
          <a:stretch>
            <a:fillRect/>
          </a:stretch>
        </p:blipFill>
        <p:spPr bwMode="auto">
          <a:xfrm>
            <a:off x="539552" y="1628800"/>
            <a:ext cx="4572000" cy="226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5" descr="weight">
            <a:extLst>
              <a:ext uri="{FF2B5EF4-FFF2-40B4-BE49-F238E27FC236}">
                <a16:creationId xmlns:a16="http://schemas.microsoft.com/office/drawing/2014/main" id="{3BF30571-C9CA-4D3D-9F61-5C8E051BA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4724400"/>
            <a:ext cx="425132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9B03ADC4-E64C-48CD-8A5E-FAF7561362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bg-BG" altLang="en-US" dirty="0"/>
              <a:t>От неврони към мрежи…</a:t>
            </a:r>
            <a:endParaRPr lang="en-GB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1CB3C1-1522-4A08-B5B1-E28AA9627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3886200" cy="5010150"/>
          </a:xfrm>
          <a:prstGeom prst="rect">
            <a:avLst/>
          </a:prstGeom>
        </p:spPr>
      </p:pic>
      <p:sp>
        <p:nvSpPr>
          <p:cNvPr id="16386" name="Rectangle 2">
            <a:extLst>
              <a:ext uri="{FF2B5EF4-FFF2-40B4-BE49-F238E27FC236}">
                <a16:creationId xmlns:a16="http://schemas.microsoft.com/office/drawing/2014/main" id="{BD356322-1C74-4D0F-9CFC-662261DA9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3608" y="-98425"/>
            <a:ext cx="7772400" cy="1143000"/>
          </a:xfrm>
        </p:spPr>
        <p:txBody>
          <a:bodyPr/>
          <a:lstStyle/>
          <a:p>
            <a:r>
              <a:rPr lang="bg-BG" altLang="en-US" b="0" dirty="0"/>
              <a:t>Напред и само напред!</a:t>
            </a:r>
            <a:endParaRPr lang="en-GB" altLang="en-US" b="0" dirty="0"/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C34614ED-A91B-4928-A4ED-B2F932F0E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793" y="1628800"/>
            <a:ext cx="4103687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altLang="en-US" sz="1600" dirty="0"/>
              <a:t> </a:t>
            </a:r>
            <a:r>
              <a:rPr lang="bg-BG" altLang="en-US" sz="1600" dirty="0"/>
              <a:t>Движение само в посока напред</a:t>
            </a:r>
            <a:endParaRPr lang="en-GB" altLang="en-US" sz="1600" dirty="0"/>
          </a:p>
          <a:p>
            <a:pPr lvl="1" algn="l">
              <a:spcBef>
                <a:spcPct val="50000"/>
              </a:spcBef>
            </a:pPr>
            <a:r>
              <a:rPr lang="en-GB" altLang="en-US" sz="1400" dirty="0"/>
              <a:t> </a:t>
            </a:r>
            <a:r>
              <a:rPr lang="bg-BG" altLang="en-US" sz="1400" dirty="0"/>
              <a:t>1) </a:t>
            </a:r>
            <a:r>
              <a:rPr lang="bg-BG" altLang="en-US" sz="1400" i="1" dirty="0"/>
              <a:t>Входно ниво</a:t>
            </a:r>
            <a:endParaRPr lang="en-GB" altLang="en-US" sz="1400" i="1" dirty="0"/>
          </a:p>
          <a:p>
            <a:pPr lvl="1" algn="l">
              <a:spcBef>
                <a:spcPct val="50000"/>
              </a:spcBef>
            </a:pPr>
            <a:r>
              <a:rPr lang="bg-BG" altLang="en-US" sz="1400" dirty="0"/>
              <a:t> 2) </a:t>
            </a:r>
            <a:r>
              <a:rPr lang="bg-BG" altLang="en-US" sz="1400" i="1" dirty="0"/>
              <a:t>Скрито ниво (или нива)</a:t>
            </a:r>
            <a:endParaRPr lang="en-GB" altLang="en-US" sz="1400" i="1" dirty="0"/>
          </a:p>
          <a:p>
            <a:pPr lvl="1" algn="l">
              <a:spcBef>
                <a:spcPct val="50000"/>
              </a:spcBef>
            </a:pPr>
            <a:r>
              <a:rPr lang="en-GB" altLang="en-US" sz="1400" dirty="0"/>
              <a:t> </a:t>
            </a:r>
            <a:r>
              <a:rPr lang="bg-BG" altLang="en-US" sz="1400" dirty="0"/>
              <a:t>3)</a:t>
            </a:r>
            <a:r>
              <a:rPr lang="en-GB" altLang="en-US" sz="1400" dirty="0"/>
              <a:t> </a:t>
            </a:r>
            <a:r>
              <a:rPr lang="bg-BG" altLang="en-US" sz="1400" i="1" dirty="0"/>
              <a:t>Изходно ниво</a:t>
            </a:r>
            <a:endParaRPr lang="en-GB" altLang="en-US" sz="1400" i="1" dirty="0"/>
          </a:p>
          <a:p>
            <a:pPr lvl="1" algn="l">
              <a:spcBef>
                <a:spcPct val="50000"/>
              </a:spcBef>
            </a:pPr>
            <a:endParaRPr lang="en-GB" altLang="en-US" sz="1400" dirty="0"/>
          </a:p>
          <a:p>
            <a:pPr algn="l">
              <a:spcBef>
                <a:spcPct val="50000"/>
              </a:spcBef>
            </a:pPr>
            <a:r>
              <a:rPr lang="bg-BG" altLang="en-US" sz="1600" dirty="0"/>
              <a:t>„Знанието“ се разпределя.</a:t>
            </a:r>
            <a:endParaRPr lang="en-GB" altLang="en-US" sz="1600" dirty="0"/>
          </a:p>
          <a:p>
            <a:pPr algn="l">
              <a:spcBef>
                <a:spcPct val="50000"/>
              </a:spcBef>
            </a:pPr>
            <a:endParaRPr lang="bg-BG" altLang="en-US" sz="1600" dirty="0"/>
          </a:p>
          <a:p>
            <a:pPr algn="l">
              <a:spcBef>
                <a:spcPct val="50000"/>
              </a:spcBef>
            </a:pPr>
            <a:r>
              <a:rPr lang="bg-BG" altLang="en-US" sz="1600" dirty="0"/>
              <a:t>Обработката е (псевдо)паралелна</a:t>
            </a:r>
            <a:endParaRPr lang="en-GB" altLang="en-US" sz="1600" dirty="0"/>
          </a:p>
          <a:p>
            <a:pPr algn="l">
              <a:spcBef>
                <a:spcPct val="50000"/>
              </a:spcBef>
            </a:pPr>
            <a:endParaRPr lang="en-GB" altLang="en-US" sz="1600" dirty="0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D3039595-BF9C-457E-9996-599FBACE0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133600"/>
            <a:ext cx="360045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6350A3C3-C15E-40D1-94A4-9E2BB932B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577" y="1628800"/>
            <a:ext cx="3455987" cy="28813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12231C64-5E01-4897-8320-DB068C933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5773688"/>
            <a:ext cx="38163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bg-BG" altLang="en-US" sz="1000" dirty="0">
                <a:latin typeface="Arial" panose="020B0604020202020204" pitchFamily="34" charset="0"/>
              </a:rPr>
              <a:t>Вътрешно представяне на информацията</a:t>
            </a:r>
            <a:endParaRPr lang="en-GB" altLang="en-US" sz="1000" dirty="0">
              <a:latin typeface="Arial" panose="020B0604020202020204" pitchFamily="34" charset="0"/>
            </a:endParaRPr>
          </a:p>
        </p:txBody>
      </p:sp>
      <p:sp>
        <p:nvSpPr>
          <p:cNvPr id="16392" name="Line 8">
            <a:extLst>
              <a:ext uri="{FF2B5EF4-FFF2-40B4-BE49-F238E27FC236}">
                <a16:creationId xmlns:a16="http://schemas.microsoft.com/office/drawing/2014/main" id="{24D6F9FD-1257-4F4D-BA06-6CEF6FA8E3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71799" y="4797152"/>
            <a:ext cx="2016224" cy="800274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1A34134-1958-4D85-90EB-B137597C48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4876800"/>
          </a:xfrm>
        </p:spPr>
        <p:txBody>
          <a:bodyPr/>
          <a:lstStyle/>
          <a:p>
            <a:endParaRPr lang="bg-BG" altLang="en-US" sz="2800" dirty="0"/>
          </a:p>
          <a:p>
            <a:endParaRPr lang="en-GB" altLang="en-US" sz="2800" dirty="0"/>
          </a:p>
          <a:p>
            <a:endParaRPr lang="en-GB" altLang="en-US" sz="2800" dirty="0"/>
          </a:p>
          <a:p>
            <a:endParaRPr lang="en-GB" altLang="en-US" sz="2800" dirty="0"/>
          </a:p>
          <a:p>
            <a:endParaRPr lang="en-GB" altLang="en-US" sz="2800" dirty="0"/>
          </a:p>
          <a:p>
            <a:endParaRPr lang="en-GB" altLang="en-US" sz="2800" dirty="0"/>
          </a:p>
          <a:p>
            <a:endParaRPr lang="en-GB" altLang="en-US" sz="2800" dirty="0"/>
          </a:p>
          <a:p>
            <a:pPr>
              <a:buFontTx/>
              <a:buNone/>
            </a:pPr>
            <a:r>
              <a:rPr lang="en-GB" altLang="en-US" dirty="0">
                <a:cs typeface="Times New Roman" panose="02020603050405020304" pitchFamily="18" charset="0"/>
              </a:rPr>
              <a:t>(1 </a:t>
            </a:r>
            <a:r>
              <a:rPr lang="en-GB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GB" altLang="en-US" dirty="0">
                <a:cs typeface="Times New Roman" panose="02020603050405020304" pitchFamily="18" charset="0"/>
              </a:rPr>
              <a:t> 0.25) + (0.5 </a:t>
            </a:r>
            <a:r>
              <a:rPr lang="en-GB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GB" altLang="en-US" dirty="0">
                <a:cs typeface="Times New Roman" panose="02020603050405020304" pitchFamily="18" charset="0"/>
              </a:rPr>
              <a:t> (-1.5)) = 0.25 + (-0.75)   =  - </a:t>
            </a:r>
            <a:r>
              <a:rPr lang="en-GB" altLang="en-US" b="1" dirty="0">
                <a:cs typeface="Times New Roman" panose="02020603050405020304" pitchFamily="18" charset="0"/>
              </a:rPr>
              <a:t>0.5</a:t>
            </a:r>
            <a:r>
              <a:rPr lang="en-GB" altLang="en-US" sz="2800" dirty="0"/>
              <a:t> </a:t>
            </a:r>
          </a:p>
        </p:txBody>
      </p:sp>
      <p:pic>
        <p:nvPicPr>
          <p:cNvPr id="17411" name="Picture 3" descr="ANNexample">
            <a:extLst>
              <a:ext uri="{FF2B5EF4-FFF2-40B4-BE49-F238E27FC236}">
                <a16:creationId xmlns:a16="http://schemas.microsoft.com/office/drawing/2014/main" id="{048A85E1-BB36-4280-9E8C-9A09F80C9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00" b="24667"/>
          <a:stretch>
            <a:fillRect/>
          </a:stretch>
        </p:blipFill>
        <p:spPr bwMode="auto">
          <a:xfrm>
            <a:off x="2286000" y="1295400"/>
            <a:ext cx="41148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2" name="Rectangle 4">
            <a:extLst>
              <a:ext uri="{FF2B5EF4-FFF2-40B4-BE49-F238E27FC236}">
                <a16:creationId xmlns:a16="http://schemas.microsoft.com/office/drawing/2014/main" id="{31FD8F85-46D4-44C6-B32B-43ECD3717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63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53C9B14C-0AF0-4AFC-97F9-3076DF914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63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9252D00F-5A1C-4E66-8A6C-692329063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63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7415" name="Object 7">
            <a:extLst>
              <a:ext uri="{FF2B5EF4-FFF2-40B4-BE49-F238E27FC236}">
                <a16:creationId xmlns:a16="http://schemas.microsoft.com/office/drawing/2014/main" id="{C5CD151B-BA3B-4C34-B2C0-E63BD2C745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5562600"/>
          <a:ext cx="22098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r:id="rId4" imgW="1016000" imgH="393700" progId="Equation.3">
                  <p:embed/>
                </p:oleObj>
              </mc:Choice>
              <mc:Fallback>
                <p:oleObj r:id="rId4" imgW="1016000" imgH="393700" progId="Equation.3">
                  <p:embed/>
                  <p:pic>
                    <p:nvPicPr>
                      <p:cNvPr id="17415" name="Object 7">
                        <a:extLst>
                          <a:ext uri="{FF2B5EF4-FFF2-40B4-BE49-F238E27FC236}">
                            <a16:creationId xmlns:a16="http://schemas.microsoft.com/office/drawing/2014/main" id="{C5CD151B-BA3B-4C34-B2C0-E63BD2C745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562600"/>
                        <a:ext cx="2209800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8">
            <a:extLst>
              <a:ext uri="{FF2B5EF4-FFF2-40B4-BE49-F238E27FC236}">
                <a16:creationId xmlns:a16="http://schemas.microsoft.com/office/drawing/2014/main" id="{0B45901E-E235-41A8-B22E-B31FFFC95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5762625"/>
            <a:ext cx="18544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bg-BG" altLang="en-US" sz="2400" dirty="0"/>
              <a:t>Активация</a:t>
            </a:r>
            <a:r>
              <a:rPr lang="en-GB" altLang="en-US" sz="2400" dirty="0"/>
              <a:t>: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FDC3977-1A96-4B23-BB0D-6E4F1924E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bg-BG" altLang="en-US" dirty="0"/>
              <a:t>Пример…</a:t>
            </a:r>
            <a:endParaRPr lang="en-GB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288BB67-5BA7-4ECE-8140-B5988C3EB7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3163888"/>
          </a:xfrm>
        </p:spPr>
        <p:txBody>
          <a:bodyPr/>
          <a:lstStyle/>
          <a:p>
            <a:r>
              <a:rPr lang="bg-BG" altLang="en-US" dirty="0"/>
              <a:t>Теглата определят поведението на мрежата!</a:t>
            </a:r>
            <a:endParaRPr lang="en-GB" altLang="en-US" dirty="0"/>
          </a:p>
          <a:p>
            <a:endParaRPr lang="en-GB" altLang="en-US" dirty="0"/>
          </a:p>
          <a:p>
            <a:pPr>
              <a:buFontTx/>
              <a:buNone/>
            </a:pPr>
            <a:r>
              <a:rPr lang="en-GB" altLang="en-US" dirty="0"/>
              <a:t>	</a:t>
            </a:r>
            <a:r>
              <a:rPr lang="en-GB" altLang="en-US" dirty="0">
                <a:sym typeface="Wingdings" panose="05000000000000000000" pitchFamily="2" charset="2"/>
              </a:rPr>
              <a:t> </a:t>
            </a:r>
            <a:r>
              <a:rPr lang="bg-BG" altLang="en-US" dirty="0">
                <a:sym typeface="Wingdings" panose="05000000000000000000" pitchFamily="2" charset="2"/>
              </a:rPr>
              <a:t>Как да намерим „точните“ тегла</a:t>
            </a:r>
            <a:r>
              <a:rPr lang="en-GB" altLang="en-US" dirty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EF3112-E839-47BE-9A33-AD3FBC9A33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bg-BG" altLang="en-US" dirty="0"/>
              <a:t>Къде е най-важното?</a:t>
            </a:r>
            <a:endParaRPr lang="en-GB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1FCFF62-DBE4-43FE-8883-29FDD928F8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3581400"/>
          </a:xfrm>
        </p:spPr>
        <p:txBody>
          <a:bodyPr/>
          <a:lstStyle/>
          <a:p>
            <a:endParaRPr lang="bg-BG" altLang="en-US" sz="2000" dirty="0"/>
          </a:p>
          <a:p>
            <a:endParaRPr lang="bg-BG" altLang="en-US" sz="2000" dirty="0"/>
          </a:p>
          <a:p>
            <a:endParaRPr lang="en-GB" altLang="en-US" sz="2000" dirty="0"/>
          </a:p>
          <a:p>
            <a:r>
              <a:rPr lang="bg-BG" altLang="en-US" sz="2000" dirty="0"/>
              <a:t>Обучение с обратно разпространение на грешката</a:t>
            </a:r>
            <a:endParaRPr lang="en-GB" altLang="en-US" sz="2000" dirty="0"/>
          </a:p>
          <a:p>
            <a:pPr lvl="1"/>
            <a:r>
              <a:rPr lang="bg-BG" altLang="en-US" sz="1800" dirty="0"/>
              <a:t>Нужно е обучаващо множество</a:t>
            </a:r>
            <a:r>
              <a:rPr lang="en-GB" altLang="en-US" sz="1800" dirty="0"/>
              <a:t> (</a:t>
            </a:r>
            <a:r>
              <a:rPr lang="bg-BG" altLang="en-US" sz="1800" dirty="0"/>
              <a:t>вход</a:t>
            </a:r>
            <a:r>
              <a:rPr lang="en-GB" altLang="en-US" sz="1800" dirty="0"/>
              <a:t> / </a:t>
            </a:r>
            <a:r>
              <a:rPr lang="bg-BG" altLang="en-US" sz="1800" dirty="0"/>
              <a:t>изход</a:t>
            </a:r>
            <a:r>
              <a:rPr lang="en-GB" altLang="en-US" sz="1800" dirty="0"/>
              <a:t>)</a:t>
            </a:r>
          </a:p>
          <a:p>
            <a:pPr lvl="1"/>
            <a:r>
              <a:rPr lang="bg-BG" altLang="en-US" sz="1800" dirty="0"/>
              <a:t>Започва със случайни стойности на теглата</a:t>
            </a:r>
            <a:endParaRPr lang="en-GB" altLang="en-US" sz="1800" dirty="0"/>
          </a:p>
          <a:p>
            <a:pPr lvl="1"/>
            <a:r>
              <a:rPr lang="bg-BG" altLang="en-US" sz="1800" dirty="0"/>
              <a:t>Променят се според грешките </a:t>
            </a:r>
            <a:r>
              <a:rPr lang="en-GB" altLang="en-US" sz="1800" dirty="0"/>
              <a:t>(</a:t>
            </a:r>
            <a:r>
              <a:rPr lang="bg-BG" altLang="en-US" sz="1800" dirty="0"/>
              <a:t>контролирано обучение</a:t>
            </a:r>
            <a:r>
              <a:rPr lang="en-GB" altLang="en-US" sz="1800" dirty="0"/>
              <a:t>)</a:t>
            </a:r>
            <a:endParaRPr lang="bg-BG" altLang="en-US" sz="1800" dirty="0"/>
          </a:p>
          <a:p>
            <a:pPr lvl="1"/>
            <a:endParaRPr lang="en-GB" altLang="en-US" sz="1800" dirty="0"/>
          </a:p>
          <a:p>
            <a:pPr lvl="1">
              <a:buFontTx/>
              <a:buNone/>
            </a:pPr>
            <a:r>
              <a:rPr lang="en-GB" altLang="en-US" sz="1800" dirty="0">
                <a:sym typeface="Wingdings" panose="05000000000000000000" pitchFamily="2" charset="2"/>
              </a:rPr>
              <a:t> </a:t>
            </a:r>
            <a:r>
              <a:rPr lang="bg-BG" altLang="en-US" sz="1800" dirty="0">
                <a:sym typeface="Wingdings" panose="05000000000000000000" pitchFamily="2" charset="2"/>
              </a:rPr>
              <a:t>Градиентно спускане по „картата на грешките“</a:t>
            </a:r>
            <a:endParaRPr lang="en-GB" altLang="en-US" sz="1800" dirty="0"/>
          </a:p>
          <a:p>
            <a:endParaRPr lang="en-GB" altLang="en-US" sz="2000" dirty="0"/>
          </a:p>
        </p:txBody>
      </p:sp>
      <p:pic>
        <p:nvPicPr>
          <p:cNvPr id="23555" name="Picture 3" descr="backprop_surface2">
            <a:extLst>
              <a:ext uri="{FF2B5EF4-FFF2-40B4-BE49-F238E27FC236}">
                <a16:creationId xmlns:a16="http://schemas.microsoft.com/office/drawing/2014/main" id="{24F9D5C6-E4A6-476C-852A-0B1B5AB09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69337"/>
            <a:ext cx="3598168" cy="304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92ED92F5-FD90-410B-B727-C805A7563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bg-BG" altLang="en-US" dirty="0"/>
              <a:t>Обучение на</a:t>
            </a:r>
            <a:r>
              <a:rPr lang="en-US" altLang="en-US" dirty="0"/>
              <a:t> </a:t>
            </a:r>
            <a:r>
              <a:rPr lang="bg-BG" altLang="en-US" dirty="0"/>
              <a:t>НМ </a:t>
            </a:r>
            <a:endParaRPr lang="en-GB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s01_1">
  <a:themeElements>
    <a:clrScheme name="ms01_1 1">
      <a:dk1>
        <a:srgbClr val="1D528D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01136802</Template>
  <TotalTime>2210</TotalTime>
  <Words>261</Words>
  <Application>Microsoft Office PowerPoint</Application>
  <PresentationFormat>On-screen Show (4:3)</PresentationFormat>
  <Paragraphs>65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Cambria Math</vt:lpstr>
      <vt:lpstr>Symbol</vt:lpstr>
      <vt:lpstr>Times New Roman</vt:lpstr>
      <vt:lpstr>Wingdings</vt:lpstr>
      <vt:lpstr>Wingdings 2</vt:lpstr>
      <vt:lpstr>ms01_1</vt:lpstr>
      <vt:lpstr>Image</vt:lpstr>
      <vt:lpstr>Equation.3</vt:lpstr>
      <vt:lpstr>Невронни мрежи - въведение</vt:lpstr>
      <vt:lpstr>Невронни мрежи</vt:lpstr>
      <vt:lpstr>Неврони vs Възли</vt:lpstr>
      <vt:lpstr>Структура на невроните</vt:lpstr>
      <vt:lpstr>От неврони към мрежи…</vt:lpstr>
      <vt:lpstr>Напред и само напред!</vt:lpstr>
      <vt:lpstr>Пример…</vt:lpstr>
      <vt:lpstr>Къде е най-важното?</vt:lpstr>
      <vt:lpstr>Обучение на НМ </vt:lpstr>
      <vt:lpstr>Обучение на НМ </vt:lpstr>
      <vt:lpstr>ELM</vt:lpstr>
      <vt:lpstr>In fine…</vt:lpstr>
    </vt:vector>
  </TitlesOfParts>
  <Company>xx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</dc:creator>
  <cp:lastModifiedBy>Stanimir Kabaivanov</cp:lastModifiedBy>
  <cp:revision>235</cp:revision>
  <dcterms:created xsi:type="dcterms:W3CDTF">2005-05-29T08:02:57Z</dcterms:created>
  <dcterms:modified xsi:type="dcterms:W3CDTF">2020-07-24T06:16:20Z</dcterms:modified>
</cp:coreProperties>
</file>