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7" r:id="rId11"/>
    <p:sldId id="268" r:id="rId12"/>
    <p:sldId id="269" r:id="rId13"/>
    <p:sldId id="264" r:id="rId14"/>
    <p:sldId id="270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D3D1-D81C-C85B-C5F7-2B99B339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C522A-EBBD-C112-FBB9-68A0F2866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F6DD-6CF8-5F80-D5F0-B2022D60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8ED0-83D1-E1C3-F9BE-2E838097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78B3-46E6-E7AF-D72C-E605BF3D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1588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599C-C460-2185-7796-0E189E0E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F23BB-45A1-E185-4D73-64C04832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2286-A4DC-4508-8502-43C623F1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A41C-BFCA-CBB0-D5AF-3CBF16E0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DC3CD-0F4C-F37B-3631-ABFE4BC1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084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629EC-D448-272C-57C7-C1E464B7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3F8AF-D76F-6DE6-215E-46066F4D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017BC-189F-65A4-061C-6F73B28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2941-695F-F7A6-5C7F-38F379EB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5C1F-DECE-4471-CA7A-D90CBE4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7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2C5E-08A0-FCDC-3A28-B8DE299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55F6-92F3-4813-8E43-16296553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DB31-A65B-1902-0177-B4E2973B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4093-F25D-A0F6-4FA2-32D78992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6809-166F-684D-7FF8-E19A8A04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1802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A050-84FF-E9D7-350C-1C00D5B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16883-45B1-0FD7-D1F5-56FAE68C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91A4-78E2-89C9-0890-D2346789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0DF7-F23C-E851-41E8-AA1AFD88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CB65-FF17-1362-F310-D65F67E8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144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9182-9A93-609F-07BF-5391979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142B-1D8D-C1F0-0F5C-7EB18902A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8EF72-57E0-6FD0-2102-3DA6AFE5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2058-FD1A-9AE5-12B0-0D5CD515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B0F4F-FBD2-2AE4-1090-508F4C7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1620-B764-F7B7-75F2-6618DC31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407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7B7D-F9B1-EA54-49BB-BAC8548F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3CEE-4C84-EF0D-FFF3-A7300D1E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2F61-E748-214A-FB38-20F225B46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38263-9961-53BC-ECA6-B9F6C43CA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299FF-2746-1FFD-49AF-6E9FF35CE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BE34-0B66-5C1A-5F0D-47D7DC08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770CE-D238-16A2-CC24-1A0178B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5F0C3-E2D4-1B83-FE27-2DAC50D6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2157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884E-4DB5-1A03-2317-E261D5CA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2049E-2B16-ABA1-1A19-1FA4A9AD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42160-5F83-FFAA-3C4C-25A76163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5BBCF-5785-4D77-3237-FD6C63C6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1248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3504-656F-36EA-E42F-E0CFA24A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D3E72-D3C4-4CFA-867C-694FC72C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8816F-33FA-8025-FC31-275D19EC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02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2AF1-95BE-5F6F-4B66-FD08E41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F51C-B398-D85E-6200-767FE835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4FD1-B753-D680-3B30-6FA73E876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8BCEC-3BCC-F427-0C6E-1A834E21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2F451-265D-93DD-B5FE-0112D3E6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1B844-0ED8-78C6-9F48-15A1AE22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56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5D1B-852B-7FBC-6F0C-D7ACE7CC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FC3E3-ABD9-5ED8-981A-B4C14CC88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FAEB-D76E-69B6-D59F-A1EF26DF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3E37B-DB3C-1FC5-DDDD-F9D1A009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51EA4-C466-F25D-20CD-646DE14B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96D09-D129-F235-8E7C-CF7D9CD1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008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A20C6-34A9-E930-A5EB-63E60BC7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F9168-798D-B542-37CF-B271EE0B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0F5D-CEFD-E869-5A1E-AE3E6B50D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64A8-C71E-418B-B465-1BEB532C7C4C}" type="datetimeFigureOut">
              <a:rPr lang="en-150" smtClean="0"/>
              <a:t>21/07/2023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16D9-4215-E153-B790-3C86D7C97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8C4C-9348-C760-0320-7A8D31814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E7CF-5D1E-4DF4-9F52-C1FA6C3B03C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8643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D2DD-152A-05A1-5832-1C1FD3F56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Introduction to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2A814-2A8D-5550-B1AD-E8317974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endParaRPr lang="en-150" dirty="0"/>
          </a:p>
          <a:p>
            <a:r>
              <a:rPr lang="en-150" dirty="0"/>
              <a:t>This slides contain slides or modifications of David Silver’s and Emma </a:t>
            </a:r>
            <a:r>
              <a:rPr lang="en-150" dirty="0" err="1"/>
              <a:t>Brunskill</a:t>
            </a:r>
            <a:r>
              <a:rPr lang="en-150" dirty="0"/>
              <a:t> RL courses</a:t>
            </a:r>
          </a:p>
        </p:txBody>
      </p:sp>
    </p:spTree>
    <p:extLst>
      <p:ext uri="{BB962C8B-B14F-4D97-AF65-F5344CB8AC3E}">
        <p14:creationId xmlns:p14="http://schemas.microsoft.com/office/powerpoint/2010/main" val="117868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Policy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E3ECA-8BA5-4280-615A-C9103C40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34" y="2018045"/>
            <a:ext cx="9343180" cy="26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Policy 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4C23C-A6AC-E985-17CF-AEAE80C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36" y="1055164"/>
            <a:ext cx="8946293" cy="49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Value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07801-92C2-F4F3-2217-5B640AA6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43" y="2139398"/>
            <a:ext cx="8152953" cy="29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C90C-CD7C-2432-5C97-C70C8557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45727-8632-1EAB-5269-007B293D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1280063"/>
            <a:ext cx="9889630" cy="5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531" y="2562887"/>
            <a:ext cx="5302937" cy="2106389"/>
          </a:xfrm>
        </p:spPr>
        <p:txBody>
          <a:bodyPr>
            <a:normAutofit/>
          </a:bodyPr>
          <a:lstStyle/>
          <a:p>
            <a:r>
              <a:rPr lang="en-150" dirty="0"/>
              <a:t>Discussion and fun</a:t>
            </a:r>
          </a:p>
        </p:txBody>
      </p:sp>
    </p:spTree>
    <p:extLst>
      <p:ext uri="{BB962C8B-B14F-4D97-AF65-F5344CB8AC3E}">
        <p14:creationId xmlns:p14="http://schemas.microsoft.com/office/powerpoint/2010/main" val="28450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Score function Gradient Estimator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097A0-88A7-5BE7-EABF-3B73B2F2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812800"/>
            <a:ext cx="7331075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Score function Gradient Estimator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0A6E-1DA5-96CB-37AE-0CBC97B1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96" y="1287362"/>
            <a:ext cx="3932436" cy="765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AB58C-E1AB-B24A-B4B1-41634D75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14" y="2244010"/>
            <a:ext cx="6916374" cy="38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0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Score function Gradient Estimator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0A6E-1DA5-96CB-37AE-0CBC97B1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96" y="1287362"/>
            <a:ext cx="3932436" cy="765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15BD5-EFC7-D622-158E-1646CE83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61" y="2527297"/>
            <a:ext cx="8982054" cy="31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4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Good 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244F1-67C7-2334-EE49-185CB0A41107}"/>
              </a:ext>
            </a:extLst>
          </p:cNvPr>
          <p:cNvSpPr txBox="1"/>
          <p:nvPr/>
        </p:nvSpPr>
        <p:spPr>
          <a:xfrm>
            <a:off x="603738" y="1575615"/>
            <a:ext cx="7187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dirty="0"/>
              <a:t>Open AI https://spinningup.openai.com/en/latest/user/introduction.html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762BC-B79D-6F59-5D0A-FE5B77239C4D}"/>
              </a:ext>
            </a:extLst>
          </p:cNvPr>
          <p:cNvSpPr txBox="1"/>
          <p:nvPr/>
        </p:nvSpPr>
        <p:spPr>
          <a:xfrm>
            <a:off x="603738" y="2054618"/>
            <a:ext cx="699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dirty="0"/>
              <a:t>Go to book - http://incompleteideas.net/book/the-book-2nd.html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0098B-9019-054A-F967-1CF09C545C15}"/>
              </a:ext>
            </a:extLst>
          </p:cNvPr>
          <p:cNvSpPr txBox="1"/>
          <p:nvPr/>
        </p:nvSpPr>
        <p:spPr>
          <a:xfrm>
            <a:off x="603738" y="27077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dirty="0"/>
              <a:t>http://karpathy.github.io/2016/05/31/rl/</a:t>
            </a:r>
          </a:p>
        </p:txBody>
      </p:sp>
    </p:spTree>
    <p:extLst>
      <p:ext uri="{BB962C8B-B14F-4D97-AF65-F5344CB8AC3E}">
        <p14:creationId xmlns:p14="http://schemas.microsoft.com/office/powerpoint/2010/main" val="267064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0E2-7B90-8E44-0BE2-2E90158C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F6E2-CDE4-879E-9BFD-C59A78C2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Basic model</a:t>
            </a:r>
          </a:p>
          <a:p>
            <a:r>
              <a:rPr lang="en-150" dirty="0"/>
              <a:t>Types of RL</a:t>
            </a:r>
          </a:p>
          <a:p>
            <a:r>
              <a:rPr lang="en-150" dirty="0"/>
              <a:t>RL vs Supervised learning (discussion)</a:t>
            </a:r>
          </a:p>
          <a:p>
            <a:r>
              <a:rPr lang="en-150" dirty="0"/>
              <a:t>Q-learning (if time permits)</a:t>
            </a:r>
          </a:p>
          <a:p>
            <a:r>
              <a:rPr lang="en-150" dirty="0"/>
              <a:t>Policy gradient (if time permits)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37149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Sequential Decision Making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F45B80-006F-E59E-F37D-A2AA768C4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53" y="1309000"/>
            <a:ext cx="8276275" cy="47507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3B0DE-485A-A4FA-2DBA-36E9A5B5C833}"/>
              </a:ext>
            </a:extLst>
          </p:cNvPr>
          <p:cNvSpPr txBox="1"/>
          <p:nvPr/>
        </p:nvSpPr>
        <p:spPr>
          <a:xfrm>
            <a:off x="2578859" y="5158154"/>
            <a:ext cx="74011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150" sz="2400" dirty="0"/>
              <a:t>Select actions to maximize expected cumulative reward</a:t>
            </a:r>
          </a:p>
        </p:txBody>
      </p:sp>
    </p:spTree>
    <p:extLst>
      <p:ext uri="{BB962C8B-B14F-4D97-AF65-F5344CB8AC3E}">
        <p14:creationId xmlns:p14="http://schemas.microsoft.com/office/powerpoint/2010/main" val="57251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Sequential Decision Making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FD6ECE-C9F8-AB14-56FC-D43D401C5E86}"/>
              </a:ext>
            </a:extLst>
          </p:cNvPr>
          <p:cNvGrpSpPr/>
          <p:nvPr/>
        </p:nvGrpSpPr>
        <p:grpSpPr>
          <a:xfrm>
            <a:off x="1468970" y="812800"/>
            <a:ext cx="8785136" cy="5349295"/>
            <a:chOff x="1468970" y="1026348"/>
            <a:chExt cx="8785136" cy="53492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80B81C-D307-5645-4EC4-A99252A47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1" t="7635"/>
            <a:stretch/>
          </p:blipFill>
          <p:spPr>
            <a:xfrm>
              <a:off x="1468970" y="1026348"/>
              <a:ext cx="8785136" cy="53492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303BF7-A589-430A-D966-6237883B1E03}"/>
                </a:ext>
              </a:extLst>
            </p:cNvPr>
            <p:cNvSpPr txBox="1"/>
            <p:nvPr/>
          </p:nvSpPr>
          <p:spPr>
            <a:xfrm>
              <a:off x="2164541" y="2207475"/>
              <a:ext cx="16102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150" dirty="0"/>
                <a:t>State s</a:t>
              </a:r>
              <a:r>
                <a:rPr lang="en-150" baseline="-25000" dirty="0"/>
                <a:t>t </a:t>
              </a:r>
              <a:endParaRPr lang="en-15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7695AC-7F06-2416-8451-F5DCDA344C59}"/>
              </a:ext>
            </a:extLst>
          </p:cNvPr>
          <p:cNvSpPr txBox="1"/>
          <p:nvPr/>
        </p:nvSpPr>
        <p:spPr>
          <a:xfrm>
            <a:off x="1367693" y="6162095"/>
            <a:ext cx="567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2000" dirty="0"/>
              <a:t>History h</a:t>
            </a:r>
            <a:r>
              <a:rPr lang="en-150" sz="2000" baseline="-25000" dirty="0"/>
              <a:t>t </a:t>
            </a:r>
            <a:r>
              <a:rPr lang="en-150" sz="2000" dirty="0"/>
              <a:t>= (a</a:t>
            </a:r>
            <a:r>
              <a:rPr lang="en-150" sz="2000" baseline="-25000" dirty="0"/>
              <a:t>1 </a:t>
            </a:r>
            <a:r>
              <a:rPr lang="en-150" sz="2000" dirty="0"/>
              <a:t>, s</a:t>
            </a:r>
            <a:r>
              <a:rPr lang="en-150" sz="2000" baseline="-25000" dirty="0"/>
              <a:t>1 </a:t>
            </a:r>
            <a:r>
              <a:rPr lang="en-150" sz="2000" dirty="0"/>
              <a:t>, r</a:t>
            </a:r>
            <a:r>
              <a:rPr lang="en-150" sz="2000" baseline="-25000" dirty="0"/>
              <a:t>1 </a:t>
            </a:r>
            <a:r>
              <a:rPr lang="en-150" sz="2000" dirty="0"/>
              <a:t>, ... a</a:t>
            </a:r>
            <a:r>
              <a:rPr lang="en-150" sz="2000" baseline="-25000" dirty="0"/>
              <a:t>t </a:t>
            </a:r>
            <a:r>
              <a:rPr lang="en-150" sz="2000" dirty="0"/>
              <a:t>, s</a:t>
            </a:r>
            <a:r>
              <a:rPr lang="en-150" sz="2000" baseline="-25000" dirty="0"/>
              <a:t>t </a:t>
            </a:r>
            <a:r>
              <a:rPr lang="en-150" sz="2000" dirty="0"/>
              <a:t>, r</a:t>
            </a:r>
            <a:r>
              <a:rPr lang="en-150" sz="2000" baseline="-25000" dirty="0"/>
              <a:t>t </a:t>
            </a:r>
            <a:r>
              <a:rPr lang="en-150" sz="2000" dirty="0"/>
              <a:t>)</a:t>
            </a:r>
            <a:endParaRPr lang="en-150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18601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15FF2-E646-68CC-918A-AEFCC128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472383"/>
            <a:ext cx="936438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Autofit/>
          </a:bodyPr>
          <a:lstStyle/>
          <a:p>
            <a:r>
              <a:rPr lang="en-150" sz="3200" dirty="0"/>
              <a:t>Policy</a:t>
            </a:r>
            <a:endParaRPr lang="en-150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AD2FE-0919-BBC0-4370-F71A239B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2" y="2061913"/>
            <a:ext cx="7557796" cy="34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6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Episodes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F6C09-0B6E-6F1A-E9DC-3C5040EC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80" y="812800"/>
            <a:ext cx="6790008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CEDA7-1822-3D20-E8DF-395587BA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69" y="1199713"/>
            <a:ext cx="7665742" cy="48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5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10D-B7BD-8F09-4CAB-C21C1FF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247895"/>
            <a:ext cx="10515600" cy="564905"/>
          </a:xfrm>
        </p:spPr>
        <p:txBody>
          <a:bodyPr>
            <a:normAutofit/>
          </a:bodyPr>
          <a:lstStyle/>
          <a:p>
            <a:r>
              <a:rPr lang="en-150" sz="3200" dirty="0"/>
              <a:t>Value of MDP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297F9-B320-41A0-B001-A2D46216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2223507"/>
            <a:ext cx="6340389" cy="12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43F437-E295-881F-3E24-06F2A6B3626E}"/>
              </a:ext>
            </a:extLst>
          </p:cNvPr>
          <p:cNvSpPr txBox="1"/>
          <p:nvPr/>
        </p:nvSpPr>
        <p:spPr>
          <a:xfrm>
            <a:off x="1110342" y="1731602"/>
            <a:ext cx="406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000" dirty="0"/>
              <a:t>Markov property provide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E1FBD-0A2A-C6C0-AA90-3E6576756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34" y="3496157"/>
            <a:ext cx="6835732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159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Reinforcement learning</vt:lpstr>
      <vt:lpstr>Plan</vt:lpstr>
      <vt:lpstr>Sequential Decision Making</vt:lpstr>
      <vt:lpstr>Sequential Decision Making</vt:lpstr>
      <vt:lpstr>Definitions</vt:lpstr>
      <vt:lpstr>Policy</vt:lpstr>
      <vt:lpstr>Episodes</vt:lpstr>
      <vt:lpstr>Example</vt:lpstr>
      <vt:lpstr>Value of MDP</vt:lpstr>
      <vt:lpstr>Policy evaluation</vt:lpstr>
      <vt:lpstr>Policy Iteration</vt:lpstr>
      <vt:lpstr>Value Iteration</vt:lpstr>
      <vt:lpstr>Types of RL</vt:lpstr>
      <vt:lpstr>Discussion and fun</vt:lpstr>
      <vt:lpstr>Score function Gradient Estimator</vt:lpstr>
      <vt:lpstr>Score function Gradient Estimator</vt:lpstr>
      <vt:lpstr>Score function Gradient Estimator</vt:lpstr>
      <vt:lpstr>Good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Demir</dc:creator>
  <cp:lastModifiedBy>Demir</cp:lastModifiedBy>
  <cp:revision>4</cp:revision>
  <dcterms:created xsi:type="dcterms:W3CDTF">2023-07-20T19:15:46Z</dcterms:created>
  <dcterms:modified xsi:type="dcterms:W3CDTF">2023-07-22T12:10:43Z</dcterms:modified>
</cp:coreProperties>
</file>