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  <p:sldMasterId id="214748368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670550" cx="10080625"/>
  <p:notesSz cx="7559675" cy="10691800"/>
  <p:embeddedFontLst>
    <p:embeddedFont>
      <p:font typeface="Arial Narr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hpQEU8KwNwM7mnAwBH6PuS5GWn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4DEB66-2F9F-40C8-9054-DD3087074274}">
  <a:tblStyle styleId="{E74DEB66-2F9F-40C8-9054-DD308707427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ArialNarrow-regular.fntdata"/><Relationship Id="rId21" Type="http://schemas.openxmlformats.org/officeDocument/2006/relationships/slide" Target="slides/slide13.xml"/><Relationship Id="rId24" Type="http://schemas.openxmlformats.org/officeDocument/2006/relationships/font" Target="fonts/ArialNarrow-italic.fntdata"/><Relationship Id="rId23" Type="http://schemas.openxmlformats.org/officeDocument/2006/relationships/font" Target="fonts/Arial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customschemas.google.com/relationships/presentationmetadata" Target="metadata"/><Relationship Id="rId25" Type="http://schemas.openxmlformats.org/officeDocument/2006/relationships/font" Target="fonts/ArialNarrow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ecbb950eb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5ecbb950eb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7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0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0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1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2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2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2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3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3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3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3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4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5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6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6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8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9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9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9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0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0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0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1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1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1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2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2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3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3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3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3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4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4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4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4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4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4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55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56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7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7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9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60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60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60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61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61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61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62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62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62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63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63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64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64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64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64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65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65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65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65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65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65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 flipH="1" rot="10800000">
            <a:off x="503640" y="904680"/>
            <a:ext cx="90676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550">
            <a:solidFill>
              <a:srgbClr val="127622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0160">
              <a:srgbClr val="000000">
                <a:alpha val="36862"/>
              </a:srgbClr>
            </a:outerShdw>
          </a:effectLst>
        </p:spPr>
      </p:sp>
      <p:sp>
        <p:nvSpPr>
          <p:cNvPr id="7" name="Google Shape;7;p14"/>
          <p:cNvSpPr/>
          <p:nvPr/>
        </p:nvSpPr>
        <p:spPr>
          <a:xfrm>
            <a:off x="274680" y="5120640"/>
            <a:ext cx="9506160" cy="87840"/>
          </a:xfrm>
          <a:prstGeom prst="rect">
            <a:avLst/>
          </a:prstGeom>
          <a:solidFill>
            <a:srgbClr val="77BC65"/>
          </a:solidFill>
          <a:ln cap="flat" cmpd="sng" w="9525">
            <a:solidFill>
              <a:srgbClr val="1276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4"/>
          <p:cNvSpPr/>
          <p:nvPr/>
        </p:nvSpPr>
        <p:spPr>
          <a:xfrm>
            <a:off x="9032760" y="5212080"/>
            <a:ext cx="1042920" cy="36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4"/>
          <p:cNvSpPr/>
          <p:nvPr/>
        </p:nvSpPr>
        <p:spPr>
          <a:xfrm>
            <a:off x="1945080" y="5231160"/>
            <a:ext cx="5095080" cy="34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PhD Summer School</a:t>
            </a:r>
            <a:r>
              <a:rPr b="0" i="0" lang="en-US" sz="15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1" i="0" lang="en-US" sz="1500" u="sng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aefremov@autegry.com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4"/>
          <p:cNvSpPr txBox="1"/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 flipH="1" rot="10800000">
            <a:off x="503640" y="904680"/>
            <a:ext cx="90676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550">
            <a:solidFill>
              <a:srgbClr val="127622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0160">
              <a:srgbClr val="000000">
                <a:alpha val="36862"/>
              </a:srgbClr>
            </a:outerShdw>
          </a:effectLst>
        </p:spPr>
      </p:sp>
      <p:sp>
        <p:nvSpPr>
          <p:cNvPr id="62" name="Google Shape;62;p16"/>
          <p:cNvSpPr/>
          <p:nvPr/>
        </p:nvSpPr>
        <p:spPr>
          <a:xfrm>
            <a:off x="274680" y="5120640"/>
            <a:ext cx="9506160" cy="87840"/>
          </a:xfrm>
          <a:prstGeom prst="rect">
            <a:avLst/>
          </a:prstGeom>
          <a:solidFill>
            <a:srgbClr val="77BC65"/>
          </a:solidFill>
          <a:ln cap="flat" cmpd="sng" w="9525">
            <a:solidFill>
              <a:srgbClr val="1276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/>
          <p:nvPr/>
        </p:nvSpPr>
        <p:spPr>
          <a:xfrm>
            <a:off x="9032760" y="5212080"/>
            <a:ext cx="1042920" cy="36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6"/>
          <p:cNvSpPr/>
          <p:nvPr/>
        </p:nvSpPr>
        <p:spPr>
          <a:xfrm>
            <a:off x="1945080" y="5231160"/>
            <a:ext cx="5095080" cy="34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PhD Summer School</a:t>
            </a:r>
            <a:r>
              <a:rPr b="0" i="0" lang="en-US" sz="15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1" i="0" lang="en-US" sz="1500" u="sng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aefremov@autegry.com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 flipH="1" rot="10800000">
            <a:off x="503640" y="904680"/>
            <a:ext cx="90676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550">
            <a:solidFill>
              <a:srgbClr val="127622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0160">
              <a:srgbClr val="000000">
                <a:alpha val="36862"/>
              </a:srgbClr>
            </a:outerShdw>
          </a:effectLst>
        </p:spPr>
      </p:sp>
      <p:sp>
        <p:nvSpPr>
          <p:cNvPr id="117" name="Google Shape;117;p18"/>
          <p:cNvSpPr/>
          <p:nvPr/>
        </p:nvSpPr>
        <p:spPr>
          <a:xfrm>
            <a:off x="274680" y="5120640"/>
            <a:ext cx="9506160" cy="87840"/>
          </a:xfrm>
          <a:prstGeom prst="rect">
            <a:avLst/>
          </a:prstGeom>
          <a:solidFill>
            <a:srgbClr val="77BC65"/>
          </a:solidFill>
          <a:ln cap="flat" cmpd="sng" w="9525">
            <a:solidFill>
              <a:srgbClr val="1276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9032760" y="5212080"/>
            <a:ext cx="1042920" cy="36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1945080" y="5231160"/>
            <a:ext cx="5095080" cy="34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PhD Summer School</a:t>
            </a:r>
            <a:r>
              <a:rPr b="0" i="0" lang="en-US" sz="15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1" i="0" lang="en-US" sz="1500" u="sng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aefremov@autegry.com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 flipH="1" rot="10800000">
            <a:off x="503640" y="904680"/>
            <a:ext cx="90676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550">
            <a:solidFill>
              <a:srgbClr val="127622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0160">
              <a:srgbClr val="000000">
                <a:alpha val="36862"/>
              </a:srgbClr>
            </a:outerShdw>
          </a:effectLst>
        </p:spPr>
      </p:sp>
      <p:sp>
        <p:nvSpPr>
          <p:cNvPr id="172" name="Google Shape;172;p20"/>
          <p:cNvSpPr/>
          <p:nvPr/>
        </p:nvSpPr>
        <p:spPr>
          <a:xfrm>
            <a:off x="274680" y="5120640"/>
            <a:ext cx="9506160" cy="87840"/>
          </a:xfrm>
          <a:prstGeom prst="rect">
            <a:avLst/>
          </a:prstGeom>
          <a:solidFill>
            <a:srgbClr val="77BC65"/>
          </a:solidFill>
          <a:ln cap="flat" cmpd="sng" w="9525">
            <a:solidFill>
              <a:srgbClr val="1276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9032760" y="5212080"/>
            <a:ext cx="1042920" cy="36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1945080" y="5231160"/>
            <a:ext cx="5095080" cy="34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PhD Summer School</a:t>
            </a:r>
            <a:r>
              <a:rPr b="0" i="0" lang="en-US" sz="15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1" i="0" lang="en-US" sz="1500" u="sng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aefremov@autegry.com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"/>
          <p:cNvSpPr/>
          <p:nvPr/>
        </p:nvSpPr>
        <p:spPr>
          <a:xfrm>
            <a:off x="504000" y="226080"/>
            <a:ext cx="9067680" cy="77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PhD Summer School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"/>
          <p:cNvSpPr/>
          <p:nvPr/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27622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r>
              <a:rPr b="1" lang="en-US" sz="2000">
                <a:solidFill>
                  <a:srgbClr val="127622"/>
                </a:solidFill>
              </a:rPr>
              <a:t>Imbalance</a:t>
            </a:r>
            <a:r>
              <a:rPr b="1" lang="en-US" sz="2000">
                <a:solidFill>
                  <a:srgbClr val="127622"/>
                </a:solidFill>
              </a:rPr>
              <a:t> Data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27622"/>
                </a:solidFill>
                <a:latin typeface="Arial"/>
                <a:ea typeface="Arial"/>
                <a:cs typeface="Arial"/>
                <a:sym typeface="Arial"/>
              </a:rPr>
              <a:t>							Feature Extraction: PCA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27622"/>
                </a:solidFill>
                <a:latin typeface="Arial"/>
                <a:ea typeface="Arial"/>
                <a:cs typeface="Arial"/>
                <a:sym typeface="Arial"/>
              </a:rPr>
              <a:t>Feature Selection: Fiter, Embedded &amp; 				Wrapper Methods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"/>
          <p:cNvSpPr/>
          <p:nvPr/>
        </p:nvSpPr>
        <p:spPr>
          <a:xfrm>
            <a:off x="8961120" y="5303520"/>
            <a:ext cx="455400" cy="181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0160" y="1920240"/>
            <a:ext cx="1748880" cy="17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"/>
          <p:cNvSpPr/>
          <p:nvPr/>
        </p:nvSpPr>
        <p:spPr>
          <a:xfrm>
            <a:off x="488160" y="1230480"/>
            <a:ext cx="9294120" cy="37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Approaches for feature selection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filter methods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embedded methods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wrapper methods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Wrapper methods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all combinations of factors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forward regression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backward regression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stepwise regression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0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/>
          <p:nvPr/>
        </p:nvSpPr>
        <p:spPr>
          <a:xfrm>
            <a:off x="421200" y="310320"/>
            <a:ext cx="6346440" cy="50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FS: Wrapper Methods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0"/>
          <p:cNvSpPr/>
          <p:nvPr/>
        </p:nvSpPr>
        <p:spPr>
          <a:xfrm>
            <a:off x="4921200" y="1326600"/>
            <a:ext cx="4650480" cy="37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combinations of factors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– number of potential factors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– number of models to be examined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= 2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1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n = 2,   c = 2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1 = 7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	{x1},   {x2},   {x3},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{x1, x2},   {x1, x3},   {x2, x3},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{x1, x2, x3}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= 20,    c ≈ 1.0485 x 10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= 50,    c ≈ 1.1259 x 10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2320" y="226440"/>
            <a:ext cx="639360" cy="64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"/>
          <p:cNvSpPr/>
          <p:nvPr/>
        </p:nvSpPr>
        <p:spPr>
          <a:xfrm>
            <a:off x="488160" y="1230480"/>
            <a:ext cx="9423720" cy="37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Forward regression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Backward regression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Stepwise regression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F/B/SW Linear Regression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F/B/SW Logistic Regression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22860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Efremov, A. Multivariable System Identification. Monograph, second edition, ISBN 978-954-9489-42-2, DAR-RH, Veliko Tarnovo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421200" y="310320"/>
            <a:ext cx="6346440" cy="50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FS: Wrapper Methods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9640" y="1582560"/>
            <a:ext cx="5275440" cy="223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32320" y="226440"/>
            <a:ext cx="639360" cy="64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"/>
          <p:cNvSpPr/>
          <p:nvPr/>
        </p:nvSpPr>
        <p:spPr>
          <a:xfrm>
            <a:off x="488160" y="1230480"/>
            <a:ext cx="9423720" cy="37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Forward regression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Backward regression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Stepwise regression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F/B/SW Linear Regression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F/B/SW Logistic Regression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22860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Efremov, A. Multivariable System Identification. Monograph, second edition, ISBN 978-954-9489-42-2, DAR-RH, Veliko Tarnovo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2"/>
          <p:cNvSpPr/>
          <p:nvPr/>
        </p:nvSpPr>
        <p:spPr>
          <a:xfrm>
            <a:off x="421200" y="310320"/>
            <a:ext cx="6346440" cy="50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FS: Wrapper Methods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2320" y="226440"/>
            <a:ext cx="639360" cy="64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5040" y="1554480"/>
            <a:ext cx="4994280" cy="249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3"/>
          <p:cNvSpPr/>
          <p:nvPr/>
        </p:nvSpPr>
        <p:spPr>
          <a:xfrm>
            <a:off x="421200" y="310320"/>
            <a:ext cx="6346440" cy="50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3"/>
          <p:cNvSpPr/>
          <p:nvPr/>
        </p:nvSpPr>
        <p:spPr>
          <a:xfrm>
            <a:off x="488160" y="1230480"/>
            <a:ext cx="9294120" cy="37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Contacts: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Alexander Efremov, Ph.D., Eng.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4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aefremov@autegry.com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400" u="sng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https://bg.linkedin.com/in/aefremov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Founder &amp; CEO at AUTEGRY Ltd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400" u="sng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www.autegry.com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Assoc. Prof. at Technical University of Sofia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400" u="sng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www.tu-sofia.bg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2960" y="3441240"/>
            <a:ext cx="299880" cy="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"/>
          <p:cNvSpPr/>
          <p:nvPr/>
        </p:nvSpPr>
        <p:spPr>
          <a:xfrm>
            <a:off x="421200" y="310320"/>
            <a:ext cx="6346440" cy="50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Dealing with Imbalanced Data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"/>
          <p:cNvSpPr/>
          <p:nvPr/>
        </p:nvSpPr>
        <p:spPr>
          <a:xfrm>
            <a:off x="488160" y="1230480"/>
            <a:ext cx="4340520" cy="37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Undersampling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random sampling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systematic sampling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stratified sampling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other approaches: kNN based, cluster based...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Oversampling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random naive oversampling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stratified over/under sampling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SMOTE, ADASYN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"/>
          <p:cNvSpPr/>
          <p:nvPr/>
        </p:nvSpPr>
        <p:spPr>
          <a:xfrm>
            <a:off x="5305680" y="1890000"/>
            <a:ext cx="426600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2320" y="226080"/>
            <a:ext cx="639360" cy="6469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3" name="Google Shape;243;p2"/>
          <p:cNvGraphicFramePr/>
          <p:nvPr/>
        </p:nvGraphicFramePr>
        <p:xfrm>
          <a:off x="2820240" y="2330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{E74DEB66-2F9F-40C8-9054-DD3087074274}</a:tableStyleId>
              </a:tblPr>
              <a:tblGrid>
                <a:gridCol w="728650"/>
                <a:gridCol w="619550"/>
                <a:gridCol w="67355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PostV+D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PostVoice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PostV+D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11767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1685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PostVoice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4373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4" name="Google Shape;244;p2"/>
          <p:cNvGraphicFramePr/>
          <p:nvPr/>
        </p:nvGraphicFramePr>
        <p:xfrm>
          <a:off x="5169240" y="2343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{E74DEB66-2F9F-40C8-9054-DD3087074274}</a:tableStyleId>
              </a:tblPr>
              <a:tblGrid>
                <a:gridCol w="766800"/>
                <a:gridCol w="652325"/>
                <a:gridCol w="65305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 25%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PostV+D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PostVoice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PostV+D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2900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418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PostVoice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1128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5" name="Google Shape;245;p2"/>
          <p:cNvGraphicFramePr/>
          <p:nvPr/>
        </p:nvGraphicFramePr>
        <p:xfrm>
          <a:off x="7574760" y="2346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{E74DEB66-2F9F-40C8-9054-DD3087074274}</a:tableStyleId>
              </a:tblPr>
              <a:tblGrid>
                <a:gridCol w="734400"/>
                <a:gridCol w="624600"/>
                <a:gridCol w="6786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Des.Prc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PostV+D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PostVoice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PostV+D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10%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PostVoice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20%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6" name="Google Shape;246;p2"/>
          <p:cNvGraphicFramePr/>
          <p:nvPr/>
        </p:nvGraphicFramePr>
        <p:xfrm>
          <a:off x="7574760" y="314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{E74DEB66-2F9F-40C8-9054-DD3087074274}</a:tableStyleId>
              </a:tblPr>
              <a:tblGrid>
                <a:gridCol w="734400"/>
                <a:gridCol w="624600"/>
                <a:gridCol w="6786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STRAT 25%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PostV+D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PostVoice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40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Px`xostV+D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x`1186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848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PostVoice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872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pic>
        <p:nvPicPr>
          <p:cNvPr id="247" name="Google Shape;24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1200" y="1093680"/>
            <a:ext cx="2435760" cy="84924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"/>
          <p:cNvSpPr/>
          <p:nvPr/>
        </p:nvSpPr>
        <p:spPr>
          <a:xfrm>
            <a:off x="4802760" y="1201680"/>
            <a:ext cx="4779000" cy="37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 weights, Undersampling, Oversampling, Mixed, Change y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ecbb950eb_0_1"/>
          <p:cNvSpPr/>
          <p:nvPr/>
        </p:nvSpPr>
        <p:spPr>
          <a:xfrm>
            <a:off x="504000" y="226080"/>
            <a:ext cx="90678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5ecbb950eb_0_1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5ecbb950eb_0_1"/>
          <p:cNvSpPr/>
          <p:nvPr/>
        </p:nvSpPr>
        <p:spPr>
          <a:xfrm>
            <a:off x="421200" y="310320"/>
            <a:ext cx="63465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300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Dealing with Imbalanced Data</a:t>
            </a:r>
            <a:endParaRPr sz="3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127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25ecbb950eb_0_1"/>
          <p:cNvSpPr/>
          <p:nvPr/>
        </p:nvSpPr>
        <p:spPr>
          <a:xfrm>
            <a:off x="488139" y="1230475"/>
            <a:ext cx="8901600" cy="3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1049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Oversampling - Example						Merge time-series data sets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4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25ecbb950eb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2320" y="226080"/>
            <a:ext cx="639360" cy="64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25ecbb950eb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00" y="2106465"/>
            <a:ext cx="3566975" cy="1457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25ecbb950eb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1975" y="1923302"/>
            <a:ext cx="3487201" cy="231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"/>
          <p:cNvSpPr/>
          <p:nvPr/>
        </p:nvSpPr>
        <p:spPr>
          <a:xfrm>
            <a:off x="421200" y="310320"/>
            <a:ext cx="6346440" cy="50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FE: PCA – Why, What &amp; Idea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"/>
          <p:cNvSpPr/>
          <p:nvPr/>
        </p:nvSpPr>
        <p:spPr>
          <a:xfrm>
            <a:off x="488160" y="1230480"/>
            <a:ext cx="9294120" cy="37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 Principal Component Analysis (PCA)?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extract features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compress data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visualize data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reduce noise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avoid multicollinearity…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PCA?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Feature Extraction (FE) vs Feature Selection (FS)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Feature Extraction vs Feature Engineering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PCA vs Factor Analysis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"/>
          <p:cNvSpPr/>
          <p:nvPr/>
        </p:nvSpPr>
        <p:spPr>
          <a:xfrm>
            <a:off x="5305680" y="1890000"/>
            <a:ext cx="426600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Idea behind PCA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Generate new features named principal components (PC)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PC-s are linear combination of original features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PC-s are orthogonal (uncorrelated)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	Select subset of PC-s    &amp;    retain max data variability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Transform initial features into selected PC-s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2320" y="226080"/>
            <a:ext cx="639360" cy="64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"/>
          <p:cNvSpPr/>
          <p:nvPr/>
        </p:nvSpPr>
        <p:spPr>
          <a:xfrm>
            <a:off x="421200" y="310320"/>
            <a:ext cx="6346440" cy="50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FE: PCA - Steps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488160" y="1230480"/>
            <a:ext cx="9294120" cy="37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Standardize initial features (X → Xs)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Calculate Xs</a:t>
            </a:r>
            <a:r>
              <a:rPr b="1" baseline="3000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Xs, if needed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 PC-s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	Apply matrix decomposition to Xs or Xs</a:t>
            </a:r>
            <a:r>
              <a:rPr b="1" baseline="3000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- apply SVD to Xs  	→ singular values &amp; singular vectors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- apply EVD to Xs' Xs 	→ eigenvalues &amp; eigenvectors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PC-s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	Select subset of PC-s based on singular values / eigenvalues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66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-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Kaiser criterion (Latent Root)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- Scree rule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4"/>
          <p:cNvPicPr preferRelativeResize="0"/>
          <p:nvPr/>
        </p:nvPicPr>
        <p:blipFill rotWithShape="1">
          <a:blip r:embed="rId3">
            <a:alphaModFix/>
          </a:blip>
          <a:srcRect b="3877" l="0" r="0" t="15012"/>
          <a:stretch/>
        </p:blipFill>
        <p:spPr>
          <a:xfrm>
            <a:off x="5394960" y="2560320"/>
            <a:ext cx="3843000" cy="246708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"/>
          <p:cNvSpPr/>
          <p:nvPr/>
        </p:nvSpPr>
        <p:spPr>
          <a:xfrm>
            <a:off x="5029200" y="1230480"/>
            <a:ext cx="4650480" cy="37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 to new data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Transform initial features into selected PS-s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32320" y="226440"/>
            <a:ext cx="639360" cy="64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"/>
          <p:cNvSpPr/>
          <p:nvPr/>
        </p:nvSpPr>
        <p:spPr>
          <a:xfrm>
            <a:off x="421200" y="310320"/>
            <a:ext cx="6346440" cy="50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FE: PCA – Geometric Interpretation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"/>
          <p:cNvSpPr/>
          <p:nvPr/>
        </p:nvSpPr>
        <p:spPr>
          <a:xfrm>
            <a:off x="488160" y="1230480"/>
            <a:ext cx="9294120" cy="370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2320" y="226440"/>
            <a:ext cx="639360" cy="64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180" y="1230475"/>
            <a:ext cx="6859915" cy="35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6"/>
          <p:cNvSpPr/>
          <p:nvPr/>
        </p:nvSpPr>
        <p:spPr>
          <a:xfrm>
            <a:off x="421200" y="310320"/>
            <a:ext cx="6346440" cy="50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FE: PCA – Math Foundations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2320" y="226440"/>
            <a:ext cx="639360" cy="64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6"/>
          <p:cNvPicPr preferRelativeResize="0"/>
          <p:nvPr/>
        </p:nvPicPr>
        <p:blipFill rotWithShape="1">
          <a:blip r:embed="rId4">
            <a:alphaModFix/>
          </a:blip>
          <a:srcRect b="51155" l="0" r="0" t="0"/>
          <a:stretch/>
        </p:blipFill>
        <p:spPr>
          <a:xfrm>
            <a:off x="573450" y="1294075"/>
            <a:ext cx="4982126" cy="186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"/>
          <p:cNvSpPr/>
          <p:nvPr/>
        </p:nvSpPr>
        <p:spPr>
          <a:xfrm>
            <a:off x="488160" y="1230480"/>
            <a:ext cx="9294120" cy="37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Approaches for feature selection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filter methods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embedded methods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wrapper methods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 Methods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univariate analysis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remove low-variability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too many Missings...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7"/>
          <p:cNvSpPr/>
          <p:nvPr/>
        </p:nvSpPr>
        <p:spPr>
          <a:xfrm>
            <a:off x="421200" y="310320"/>
            <a:ext cx="6346440" cy="50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FS: Filter Methods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7"/>
          <p:cNvSpPr/>
          <p:nvPr/>
        </p:nvSpPr>
        <p:spPr>
          <a:xfrm>
            <a:off x="3644880" y="1254600"/>
            <a:ext cx="4650600" cy="3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bivariate analysis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Pearson correlation coefficient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b="0" baseline="-25000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30000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b="0" baseline="-25000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(||</a:t>
            </a:r>
            <a:r>
              <a:rPr b="0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b="0" baseline="-2500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-25000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b="0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b="0" baseline="-2500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baseline="-2500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cos</a:t>
            </a:r>
            <a:r>
              <a:rPr b="0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Spearman's rank correlation coefficient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Kendall's tau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Pearson contingency coefficient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Tchouproff contingency coefficient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multivariate analysis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multicollinearity &amp; correlation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Variance Inflation Factor (VIF)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2320" y="226440"/>
            <a:ext cx="639360" cy="64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1177" y="1168551"/>
            <a:ext cx="1396226" cy="13680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9" name="Google Shape;309;p7"/>
          <p:cNvGraphicFramePr/>
          <p:nvPr/>
        </p:nvGraphicFramePr>
        <p:xfrm>
          <a:off x="7952730" y="2348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{E74DEB66-2F9F-40C8-9054-DD3087074274}</a:tableStyleId>
              </a:tblPr>
              <a:tblGrid>
                <a:gridCol w="382850"/>
                <a:gridCol w="283725"/>
                <a:gridCol w="305375"/>
                <a:gridCol w="262075"/>
                <a:gridCol w="370975"/>
                <a:gridCol w="284900"/>
              </a:tblGrid>
              <a:tr h="2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b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b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 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b="1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20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 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20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 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20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20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xmx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nmx</a:t>
                      </a: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mx2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 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nmx my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nmx</a:t>
                      </a:r>
                      <a:r>
                        <a:rPr b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20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b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b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b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0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50" marL="75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pic>
        <p:nvPicPr>
          <p:cNvPr id="310" name="Google Shape;31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7650" y="3768525"/>
            <a:ext cx="2624626" cy="10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"/>
          <p:cNvSpPr/>
          <p:nvPr/>
        </p:nvSpPr>
        <p:spPr>
          <a:xfrm>
            <a:off x="488160" y="1230480"/>
            <a:ext cx="9294120" cy="37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Modifications of LS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Ordinary Least Squares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F(θ) = e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θ = (Ф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Ф)–1Ф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Ridge Regression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F(θ) = e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+ λθ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θ = (Ф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 + λI)–1Ф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LS &amp; MAP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F(θ) = e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+ λ(θ – θ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(θ – θ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θ = (Ф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 + λI)–1(Ф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+ λθ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8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8"/>
          <p:cNvSpPr/>
          <p:nvPr/>
        </p:nvSpPr>
        <p:spPr>
          <a:xfrm>
            <a:off x="421200" y="310320"/>
            <a:ext cx="6346440" cy="50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27622"/>
                </a:solidFill>
                <a:latin typeface="Calibri"/>
                <a:ea typeface="Calibri"/>
                <a:cs typeface="Calibri"/>
                <a:sym typeface="Calibri"/>
              </a:rPr>
              <a:t>FS: Embedded Methods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8"/>
          <p:cNvSpPr/>
          <p:nvPr/>
        </p:nvSpPr>
        <p:spPr>
          <a:xfrm>
            <a:off x="5641200" y="1326600"/>
            <a:ext cx="3210480" cy="341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LASSO Regression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F(θ) = e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+ λ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Non-linear quadratic constraint optimization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 Net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F(θ) = e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+ λ(α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||θ||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 (1 – α)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EN – convex combination of Ridge &amp; LASSO	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2320" y="226440"/>
            <a:ext cx="639360" cy="64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6520" y="2379240"/>
            <a:ext cx="73440" cy="13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6520" y="2372040"/>
            <a:ext cx="73440" cy="13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6520" y="3302640"/>
            <a:ext cx="73440" cy="13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4000" y="3305160"/>
            <a:ext cx="73440" cy="13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6160" y="4289400"/>
            <a:ext cx="73440" cy="13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4177" y="3652181"/>
            <a:ext cx="3210476" cy="1410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2023-02-26T11:24:02Z</dcterms:created>
</cp:coreProperties>
</file>