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2"/>
  </p:notesMasterIdLst>
  <p:handoutMasterIdLst>
    <p:handoutMasterId r:id="rId53"/>
  </p:handoutMasterIdLst>
  <p:sldIdLst>
    <p:sldId id="481" r:id="rId2"/>
    <p:sldId id="981" r:id="rId3"/>
    <p:sldId id="984" r:id="rId4"/>
    <p:sldId id="729" r:id="rId5"/>
    <p:sldId id="988" r:id="rId6"/>
    <p:sldId id="989" r:id="rId7"/>
    <p:sldId id="983" r:id="rId8"/>
    <p:sldId id="980" r:id="rId9"/>
    <p:sldId id="982" r:id="rId10"/>
    <p:sldId id="737" r:id="rId11"/>
    <p:sldId id="986" r:id="rId12"/>
    <p:sldId id="731" r:id="rId13"/>
    <p:sldId id="985" r:id="rId14"/>
    <p:sldId id="485" r:id="rId15"/>
    <p:sldId id="956" r:id="rId16"/>
    <p:sldId id="990" r:id="rId17"/>
    <p:sldId id="1027" r:id="rId18"/>
    <p:sldId id="992" r:id="rId19"/>
    <p:sldId id="991" r:id="rId20"/>
    <p:sldId id="993" r:id="rId21"/>
    <p:sldId id="740" r:id="rId22"/>
    <p:sldId id="994" r:id="rId23"/>
    <p:sldId id="1013" r:id="rId24"/>
    <p:sldId id="995" r:id="rId25"/>
    <p:sldId id="996" r:id="rId26"/>
    <p:sldId id="997" r:id="rId27"/>
    <p:sldId id="1000" r:id="rId28"/>
    <p:sldId id="1014" r:id="rId29"/>
    <p:sldId id="1016" r:id="rId30"/>
    <p:sldId id="998" r:id="rId31"/>
    <p:sldId id="1019" r:id="rId32"/>
    <p:sldId id="999" r:id="rId33"/>
    <p:sldId id="1020" r:id="rId34"/>
    <p:sldId id="1001" r:id="rId35"/>
    <p:sldId id="1002" r:id="rId36"/>
    <p:sldId id="1003" r:id="rId37"/>
    <p:sldId id="1004" r:id="rId38"/>
    <p:sldId id="1005" r:id="rId39"/>
    <p:sldId id="1006" r:id="rId40"/>
    <p:sldId id="1007" r:id="rId41"/>
    <p:sldId id="1024" r:id="rId42"/>
    <p:sldId id="1025" r:id="rId43"/>
    <p:sldId id="1008" r:id="rId44"/>
    <p:sldId id="1009" r:id="rId45"/>
    <p:sldId id="1023" r:id="rId46"/>
    <p:sldId id="1026" r:id="rId47"/>
    <p:sldId id="1010" r:id="rId48"/>
    <p:sldId id="1011" r:id="rId49"/>
    <p:sldId id="1012" r:id="rId50"/>
    <p:sldId id="948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411A"/>
    <a:srgbClr val="48A32C"/>
    <a:srgbClr val="0099FF"/>
    <a:srgbClr val="89E0FF"/>
    <a:srgbClr val="FFFF89"/>
    <a:srgbClr val="B482DA"/>
    <a:srgbClr val="FF8B8B"/>
    <a:srgbClr val="C66A2B"/>
    <a:srgbClr val="C68D6F"/>
    <a:srgbClr val="8E5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9" autoAdjust="0"/>
    <p:restoredTop sz="80404" autoAdjust="0"/>
  </p:normalViewPr>
  <p:slideViewPr>
    <p:cSldViewPr snapToGrid="0" snapToObjects="1">
      <p:cViewPr varScale="1">
        <p:scale>
          <a:sx n="87" d="100"/>
          <a:sy n="87" d="100"/>
        </p:scale>
        <p:origin x="1301" y="5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8141"/>
    </p:cViewPr>
  </p:sorterViewPr>
  <p:notesViewPr>
    <p:cSldViewPr snapToGrid="0" snapToObjects="1">
      <p:cViewPr varScale="1">
        <p:scale>
          <a:sx n="84" d="100"/>
          <a:sy n="84" d="100"/>
        </p:scale>
        <p:origin x="233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56555-3294-4A93-8AB1-0B6958A4B589}" type="datetimeFigureOut">
              <a:rPr lang="bg-BG" smtClean="0"/>
              <a:t>17.7.2023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11BD1-F146-4E6D-9AA9-8CBAC650EE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632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BDF00-898F-3042-B8F7-B884587C6A4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43E6B-4F64-ED4F-8D56-1191F4D9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5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00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70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44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4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3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057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4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2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88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7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9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249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67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3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057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49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31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08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84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997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99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23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1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17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129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516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52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968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707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dirty="0"/>
              <a:t>линеен</a:t>
            </a:r>
            <a:r>
              <a:rPr lang="bg-BG" sz="1200" baseline="0" dirty="0"/>
              <a:t> модел?: </a:t>
            </a:r>
            <a:r>
              <a:rPr lang="en-US" sz="1200" baseline="0" dirty="0"/>
              <a:t>f(x) </a:t>
            </a:r>
            <a:r>
              <a:rPr lang="bg-BG" sz="1200" baseline="0" dirty="0"/>
              <a:t>или </a:t>
            </a:r>
            <a:r>
              <a:rPr lang="en-US" sz="1200" baseline="0" dirty="0"/>
              <a:t>f(q)</a:t>
            </a:r>
            <a:endParaRPr lang="bg-BG" sz="1200" baseline="0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baseline="0" dirty="0"/>
              <a:t>Примери за лин. по пар – монография 57 </a:t>
            </a:r>
            <a:r>
              <a:rPr lang="en-US" sz="1200" baseline="0" dirty="0"/>
              <a:t>(69)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163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43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27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025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954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942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299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3664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268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06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ERP -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управление на ресурсите и процесите в предприятие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aseline="0" dirty="0"/>
              <a:t>	CRM – Customer Relationship Management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 with current and potential customers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SRM 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Supplier Relationship Management /support/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PLM – Production Line Management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SCM – Supply Chain Management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Accounting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HR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Corporate Performance and Governance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aseline="0" dirty="0"/>
              <a:t>	</a:t>
            </a:r>
          </a:p>
          <a:p>
            <a:r>
              <a:rPr lang="en-US" baseline="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7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3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10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3E6B-4F64-ED4F-8D56-1191F4D92C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7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710791" y="2318033"/>
            <a:ext cx="4269923" cy="444151"/>
          </a:xfrm>
        </p:spPr>
        <p:txBody>
          <a:bodyPr>
            <a:noAutofit/>
          </a:bodyPr>
          <a:lstStyle>
            <a:lvl1pPr marL="0" indent="0">
              <a:buNone/>
              <a:defRPr sz="2600" b="1" i="0" baseline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R Basics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710791" y="2762184"/>
            <a:ext cx="4138703" cy="305968"/>
          </a:xfrm>
        </p:spPr>
        <p:txBody>
          <a:bodyPr>
            <a:normAutofit/>
          </a:bodyPr>
          <a:lstStyle>
            <a:lvl1pPr marL="0" indent="0">
              <a:buNone/>
              <a:defRPr sz="1400" b="0" i="0" baseline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Alexander Efremov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04" y="2061949"/>
            <a:ext cx="1284062" cy="125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3682093" y="4835875"/>
            <a:ext cx="23377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155278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49622" y="129787"/>
            <a:ext cx="6516585" cy="5043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682093" y="4835875"/>
            <a:ext cx="23377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2553018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093" y="4832575"/>
            <a:ext cx="2895600" cy="273844"/>
          </a:xfrm>
          <a:prstGeom prst="rect">
            <a:avLst/>
          </a:prstGeom>
        </p:spPr>
        <p:txBody>
          <a:bodyPr anchor="t"/>
          <a:lstStyle/>
          <a:p>
            <a:r>
              <a:rPr lang="en-US" dirty="0">
                <a:solidFill>
                  <a:prstClr val="white"/>
                </a:solidFill>
              </a:rPr>
              <a:t>a4everyone.com</a:t>
            </a:r>
          </a:p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49622" y="129787"/>
            <a:ext cx="6516585" cy="5043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682093" y="4835875"/>
            <a:ext cx="23377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103788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710791" y="2318033"/>
            <a:ext cx="4269923" cy="444151"/>
          </a:xfrm>
        </p:spPr>
        <p:txBody>
          <a:bodyPr>
            <a:noAutofit/>
          </a:bodyPr>
          <a:lstStyle>
            <a:lvl1pPr marL="0" indent="0">
              <a:buNone/>
              <a:defRPr sz="2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HRISTO HADJITCHONEV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710791" y="2762184"/>
            <a:ext cx="4138703" cy="644598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CO- FOUNDER AND CEO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32575"/>
            <a:ext cx="2305050" cy="273844"/>
          </a:xfrm>
        </p:spPr>
        <p:txBody>
          <a:bodyPr/>
          <a:lstStyle/>
          <a:p>
            <a:fld id="{930C351F-9A53-514D-8DE1-1B53296DA3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682093" y="4835875"/>
            <a:ext cx="23377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2098393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82093" y="4835875"/>
            <a:ext cx="2337707" cy="273844"/>
          </a:xfrm>
          <a:prstGeom prst="rect">
            <a:avLst/>
          </a:prstGeom>
        </p:spPr>
        <p:txBody>
          <a:bodyPr/>
          <a:lstStyle/>
          <a:p>
            <a:fld id="{B71B945A-B087-4ABC-9516-55AB35EBBE4A}" type="datetime1">
              <a:rPr lang="en-US" smtClean="0"/>
              <a:t>7/17/2023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49622" y="129787"/>
            <a:ext cx="6516585" cy="5043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75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736" y="1597819"/>
            <a:ext cx="8294914" cy="1102519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736" y="2914650"/>
            <a:ext cx="8294914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3682093" y="4835875"/>
            <a:ext cx="23377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51352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93" y="3305176"/>
            <a:ext cx="824162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093" y="2180035"/>
            <a:ext cx="824162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682093" y="4835875"/>
            <a:ext cx="23377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410446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00" y="720000"/>
            <a:ext cx="8613320" cy="3951060"/>
          </a:xfrm>
        </p:spPr>
        <p:txBody>
          <a:bodyPr/>
          <a:lstStyle>
            <a:lvl1pPr marL="266700" indent="-266700">
              <a:defRPr/>
            </a:lvl1pPr>
            <a:lvl2pPr marL="541338" indent="-168275">
              <a:defRPr/>
            </a:lvl2pPr>
            <a:lvl3pPr marL="808038" indent="-160338">
              <a:defRPr/>
            </a:lvl3pPr>
            <a:lvl4pPr marL="922337" indent="0">
              <a:buNone/>
              <a:defRPr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49622" y="129787"/>
            <a:ext cx="6516585" cy="5043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7809" y="564939"/>
            <a:ext cx="7398145" cy="0"/>
          </a:xfrm>
          <a:prstGeom prst="line">
            <a:avLst/>
          </a:prstGeom>
          <a:ln w="19050">
            <a:solidFill>
              <a:srgbClr val="86A5D5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682093" y="4835875"/>
            <a:ext cx="23377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267526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800" y="720000"/>
            <a:ext cx="4242707" cy="39663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‒"/>
              <a:tabLst/>
              <a:def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5475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890588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§"/>
              <a:tabLst/>
              <a:defRPr kumimoji="0" lang="en-US" sz="14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 Narrow"/>
              </a:defRPr>
            </a:lvl3pPr>
            <a:lvl4pPr marL="14351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w"/>
              <a:tabLst/>
              <a:defRPr lang="en-US" sz="1800" kern="1200" dirty="0" smtClean="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16002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Fourth level</a:t>
            </a:r>
          </a:p>
          <a:p>
            <a:pPr marL="342900" marR="0" lvl="4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720000"/>
            <a:ext cx="4304969" cy="3966300"/>
          </a:xfrm>
        </p:spPr>
        <p:txBody>
          <a:bodyPr/>
          <a:lstStyle>
            <a:lvl1pPr marL="366712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anose="05000000000000000000" pitchFamily="2" charset="2"/>
              <a:buNone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  <a:lvl2pPr marL="790575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w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§"/>
              <a:tabLst/>
              <a:defRPr lang="en-US" sz="1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 Narrow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w"/>
              <a:tabLst/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49622" y="129787"/>
            <a:ext cx="6516585" cy="5043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3682093" y="4835875"/>
            <a:ext cx="23377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May 2018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7809" y="564939"/>
            <a:ext cx="7398145" cy="0"/>
          </a:xfrm>
          <a:prstGeom prst="line">
            <a:avLst/>
          </a:prstGeom>
          <a:ln w="19050">
            <a:solidFill>
              <a:srgbClr val="86A5D5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50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49622" y="129787"/>
            <a:ext cx="6516585" cy="5043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682093" y="4835875"/>
            <a:ext cx="23377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May 2018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7809" y="564939"/>
            <a:ext cx="7398145" cy="0"/>
          </a:xfrm>
          <a:prstGeom prst="line">
            <a:avLst/>
          </a:prstGeom>
          <a:ln w="19050">
            <a:solidFill>
              <a:srgbClr val="86A5D5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5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49622" y="129787"/>
            <a:ext cx="6516585" cy="5043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682093" y="4835875"/>
            <a:ext cx="23377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3126198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49622" y="129787"/>
            <a:ext cx="6516585" cy="5043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32575"/>
            <a:ext cx="2305050" cy="273844"/>
          </a:xfrm>
        </p:spPr>
        <p:txBody>
          <a:bodyPr/>
          <a:lstStyle/>
          <a:p>
            <a:fld id="{930C351F-9A53-514D-8DE1-1B53296DA3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3682093" y="4835875"/>
            <a:ext cx="23377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426866106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32575"/>
            <a:ext cx="2305050" cy="273844"/>
          </a:xfrm>
        </p:spPr>
        <p:txBody>
          <a:bodyPr/>
          <a:lstStyle/>
          <a:p>
            <a:fld id="{930C351F-9A53-514D-8DE1-1B53296DA3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2093" y="4835875"/>
            <a:ext cx="23377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176217011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hotocopy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63860"/>
            <a:ext cx="9144000" cy="687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093" y="124339"/>
            <a:ext cx="7168243" cy="5043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930" y="876615"/>
            <a:ext cx="8613320" cy="37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1038" y="4835875"/>
            <a:ext cx="5372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30C351F-9A53-514D-8DE1-1B53296DA3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779" y="230554"/>
            <a:ext cx="406153" cy="39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253093" y="4827585"/>
            <a:ext cx="79917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K. Haralampiev, k_haralampiev@phls.uni-sofia.bg,               </a:t>
            </a:r>
            <a:r>
              <a:rPr lang="en-US" dirty="0"/>
              <a:t>A. Efremov, aefremov@gmail.com,               June 2020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808580" y="124339"/>
            <a:ext cx="1049669" cy="40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6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64" r:id="rId11"/>
    <p:sldLayoutId id="2147483660" r:id="rId12"/>
    <p:sldLayoutId id="2147483650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rgbClr val="0070C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0C0"/>
        </a:buClr>
        <a:buFont typeface="Arial" panose="020B0604020202020204" pitchFamily="34" charset="0"/>
        <a:buChar char="‒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0C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0C0"/>
        </a:buClr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+mj-lt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о"/>
        <a:defRPr sz="1600" kern="1200">
          <a:solidFill>
            <a:schemeClr val="tx1"/>
          </a:solidFill>
          <a:latin typeface="+mj-lt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anp.tu-sofia.bg/aefremov/index.htm" TargetMode="External"/><Relationship Id="rId3" Type="http://schemas.openxmlformats.org/officeDocument/2006/relationships/hyperlink" Target="mailto:k_haralampiev@phls.uni-sofia.bg" TargetMode="External"/><Relationship Id="rId7" Type="http://schemas.openxmlformats.org/officeDocument/2006/relationships/hyperlink" Target="https://bg.linkedin.com/in/aefremov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efremov@gmail.com" TargetMode="External"/><Relationship Id="rId5" Type="http://schemas.openxmlformats.org/officeDocument/2006/relationships/hyperlink" Target="https://www.uni-sofia.bg/" TargetMode="External"/><Relationship Id="rId4" Type="http://schemas.openxmlformats.org/officeDocument/2006/relationships/hyperlink" Target="http://kaloyan-haralampiev.info/" TargetMode="External"/><Relationship Id="rId9" Type="http://schemas.openxmlformats.org/officeDocument/2006/relationships/hyperlink" Target="https://www.a4everyon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 txBox="1">
            <a:spLocks/>
          </p:cNvSpPr>
          <p:nvPr/>
        </p:nvSpPr>
        <p:spPr>
          <a:xfrm>
            <a:off x="3037841" y="1144451"/>
            <a:ext cx="5720080" cy="1616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indent="0" algn="ctr" defTabSz="457200" rtl="0" eaLnBrk="1" latinLnBrk="0" hangingPunct="1">
              <a:buNone/>
              <a:defRPr sz="32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>
                <a:solidFill>
                  <a:srgbClr val="0070C0"/>
                </a:solidFill>
                <a:latin typeface="Calibri" panose="020F0502020204030204" pitchFamily="34" charset="0"/>
              </a:rPr>
              <a:t>Research Tasks, Methods </a:t>
            </a:r>
            <a:br>
              <a:rPr lang="en-US" sz="3300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US" sz="3300" dirty="0">
                <a:solidFill>
                  <a:srgbClr val="0070C0"/>
                </a:solidFill>
                <a:latin typeface="Calibri" panose="020F0502020204030204" pitchFamily="34" charset="0"/>
              </a:rPr>
              <a:t>&amp; Data Structure</a:t>
            </a:r>
            <a:br>
              <a:rPr lang="en-US" sz="3300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endParaRPr lang="en-US" sz="1800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4874621" y="2843042"/>
            <a:ext cx="2187849" cy="64459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None/>
              <a:defRPr sz="1200" b="0" i="0" kern="1200" baseline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Calibri" panose="020F0502020204030204" pitchFamily="34" charset="0"/>
              </a:rPr>
              <a:t>Kaloyan Haralampiev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</a:rPr>
              <a:t>Alexander Efremov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720" y="83820"/>
            <a:ext cx="1441994" cy="7772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795" y="1369785"/>
            <a:ext cx="1749891" cy="17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5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165" y="1192531"/>
            <a:ext cx="5931719" cy="339447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Areas</a:t>
            </a:r>
          </a:p>
          <a:p>
            <a:pPr lvl="1"/>
            <a:r>
              <a:rPr lang="en-US" sz="1200" dirty="0"/>
              <a:t>Statistics</a:t>
            </a:r>
          </a:p>
          <a:p>
            <a:pPr lvl="1"/>
            <a:r>
              <a:rPr lang="en-US" sz="1200" dirty="0"/>
              <a:t>Machine Learning (ML)</a:t>
            </a:r>
          </a:p>
          <a:p>
            <a:pPr lvl="1"/>
            <a:r>
              <a:rPr lang="en-US" sz="1200" dirty="0"/>
              <a:t>Information Technology (IT) /data bases, parallel computations, .../</a:t>
            </a:r>
          </a:p>
          <a:p>
            <a:pPr lvl="1"/>
            <a:r>
              <a:rPr lang="en-US" sz="1200" dirty="0"/>
              <a:t>Optimization</a:t>
            </a:r>
          </a:p>
          <a:p>
            <a:pPr lvl="1"/>
            <a:r>
              <a:rPr lang="en-US" sz="1200" dirty="0"/>
              <a:t>Numerical methods</a:t>
            </a:r>
          </a:p>
          <a:p>
            <a:pPr lvl="1"/>
            <a:r>
              <a:rPr lang="en-US" sz="1200" dirty="0"/>
              <a:t>...</a:t>
            </a:r>
          </a:p>
          <a:p>
            <a:pPr lvl="1"/>
            <a:r>
              <a:rPr lang="en-US" sz="1200" dirty="0"/>
              <a:t>DM</a:t>
            </a:r>
          </a:p>
          <a:p>
            <a:pPr lvl="1"/>
            <a:r>
              <a:rPr lang="en-US" sz="1200" dirty="0"/>
              <a:t>AI?</a:t>
            </a:r>
            <a:endParaRPr lang="bg-BG" sz="1200" dirty="0"/>
          </a:p>
          <a:p>
            <a:pPr lvl="1"/>
            <a:r>
              <a:rPr lang="en-US" sz="1200" dirty="0"/>
              <a:t>DS?</a:t>
            </a:r>
          </a:p>
          <a:p>
            <a:pPr lvl="1"/>
            <a:r>
              <a:rPr lang="en-US" sz="1200" dirty="0"/>
              <a:t>...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Terms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782626" y="1052296"/>
            <a:ext cx="3039623" cy="3075826"/>
            <a:chOff x="5359434" y="1052296"/>
            <a:chExt cx="3039623" cy="3075826"/>
          </a:xfrm>
        </p:grpSpPr>
        <p:sp>
          <p:nvSpPr>
            <p:cNvPr id="39" name="Oval 3"/>
            <p:cNvSpPr>
              <a:spLocks noChangeArrowheads="1"/>
            </p:cNvSpPr>
            <p:nvPr/>
          </p:nvSpPr>
          <p:spPr bwMode="auto">
            <a:xfrm rot="16138397">
              <a:off x="6587742" y="1981523"/>
              <a:ext cx="2057400" cy="1565231"/>
            </a:xfrm>
            <a:prstGeom prst="ellipse">
              <a:avLst/>
            </a:prstGeom>
            <a:solidFill>
              <a:srgbClr val="B482DA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Oval 3"/>
            <p:cNvSpPr>
              <a:spLocks noChangeArrowheads="1"/>
            </p:cNvSpPr>
            <p:nvPr/>
          </p:nvSpPr>
          <p:spPr bwMode="auto">
            <a:xfrm rot="16138397">
              <a:off x="5116131" y="1626235"/>
              <a:ext cx="2057400" cy="1565231"/>
            </a:xfrm>
            <a:prstGeom prst="ellipse">
              <a:avLst/>
            </a:prstGeom>
            <a:solidFill>
              <a:srgbClr val="92D050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Oval 3"/>
            <p:cNvSpPr>
              <a:spLocks noChangeArrowheads="1"/>
            </p:cNvSpPr>
            <p:nvPr/>
          </p:nvSpPr>
          <p:spPr bwMode="auto">
            <a:xfrm>
              <a:off x="5914273" y="1052296"/>
              <a:ext cx="2057400" cy="1565231"/>
            </a:xfrm>
            <a:prstGeom prst="ellipse">
              <a:avLst/>
            </a:prstGeom>
            <a:solidFill>
              <a:srgbClr val="FF5757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5638800" y="2562891"/>
              <a:ext cx="2057400" cy="1565231"/>
            </a:xfrm>
            <a:prstGeom prst="ellipse">
              <a:avLst/>
            </a:prstGeom>
            <a:solidFill>
              <a:srgbClr val="89E0FF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6233043" y="1375018"/>
              <a:ext cx="13325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0" dirty="0">
                  <a:solidFill>
                    <a:prstClr val="black"/>
                  </a:solidFill>
                </a:rPr>
                <a:t>Optimization</a:t>
              </a: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 rot="16200000">
              <a:off x="5314984" y="2156010"/>
              <a:ext cx="9348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0" dirty="0">
                  <a:solidFill>
                    <a:prstClr val="black"/>
                  </a:solidFill>
                </a:rPr>
                <a:t>Stat</a:t>
              </a:r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6475857" y="3618234"/>
              <a:ext cx="39548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0" dirty="0">
                  <a:solidFill>
                    <a:prstClr val="black"/>
                  </a:solidFill>
                </a:rPr>
                <a:t>IT</a:t>
              </a:r>
            </a:p>
          </p:txBody>
        </p:sp>
        <p:sp>
          <p:nvSpPr>
            <p:cNvPr id="36" name="Oval 3"/>
            <p:cNvSpPr>
              <a:spLocks noChangeArrowheads="1"/>
            </p:cNvSpPr>
            <p:nvPr/>
          </p:nvSpPr>
          <p:spPr bwMode="auto">
            <a:xfrm rot="16138397">
              <a:off x="5113350" y="1620447"/>
              <a:ext cx="2057400" cy="1565231"/>
            </a:xfrm>
            <a:prstGeom prst="chord">
              <a:avLst>
                <a:gd name="adj1" fmla="val 6392530"/>
                <a:gd name="adj2" fmla="val 15403863"/>
              </a:avLst>
            </a:prstGeom>
            <a:solidFill>
              <a:srgbClr val="92D050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 rot="16138397">
              <a:off x="6582411" y="1977726"/>
              <a:ext cx="2057400" cy="1565231"/>
            </a:xfrm>
            <a:prstGeom prst="chord">
              <a:avLst>
                <a:gd name="adj1" fmla="val 16573337"/>
                <a:gd name="adj2" fmla="val 5293208"/>
              </a:avLst>
            </a:prstGeom>
            <a:solidFill>
              <a:srgbClr val="B482DA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 rot="5400000">
              <a:off x="7342774" y="2517870"/>
              <a:ext cx="9348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0" dirty="0">
                  <a:solidFill>
                    <a:prstClr val="black"/>
                  </a:solidFill>
                </a:rPr>
                <a:t>Other</a:t>
              </a:r>
            </a:p>
          </p:txBody>
        </p:sp>
        <p:sp>
          <p:nvSpPr>
            <p:cNvPr id="31" name="Oval 12"/>
            <p:cNvSpPr>
              <a:spLocks noChangeArrowheads="1"/>
            </p:cNvSpPr>
            <p:nvPr/>
          </p:nvSpPr>
          <p:spPr bwMode="auto">
            <a:xfrm>
              <a:off x="5914273" y="1891898"/>
              <a:ext cx="1736239" cy="155372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6786862" y="2725805"/>
            <a:ext cx="1031481" cy="527957"/>
          </a:xfrm>
          <a:prstGeom prst="ellipse">
            <a:avLst/>
          </a:prstGeom>
          <a:solidFill>
            <a:srgbClr val="FFFF89"/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7157107" y="2803364"/>
            <a:ext cx="321402" cy="24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0" dirty="0">
                <a:solidFill>
                  <a:prstClr val="black"/>
                </a:solidFill>
              </a:rPr>
              <a:t>ML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5494" y="2152945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244187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Agenda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3623" y="1195795"/>
            <a:ext cx="436462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00"/>
              </a:spcBef>
            </a:pPr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44930" y="1200151"/>
            <a:ext cx="8457368" cy="3394472"/>
          </a:xfrm>
        </p:spPr>
        <p:txBody>
          <a:bodyPr numCol="2">
            <a:noAutofit/>
          </a:bodyPr>
          <a:lstStyle/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Introduction</a:t>
            </a:r>
            <a:endParaRPr lang="en-US" sz="1600" dirty="0"/>
          </a:p>
          <a:p>
            <a:r>
              <a:rPr lang="en-US" sz="1600" dirty="0"/>
              <a:t>Why Data Analytics?</a:t>
            </a:r>
          </a:p>
          <a:p>
            <a:r>
              <a:rPr lang="en-US" sz="1600" dirty="0"/>
              <a:t>Examples</a:t>
            </a:r>
          </a:p>
          <a:p>
            <a:r>
              <a:rPr lang="en-US" sz="1600" dirty="0"/>
              <a:t>Terms</a:t>
            </a:r>
            <a:endParaRPr lang="bg-BG" sz="1600" dirty="0"/>
          </a:p>
          <a:p>
            <a:r>
              <a:rPr lang="en-US" sz="1600" dirty="0">
                <a:solidFill>
                  <a:srgbClr val="0070C0"/>
                </a:solidFill>
              </a:rPr>
              <a:t>DM Stages</a:t>
            </a:r>
          </a:p>
          <a:p>
            <a:r>
              <a:rPr lang="en-US" sz="1600" dirty="0"/>
              <a:t>Automation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Research Task &amp; Data Structure</a:t>
            </a:r>
          </a:p>
          <a:p>
            <a:r>
              <a:rPr lang="en-US" sz="1600" dirty="0"/>
              <a:t>The Relationship</a:t>
            </a:r>
          </a:p>
          <a:p>
            <a:r>
              <a:rPr lang="en-US" sz="1600" dirty="0"/>
              <a:t>Data Structures</a:t>
            </a:r>
          </a:p>
          <a:p>
            <a:r>
              <a:rPr lang="en-US" sz="1600" dirty="0"/>
              <a:t>Descriptive Statistics</a:t>
            </a:r>
            <a:endParaRPr lang="bg-BG" sz="1600" dirty="0"/>
          </a:p>
          <a:p>
            <a:r>
              <a:rPr lang="en-US" sz="1600" dirty="0"/>
              <a:t>Segmentation</a:t>
            </a:r>
          </a:p>
          <a:p>
            <a:r>
              <a:rPr lang="en-US" sz="1600" dirty="0"/>
              <a:t>Dimension Reduction</a:t>
            </a:r>
          </a:p>
          <a:p>
            <a:r>
              <a:rPr lang="en-US" sz="1600" dirty="0"/>
              <a:t>Relations Analysis</a:t>
            </a:r>
          </a:p>
          <a:p>
            <a:r>
              <a:rPr lang="en-US" sz="1600" dirty="0"/>
              <a:t>Classification</a:t>
            </a:r>
          </a:p>
          <a:p>
            <a:r>
              <a:rPr lang="en-US" sz="1600" dirty="0"/>
              <a:t>Time Series Analysis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070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165" y="1200088"/>
            <a:ext cx="5931719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CRISP – DM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Cross Industry Standard Process for Data Mining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DM Stages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22" y="608722"/>
            <a:ext cx="4121536" cy="41215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0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Agenda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3623" y="1195795"/>
            <a:ext cx="436462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00"/>
              </a:spcBef>
            </a:pPr>
            <a:endParaRPr lang="en-US" sz="1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4930" y="1200151"/>
            <a:ext cx="8457368" cy="3394472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66700" indent="-266700" algn="l" defTabSz="4572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41338" indent="-168275" algn="l" defTabSz="4572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808038" indent="-160338" algn="l" defTabSz="4572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922337" indent="0" algn="l" defTabSz="4572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1600" b="1" dirty="0"/>
              <a:t>Introduction</a:t>
            </a:r>
            <a:endParaRPr lang="en-US" sz="1600" dirty="0"/>
          </a:p>
          <a:p>
            <a:r>
              <a:rPr lang="en-US" sz="1600" dirty="0"/>
              <a:t>Why Data Analytics?</a:t>
            </a:r>
          </a:p>
          <a:p>
            <a:r>
              <a:rPr lang="en-US" sz="1600" dirty="0"/>
              <a:t>Examples</a:t>
            </a:r>
          </a:p>
          <a:p>
            <a:r>
              <a:rPr lang="en-US" sz="1600" dirty="0"/>
              <a:t>DM &amp; Related Areas</a:t>
            </a:r>
            <a:endParaRPr lang="bg-BG" sz="1600" dirty="0"/>
          </a:p>
          <a:p>
            <a:r>
              <a:rPr lang="en-US" sz="1600" dirty="0"/>
              <a:t>DM Stages</a:t>
            </a:r>
          </a:p>
          <a:p>
            <a:r>
              <a:rPr lang="en-US" sz="1600" dirty="0">
                <a:solidFill>
                  <a:srgbClr val="0070C0"/>
                </a:solidFill>
              </a:rPr>
              <a:t>Automation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1600" b="1" dirty="0"/>
              <a:t>Research Task &amp; Data Structure</a:t>
            </a:r>
          </a:p>
          <a:p>
            <a:r>
              <a:rPr lang="en-US" sz="1600" dirty="0"/>
              <a:t>The Relationship</a:t>
            </a:r>
          </a:p>
          <a:p>
            <a:r>
              <a:rPr lang="en-US" sz="1600" dirty="0"/>
              <a:t>Data Structures</a:t>
            </a:r>
          </a:p>
          <a:p>
            <a:r>
              <a:rPr lang="en-US" sz="1600" dirty="0"/>
              <a:t>Descriptive Statistics</a:t>
            </a:r>
            <a:endParaRPr lang="bg-BG" sz="1600" dirty="0"/>
          </a:p>
          <a:p>
            <a:r>
              <a:rPr lang="en-US" sz="1600" dirty="0"/>
              <a:t>Segmentation</a:t>
            </a:r>
          </a:p>
          <a:p>
            <a:r>
              <a:rPr lang="en-US" sz="1600" dirty="0"/>
              <a:t>Dimension Reduction</a:t>
            </a:r>
          </a:p>
          <a:p>
            <a:r>
              <a:rPr lang="en-US" sz="1600" dirty="0"/>
              <a:t>Relations Analysis</a:t>
            </a:r>
          </a:p>
          <a:p>
            <a:r>
              <a:rPr lang="en-US" sz="1600" dirty="0"/>
              <a:t>Classification</a:t>
            </a:r>
          </a:p>
          <a:p>
            <a:r>
              <a:rPr lang="en-US" sz="1600" dirty="0"/>
              <a:t>Time Series Analysis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5256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165" y="1192531"/>
            <a:ext cx="4356315" cy="3394472"/>
          </a:xfrm>
        </p:spPr>
        <p:txBody>
          <a:bodyPr>
            <a:normAutofit/>
          </a:bodyPr>
          <a:lstStyle/>
          <a:p>
            <a:r>
              <a:rPr lang="en-US" sz="1600" dirty="0"/>
              <a:t>Automated DM Workflows</a:t>
            </a:r>
          </a:p>
          <a:p>
            <a:pPr lvl="1"/>
            <a:r>
              <a:rPr lang="en-US" sz="1200" dirty="0"/>
              <a:t>Many domain problems </a:t>
            </a:r>
            <a:r>
              <a:rPr lang="en-US" sz="1200" dirty="0">
                <a:sym typeface="Wingdings" panose="05000000000000000000" pitchFamily="2" charset="2"/>
              </a:rPr>
              <a:t> One DM problem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dirty="0"/>
              <a:t>Excluding Human Role</a:t>
            </a:r>
          </a:p>
          <a:p>
            <a:pPr lvl="1"/>
            <a:r>
              <a:rPr lang="en-US" sz="1200" dirty="0"/>
              <a:t>Many variables, fast, cheep... solution</a:t>
            </a:r>
          </a:p>
          <a:p>
            <a:pPr marL="339725" lvl="1" indent="0">
              <a:buNone/>
            </a:pPr>
            <a:endParaRPr lang="en-US" sz="1200" dirty="0"/>
          </a:p>
          <a:p>
            <a:r>
              <a:rPr lang="en-US" sz="1600" dirty="0"/>
              <a:t>Dangers</a:t>
            </a:r>
          </a:p>
          <a:p>
            <a:pPr lvl="1"/>
            <a:r>
              <a:rPr lang="en-US" sz="1200" dirty="0"/>
              <a:t>Wrong decisions and conclusions</a:t>
            </a:r>
          </a:p>
          <a:p>
            <a:pPr lvl="1"/>
            <a:endParaRPr lang="en-US" sz="1200" dirty="0"/>
          </a:p>
          <a:p>
            <a:r>
              <a:rPr lang="en-US" sz="1600" dirty="0"/>
              <a:t>How to Reduce Risk?</a:t>
            </a:r>
          </a:p>
          <a:p>
            <a:pPr lvl="1"/>
            <a:r>
              <a:rPr lang="en-US" sz="1200" dirty="0"/>
              <a:t>A-priori &amp; a-posteriori balance (Gray Box)</a:t>
            </a:r>
          </a:p>
          <a:p>
            <a:pPr marL="339725" lvl="1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t>14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Automation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r="5647" b="-34"/>
          <a:stretch>
            <a:fillRect/>
          </a:stretch>
        </p:blipFill>
        <p:spPr bwMode="auto">
          <a:xfrm>
            <a:off x="5506291" y="639103"/>
            <a:ext cx="3351959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74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Agenda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3623" y="1195795"/>
            <a:ext cx="436462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00"/>
              </a:spcBef>
            </a:pPr>
            <a:endParaRPr lang="en-US" sz="1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4930" y="1200151"/>
            <a:ext cx="8457368" cy="3394472"/>
          </a:xfrm>
        </p:spPr>
        <p:txBody>
          <a:bodyPr numCol="2">
            <a:noAutofit/>
          </a:bodyPr>
          <a:lstStyle/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Introduction</a:t>
            </a:r>
            <a:endParaRPr lang="en-US" sz="1600" dirty="0"/>
          </a:p>
          <a:p>
            <a:r>
              <a:rPr lang="en-US" sz="1600" dirty="0"/>
              <a:t>Why Data Analytics?</a:t>
            </a:r>
          </a:p>
          <a:p>
            <a:r>
              <a:rPr lang="en-US" sz="1600" dirty="0"/>
              <a:t>Examples</a:t>
            </a:r>
          </a:p>
          <a:p>
            <a:r>
              <a:rPr lang="en-US" sz="1600" dirty="0"/>
              <a:t>DM &amp; Related Areas</a:t>
            </a:r>
            <a:endParaRPr lang="bg-BG" sz="1600" dirty="0"/>
          </a:p>
          <a:p>
            <a:r>
              <a:rPr lang="en-US" sz="1600" dirty="0"/>
              <a:t>DM Stages</a:t>
            </a:r>
          </a:p>
          <a:p>
            <a:r>
              <a:rPr lang="en-US" sz="1600" dirty="0"/>
              <a:t>DM Automation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Research Task &amp; Data Structure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The Relationship</a:t>
            </a:r>
          </a:p>
          <a:p>
            <a:r>
              <a:rPr lang="en-US" sz="1600" dirty="0"/>
              <a:t>Data Structures</a:t>
            </a:r>
          </a:p>
          <a:p>
            <a:r>
              <a:rPr lang="en-US" sz="1600" dirty="0"/>
              <a:t>Descriptive Statistics</a:t>
            </a:r>
            <a:endParaRPr lang="bg-BG" sz="1600" dirty="0"/>
          </a:p>
          <a:p>
            <a:r>
              <a:rPr lang="en-US" sz="1600" dirty="0"/>
              <a:t>Segmentation</a:t>
            </a:r>
          </a:p>
          <a:p>
            <a:r>
              <a:rPr lang="en-US" sz="1600" dirty="0"/>
              <a:t>Dimension Reduction</a:t>
            </a:r>
          </a:p>
          <a:p>
            <a:r>
              <a:rPr lang="en-US" sz="1600" dirty="0"/>
              <a:t>Relations Analysis</a:t>
            </a:r>
          </a:p>
          <a:p>
            <a:r>
              <a:rPr lang="en-US" sz="1600" dirty="0"/>
              <a:t>Classification</a:t>
            </a:r>
          </a:p>
          <a:p>
            <a:r>
              <a:rPr lang="en-US" sz="1600" dirty="0"/>
              <a:t>Time Series Analysis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677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129373" cy="504314"/>
          </a:xfrm>
        </p:spPr>
        <p:txBody>
          <a:bodyPr/>
          <a:lstStyle/>
          <a:p>
            <a:r>
              <a:rPr lang="en-US" sz="2200" dirty="0"/>
              <a:t>Relationship Between Research Tasks and Data structure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3623" y="1195795"/>
            <a:ext cx="436462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00"/>
              </a:spcBef>
              <a:buClr>
                <a:prstClr val="white">
                  <a:lumMod val="50000"/>
                </a:prstClr>
              </a:buClr>
            </a:pPr>
            <a:endParaRPr 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94651"/>
              </p:ext>
            </p:extLst>
          </p:nvPr>
        </p:nvGraphicFramePr>
        <p:xfrm>
          <a:off x="464820" y="1231614"/>
          <a:ext cx="8214360" cy="2753646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3616776">
                  <a:extLst>
                    <a:ext uri="{9D8B030D-6E8A-4147-A177-3AD203B41FA5}">
                      <a16:colId xmlns:a16="http://schemas.microsoft.com/office/drawing/2014/main" val="468691181"/>
                    </a:ext>
                  </a:extLst>
                </a:gridCol>
                <a:gridCol w="4597584">
                  <a:extLst>
                    <a:ext uri="{9D8B030D-6E8A-4147-A177-3AD203B41FA5}">
                      <a16:colId xmlns:a16="http://schemas.microsoft.com/office/drawing/2014/main" val="2316881302"/>
                    </a:ext>
                  </a:extLst>
                </a:gridCol>
              </a:tblGrid>
              <a:tr h="3933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Research tasks</a:t>
                      </a:r>
                      <a:endParaRPr lang="bg-BG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Data structure</a:t>
                      </a:r>
                      <a:endParaRPr lang="bg-BG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43130"/>
                  </a:ext>
                </a:extLst>
              </a:tr>
              <a:tr h="393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Descriptive statistics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Variables only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4552"/>
                  </a:ext>
                </a:extLst>
              </a:tr>
              <a:tr h="393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Segmentation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99390"/>
                  </a:ext>
                </a:extLst>
              </a:tr>
              <a:tr h="393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Dimension reduction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11673"/>
                  </a:ext>
                </a:extLst>
              </a:tr>
              <a:tr h="393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Relations Analysis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Dependent variable(s) and independent variable(s)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676350"/>
                  </a:ext>
                </a:extLst>
              </a:tr>
              <a:tr h="393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Classification</a:t>
                      </a:r>
                      <a:endParaRPr lang="bg-BG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408"/>
                  </a:ext>
                </a:extLst>
              </a:tr>
              <a:tr h="393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Time series analysis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Time as independent variable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1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27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DM Tasks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64" y="2565561"/>
            <a:ext cx="1618676" cy="11531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9" y="850305"/>
            <a:ext cx="1647874" cy="93695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95" y="907803"/>
            <a:ext cx="1618708" cy="947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64" y="2835858"/>
            <a:ext cx="1647143" cy="8428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610" y="3680517"/>
            <a:ext cx="1845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Relations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6840" y="1851256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Classification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5245" y="3595812"/>
            <a:ext cx="2033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Time series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578" y="1851256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Segmentation</a:t>
            </a:r>
          </a:p>
        </p:txBody>
      </p:sp>
      <p:pic>
        <p:nvPicPr>
          <p:cNvPr id="1026" name="Picture 2" descr="C:\Users\Калоян\AppData\Local\JASP\temp\clipboard\resources\0\_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309" y="850305"/>
            <a:ext cx="2299891" cy="200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107171" y="2675503"/>
            <a:ext cx="2052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Dimension reduction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70819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Agenda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3623" y="1195795"/>
            <a:ext cx="436462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00"/>
              </a:spcBef>
            </a:pPr>
            <a:endParaRPr lang="en-US" sz="1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4930" y="1200151"/>
            <a:ext cx="8457368" cy="3394472"/>
          </a:xfrm>
        </p:spPr>
        <p:txBody>
          <a:bodyPr numCol="2">
            <a:noAutofit/>
          </a:bodyPr>
          <a:lstStyle/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Introduction</a:t>
            </a:r>
            <a:endParaRPr lang="en-US" sz="1600" dirty="0"/>
          </a:p>
          <a:p>
            <a:r>
              <a:rPr lang="en-US" sz="1600" dirty="0"/>
              <a:t>Why Data Analytics?</a:t>
            </a:r>
          </a:p>
          <a:p>
            <a:r>
              <a:rPr lang="en-US" sz="1600" dirty="0"/>
              <a:t>Examples</a:t>
            </a:r>
          </a:p>
          <a:p>
            <a:r>
              <a:rPr lang="en-US" sz="1600" dirty="0"/>
              <a:t>DM &amp; Related Areas</a:t>
            </a:r>
            <a:endParaRPr lang="bg-BG" sz="1600" dirty="0"/>
          </a:p>
          <a:p>
            <a:r>
              <a:rPr lang="en-US" sz="1600" dirty="0"/>
              <a:t>DM Stages</a:t>
            </a:r>
          </a:p>
          <a:p>
            <a:r>
              <a:rPr lang="en-US" sz="1600" dirty="0"/>
              <a:t>DM Automation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Research Task &amp; Data Structure</a:t>
            </a:r>
          </a:p>
          <a:p>
            <a:r>
              <a:rPr lang="en-US" sz="1600" dirty="0"/>
              <a:t>The Relationship</a:t>
            </a:r>
          </a:p>
          <a:p>
            <a:r>
              <a:rPr lang="en-US" sz="1600" dirty="0">
                <a:solidFill>
                  <a:srgbClr val="0070C0"/>
                </a:solidFill>
              </a:rPr>
              <a:t>Data Structures</a:t>
            </a:r>
          </a:p>
          <a:p>
            <a:r>
              <a:rPr lang="en-US" sz="1600" dirty="0"/>
              <a:t>Descriptive Statistics</a:t>
            </a:r>
            <a:endParaRPr lang="bg-BG" sz="1600" dirty="0"/>
          </a:p>
          <a:p>
            <a:r>
              <a:rPr lang="en-US" sz="1600" dirty="0"/>
              <a:t>Segmentation</a:t>
            </a:r>
          </a:p>
          <a:p>
            <a:r>
              <a:rPr lang="en-US" sz="1600" dirty="0"/>
              <a:t>Dimension Reduction</a:t>
            </a:r>
          </a:p>
          <a:p>
            <a:r>
              <a:rPr lang="en-US" sz="1600" dirty="0"/>
              <a:t>Relations Analysis</a:t>
            </a:r>
          </a:p>
          <a:p>
            <a:r>
              <a:rPr lang="en-US" sz="1600" dirty="0"/>
              <a:t>Classification</a:t>
            </a:r>
          </a:p>
          <a:p>
            <a:r>
              <a:rPr lang="en-US" sz="1600" dirty="0"/>
              <a:t>Time Series Analysis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6301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Data Structures / Examples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4929" y="709700"/>
            <a:ext cx="8749441" cy="3394472"/>
          </a:xfrm>
        </p:spPr>
        <p:txBody>
          <a:bodyPr numCol="2">
            <a:noAutofit/>
          </a:bodyPr>
          <a:lstStyle/>
          <a:p>
            <a:r>
              <a:rPr lang="en-US" sz="1600" dirty="0"/>
              <a:t>Variables only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Dependent variable(s) &amp; independent variable(s)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6458"/>
          <a:stretch/>
        </p:blipFill>
        <p:spPr>
          <a:xfrm>
            <a:off x="5396128" y="1072942"/>
            <a:ext cx="2740157" cy="32641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952" b="6003"/>
          <a:stretch/>
        </p:blipFill>
        <p:spPr>
          <a:xfrm>
            <a:off x="1148771" y="1073998"/>
            <a:ext cx="2762035" cy="3262006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682283" y="4183380"/>
            <a:ext cx="5835194" cy="652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05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Data: International social survey program (</a:t>
            </a:r>
            <a:r>
              <a:rPr lang="en-US" sz="1050" i="1" dirty="0" err="1"/>
              <a:t>ISSP</a:t>
            </a:r>
            <a:r>
              <a:rPr lang="en-US" sz="1050" i="1" dirty="0"/>
              <a:t>), 2015, China (</a:t>
            </a:r>
            <a:r>
              <a:rPr lang="en-US" sz="1050" i="1" u="sng" dirty="0">
                <a:solidFill>
                  <a:srgbClr val="0070C0"/>
                </a:solidFill>
              </a:rPr>
              <a:t>http://zacat.gesis.org/webview/</a:t>
            </a:r>
            <a:r>
              <a:rPr lang="en-US" sz="1050" i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Software: Orange (</a:t>
            </a:r>
            <a:r>
              <a:rPr lang="en-US" sz="1050" i="1" u="sng" dirty="0">
                <a:solidFill>
                  <a:srgbClr val="0070C0"/>
                </a:solidFill>
              </a:rPr>
              <a:t>https://orange.biolab.si/</a:t>
            </a:r>
            <a:r>
              <a:rPr lang="en-US" sz="1050" i="1" dirty="0"/>
              <a:t>)</a:t>
            </a:r>
            <a:endParaRPr lang="en-US" sz="1050" i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59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30" y="1200151"/>
            <a:ext cx="8457368" cy="3394472"/>
          </a:xfrm>
        </p:spPr>
        <p:txBody>
          <a:bodyPr numCol="2">
            <a:noAutofit/>
          </a:bodyPr>
          <a:lstStyle/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Introduction</a:t>
            </a:r>
            <a:endParaRPr lang="en-US" sz="1600" dirty="0"/>
          </a:p>
          <a:p>
            <a:r>
              <a:rPr lang="en-US" sz="1600" dirty="0"/>
              <a:t>Why Data Analytics?</a:t>
            </a:r>
          </a:p>
          <a:p>
            <a:r>
              <a:rPr lang="en-US" sz="1600" dirty="0"/>
              <a:t>Examples</a:t>
            </a:r>
          </a:p>
          <a:p>
            <a:r>
              <a:rPr lang="en-US" sz="1600" dirty="0"/>
              <a:t>DM &amp; Related Areas</a:t>
            </a:r>
            <a:endParaRPr lang="bg-BG" sz="1600" dirty="0"/>
          </a:p>
          <a:p>
            <a:r>
              <a:rPr lang="en-US" sz="1600" dirty="0"/>
              <a:t>DM Stages</a:t>
            </a:r>
          </a:p>
          <a:p>
            <a:r>
              <a:rPr lang="en-US" sz="1600" dirty="0"/>
              <a:t>DM Automation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Research Task &amp; Data Structure</a:t>
            </a:r>
          </a:p>
          <a:p>
            <a:r>
              <a:rPr lang="en-US" sz="1600" dirty="0"/>
              <a:t>The Relationship</a:t>
            </a:r>
          </a:p>
          <a:p>
            <a:r>
              <a:rPr lang="en-US" sz="1600" dirty="0"/>
              <a:t>Data Structures</a:t>
            </a:r>
          </a:p>
          <a:p>
            <a:r>
              <a:rPr lang="en-US" sz="1600" dirty="0"/>
              <a:t>Descriptive Statistics</a:t>
            </a:r>
            <a:endParaRPr lang="bg-BG" sz="1600" dirty="0"/>
          </a:p>
          <a:p>
            <a:r>
              <a:rPr lang="en-US" sz="1600" dirty="0"/>
              <a:t>Segmentation</a:t>
            </a:r>
          </a:p>
          <a:p>
            <a:r>
              <a:rPr lang="en-US" sz="1600" dirty="0"/>
              <a:t>Dimension Reduction</a:t>
            </a:r>
          </a:p>
          <a:p>
            <a:r>
              <a:rPr lang="en-US" sz="1600" dirty="0"/>
              <a:t>Relations Analysis</a:t>
            </a:r>
          </a:p>
          <a:p>
            <a:r>
              <a:rPr lang="en-US" sz="1600" dirty="0"/>
              <a:t>Classification</a:t>
            </a:r>
          </a:p>
          <a:p>
            <a:r>
              <a:rPr lang="en-US" sz="1600" dirty="0"/>
              <a:t>Time Series Analysis</a:t>
            </a:r>
          </a:p>
          <a:p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Agenda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3623" y="1195795"/>
            <a:ext cx="436462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471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Agenda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3623" y="1195795"/>
            <a:ext cx="436462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00"/>
              </a:spcBef>
            </a:pPr>
            <a:endParaRPr lang="en-US" sz="1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4930" y="1200151"/>
            <a:ext cx="8457368" cy="3394472"/>
          </a:xfrm>
        </p:spPr>
        <p:txBody>
          <a:bodyPr numCol="2">
            <a:noAutofit/>
          </a:bodyPr>
          <a:lstStyle/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Introduction</a:t>
            </a:r>
            <a:endParaRPr lang="en-US" sz="1600" dirty="0"/>
          </a:p>
          <a:p>
            <a:r>
              <a:rPr lang="en-US" sz="1600" dirty="0"/>
              <a:t>Why Data Analytics?</a:t>
            </a:r>
          </a:p>
          <a:p>
            <a:r>
              <a:rPr lang="en-US" sz="1600" dirty="0"/>
              <a:t>Examples</a:t>
            </a:r>
          </a:p>
          <a:p>
            <a:r>
              <a:rPr lang="en-US" sz="1600" dirty="0"/>
              <a:t>DM &amp; Related Areas</a:t>
            </a:r>
            <a:endParaRPr lang="bg-BG" sz="1600" dirty="0"/>
          </a:p>
          <a:p>
            <a:r>
              <a:rPr lang="en-US" sz="1600" dirty="0"/>
              <a:t>DM Stages</a:t>
            </a:r>
          </a:p>
          <a:p>
            <a:r>
              <a:rPr lang="en-US" sz="1600" dirty="0"/>
              <a:t>DM Automation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Research Task &amp; Data Structure</a:t>
            </a:r>
          </a:p>
          <a:p>
            <a:r>
              <a:rPr lang="en-US" sz="1600" dirty="0"/>
              <a:t>The Relationship</a:t>
            </a:r>
          </a:p>
          <a:p>
            <a:r>
              <a:rPr lang="en-US" sz="1600" dirty="0"/>
              <a:t>Data Structures</a:t>
            </a:r>
          </a:p>
          <a:p>
            <a:r>
              <a:rPr lang="en-US" sz="1600" dirty="0">
                <a:solidFill>
                  <a:srgbClr val="0070C0"/>
                </a:solidFill>
              </a:rPr>
              <a:t>Descriptive Statistics</a:t>
            </a:r>
            <a:endParaRPr lang="bg-BG" sz="1600" dirty="0">
              <a:solidFill>
                <a:srgbClr val="0070C0"/>
              </a:solidFill>
            </a:endParaRPr>
          </a:p>
          <a:p>
            <a:r>
              <a:rPr lang="en-US" sz="1600" dirty="0"/>
              <a:t>Segmentation</a:t>
            </a:r>
          </a:p>
          <a:p>
            <a:r>
              <a:rPr lang="en-US" sz="1600" dirty="0"/>
              <a:t>Dimension Reduction</a:t>
            </a:r>
          </a:p>
          <a:p>
            <a:r>
              <a:rPr lang="en-US" sz="1600" dirty="0"/>
              <a:t>Relations Analysis</a:t>
            </a:r>
          </a:p>
          <a:p>
            <a:r>
              <a:rPr lang="en-US" sz="1600" dirty="0"/>
              <a:t>Classification</a:t>
            </a:r>
          </a:p>
          <a:p>
            <a:r>
              <a:rPr lang="en-US" sz="1600" dirty="0"/>
              <a:t>Time Series Analysis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3631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Descriptive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92956"/>
              </p:ext>
            </p:extLst>
          </p:nvPr>
        </p:nvGraphicFramePr>
        <p:xfrm>
          <a:off x="482601" y="914399"/>
          <a:ext cx="8178799" cy="3505201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2604761">
                  <a:extLst>
                    <a:ext uri="{9D8B030D-6E8A-4147-A177-3AD203B41FA5}">
                      <a16:colId xmlns:a16="http://schemas.microsoft.com/office/drawing/2014/main" val="3045545148"/>
                    </a:ext>
                  </a:extLst>
                </a:gridCol>
                <a:gridCol w="5574038">
                  <a:extLst>
                    <a:ext uri="{9D8B030D-6E8A-4147-A177-3AD203B41FA5}">
                      <a16:colId xmlns:a16="http://schemas.microsoft.com/office/drawing/2014/main" val="1294305276"/>
                    </a:ext>
                  </a:extLst>
                </a:gridCol>
              </a:tblGrid>
              <a:tr h="3396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Scale</a:t>
                      </a:r>
                      <a:endParaRPr lang="bg-BG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Statistical method</a:t>
                      </a:r>
                      <a:endParaRPr lang="bg-BG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69174"/>
                  </a:ext>
                </a:extLst>
              </a:tr>
              <a:tr h="697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Nominal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Frequencies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Percentages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911535"/>
                  </a:ext>
                </a:extLst>
              </a:tr>
              <a:tr h="6974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Ordinal, rank or score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+ </a:t>
                      </a: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Cumulative frequencies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+ </a:t>
                      </a: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Cumulative</a:t>
                      </a:r>
                      <a:r>
                        <a:rPr lang="en-US" sz="1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percentages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3042"/>
                  </a:ext>
                </a:extLst>
              </a:tr>
              <a:tr h="1770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Interval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+ </a:t>
                      </a: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Central tendency </a:t>
                      </a:r>
                      <a:r>
                        <a:rPr lang="bg-BG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mean, median, mode</a:t>
                      </a:r>
                      <a:r>
                        <a:rPr lang="bg-BG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+ </a:t>
                      </a: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Dispersion </a:t>
                      </a:r>
                      <a:r>
                        <a:rPr lang="bg-BG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variance</a:t>
                      </a:r>
                      <a:r>
                        <a:rPr lang="bg-BG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standard deviation</a:t>
                      </a:r>
                      <a:r>
                        <a:rPr lang="bg-BG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range</a:t>
                      </a:r>
                      <a:r>
                        <a:rPr lang="bg-BG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+ </a:t>
                      </a: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Skewness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+ </a:t>
                      </a: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Kurtosis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+ </a:t>
                      </a: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Quartiles, deciles,</a:t>
                      </a:r>
                      <a:r>
                        <a:rPr lang="en-US" sz="16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percentiles</a:t>
                      </a:r>
                      <a:endParaRPr lang="bg-BG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20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241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854" t="14524" r="928" b="15646"/>
          <a:stretch/>
        </p:blipFill>
        <p:spPr>
          <a:xfrm>
            <a:off x="1575980" y="3810000"/>
            <a:ext cx="6035040" cy="41656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Descriptive Statistics / Example: Nominal &amp; Ordinal Scales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179" y="753264"/>
            <a:ext cx="5058643" cy="2995776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682283" y="4183380"/>
            <a:ext cx="5835194" cy="652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05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Data: International social survey program (</a:t>
            </a:r>
            <a:r>
              <a:rPr lang="en-US" sz="1050" i="1" dirty="0" err="1"/>
              <a:t>ISSP</a:t>
            </a:r>
            <a:r>
              <a:rPr lang="en-US" sz="1050" i="1" dirty="0"/>
              <a:t>), 2015, China (</a:t>
            </a:r>
            <a:r>
              <a:rPr lang="en-US" sz="1050" i="1" u="sng" dirty="0">
                <a:solidFill>
                  <a:srgbClr val="0070C0"/>
                </a:solidFill>
              </a:rPr>
              <a:t>http://zacat.gesis.org/webview/</a:t>
            </a:r>
            <a:r>
              <a:rPr lang="en-US" sz="1050" i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Software: Orange (</a:t>
            </a:r>
            <a:r>
              <a:rPr lang="en-US" sz="1050" i="1" u="sng" dirty="0">
                <a:solidFill>
                  <a:srgbClr val="0070C0"/>
                </a:solidFill>
              </a:rPr>
              <a:t>https://orange.biolab.si/</a:t>
            </a:r>
            <a:r>
              <a:rPr lang="en-US" sz="1050" i="1" dirty="0"/>
              <a:t>)</a:t>
            </a:r>
            <a:endParaRPr lang="en-US" sz="1050" i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15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165" y="1192531"/>
            <a:ext cx="8612085" cy="3578440"/>
          </a:xfrm>
        </p:spPr>
        <p:txBody>
          <a:bodyPr numCol="1">
            <a:normAutofit/>
          </a:bodyPr>
          <a:lstStyle/>
          <a:p>
            <a:pPr marL="0" lvl="1" indent="0">
              <a:buNone/>
              <a:tabLst>
                <a:tab pos="898525" algn="l"/>
                <a:tab pos="1257300" algn="l"/>
                <a:tab pos="1524000" algn="l"/>
              </a:tabLst>
            </a:pPr>
            <a:r>
              <a:rPr lang="en-US" sz="1200" dirty="0">
                <a:solidFill>
                  <a:prstClr val="black"/>
                </a:solidFill>
              </a:rPr>
              <a:t>mean	– arithmetic average </a:t>
            </a:r>
            <a:r>
              <a:rPr lang="en-US" sz="1200" i="1" dirty="0">
                <a:solidFill>
                  <a:prstClr val="black"/>
                </a:solidFill>
              </a:rPr>
              <a:t>x̄̄</a:t>
            </a:r>
            <a:r>
              <a:rPr lang="en-US" sz="1200" dirty="0">
                <a:solidFill>
                  <a:prstClr val="black"/>
                </a:solidFill>
              </a:rPr>
              <a:t> = 1/</a:t>
            </a:r>
            <a:r>
              <a:rPr lang="en-US" sz="1200" i="1" dirty="0">
                <a:solidFill>
                  <a:prstClr val="black"/>
                </a:solidFill>
              </a:rPr>
              <a:t>N</a:t>
            </a:r>
            <a:r>
              <a:rPr lang="en-US" sz="1200" dirty="0"/>
              <a:t> ∑</a:t>
            </a:r>
            <a:r>
              <a:rPr lang="en-US" sz="1200" i="1" baseline="-25000" dirty="0"/>
              <a:t>k </a:t>
            </a:r>
            <a:r>
              <a:rPr lang="cy-GB" sz="1200" i="1" dirty="0"/>
              <a:t>x</a:t>
            </a:r>
            <a:r>
              <a:rPr lang="en-US" sz="1200" i="1" baseline="-25000" dirty="0"/>
              <a:t>k</a:t>
            </a:r>
            <a:endParaRPr lang="en-US" sz="1200" dirty="0">
              <a:solidFill>
                <a:prstClr val="black"/>
              </a:solidFill>
            </a:endParaRPr>
          </a:p>
          <a:p>
            <a:pPr marL="0" lvl="1" indent="0">
              <a:buNone/>
              <a:tabLst>
                <a:tab pos="898525" algn="l"/>
                <a:tab pos="1257300" algn="l"/>
                <a:tab pos="1524000" algn="l"/>
              </a:tabLst>
            </a:pPr>
            <a:r>
              <a:rPr lang="en-US" sz="1200" dirty="0">
                <a:solidFill>
                  <a:prstClr val="black"/>
                </a:solidFill>
              </a:rPr>
              <a:t>mode 	– most frequent value(s) </a:t>
            </a:r>
            <a:r>
              <a:rPr lang="en-US" sz="1200" i="1" dirty="0">
                <a:solidFill>
                  <a:prstClr val="black"/>
                </a:solidFill>
              </a:rPr>
              <a:t>mo</a:t>
            </a:r>
            <a:r>
              <a:rPr lang="en-US" sz="1200" i="1" baseline="-25000" dirty="0">
                <a:solidFill>
                  <a:prstClr val="black"/>
                </a:solidFill>
              </a:rPr>
              <a:t>x</a:t>
            </a:r>
            <a:r>
              <a:rPr lang="en-US" sz="1200" dirty="0">
                <a:solidFill>
                  <a:prstClr val="black"/>
                </a:solidFill>
              </a:rPr>
              <a:t> = argmax </a:t>
            </a:r>
            <a:r>
              <a:rPr lang="en-US" sz="1200" i="1" dirty="0">
                <a:solidFill>
                  <a:prstClr val="black"/>
                </a:solidFill>
              </a:rPr>
              <a:t>f</a:t>
            </a:r>
            <a:r>
              <a:rPr lang="en-US" sz="1200" dirty="0">
                <a:solidFill>
                  <a:prstClr val="black"/>
                </a:solidFill>
              </a:rPr>
              <a:t>(x)</a:t>
            </a:r>
          </a:p>
          <a:p>
            <a:pPr marL="0" lvl="1" indent="0">
              <a:buNone/>
              <a:tabLst>
                <a:tab pos="898525" algn="l"/>
                <a:tab pos="1257300" algn="l"/>
                <a:tab pos="1524000" algn="l"/>
              </a:tabLst>
            </a:pPr>
            <a:r>
              <a:rPr lang="en-US" sz="1200" dirty="0">
                <a:solidFill>
                  <a:prstClr val="black"/>
                </a:solidFill>
              </a:rPr>
              <a:t>median 	– middle value. Below &amp; above </a:t>
            </a:r>
            <a:r>
              <a:rPr lang="en-US" sz="1200" i="1" dirty="0">
                <a:solidFill>
                  <a:prstClr val="black"/>
                </a:solidFill>
              </a:rPr>
              <a:t>me</a:t>
            </a:r>
            <a:r>
              <a:rPr lang="en-US" sz="1200" i="1" baseline="-25000" dirty="0">
                <a:solidFill>
                  <a:prstClr val="black"/>
                </a:solidFill>
              </a:rPr>
              <a:t>x</a:t>
            </a:r>
            <a:r>
              <a:rPr lang="en-US" sz="1200" dirty="0">
                <a:solidFill>
                  <a:prstClr val="black"/>
                </a:solidFill>
              </a:rPr>
              <a:t> lies equal number of obs.</a:t>
            </a:r>
          </a:p>
          <a:p>
            <a:pPr marL="0" lvl="1" indent="0">
              <a:buNone/>
              <a:tabLst>
                <a:tab pos="898525" algn="l"/>
                <a:tab pos="1257300" algn="l"/>
                <a:tab pos="1524000" algn="l"/>
              </a:tabLst>
            </a:pPr>
            <a:r>
              <a:rPr lang="en-GB" sz="1200" dirty="0"/>
              <a:t>quantiles 	– </a:t>
            </a:r>
            <a:r>
              <a:rPr lang="en-US" sz="1200" dirty="0"/>
              <a:t>values dividing a set into equal-sized groups</a:t>
            </a:r>
            <a:endParaRPr lang="en-GB" sz="1200" dirty="0"/>
          </a:p>
          <a:p>
            <a:pPr marL="0" lvl="1" indent="0">
              <a:buNone/>
              <a:tabLst>
                <a:tab pos="898525" algn="l"/>
                <a:tab pos="1257300" algn="l"/>
                <a:tab pos="1524000" algn="l"/>
              </a:tabLst>
            </a:pPr>
            <a:r>
              <a:rPr lang="en-GB" sz="1200" dirty="0"/>
              <a:t>quartiles 	– </a:t>
            </a:r>
            <a:r>
              <a:rPr lang="en-US" sz="1200" dirty="0"/>
              <a:t>values dividing a set into 4 equal (25%) groups</a:t>
            </a:r>
            <a:endParaRPr lang="en-US" sz="1200" dirty="0">
              <a:solidFill>
                <a:prstClr val="black"/>
              </a:solidFill>
            </a:endParaRPr>
          </a:p>
          <a:p>
            <a:pPr marL="0" lvl="1" indent="0">
              <a:buNone/>
              <a:tabLst>
                <a:tab pos="898525" algn="l"/>
                <a:tab pos="1257300" algn="l"/>
                <a:tab pos="1524000" algn="l"/>
              </a:tabLst>
            </a:pPr>
            <a:r>
              <a:rPr lang="en-US" sz="1200" dirty="0">
                <a:solidFill>
                  <a:prstClr val="black"/>
                </a:solidFill>
              </a:rPr>
              <a:t>quintiles 	– </a:t>
            </a:r>
            <a:r>
              <a:rPr lang="en-US" sz="1200" dirty="0"/>
              <a:t>values dividing a set into 5 equal (20%) groups</a:t>
            </a:r>
            <a:endParaRPr lang="en-US" sz="1200" dirty="0">
              <a:solidFill>
                <a:prstClr val="black"/>
              </a:solidFill>
            </a:endParaRPr>
          </a:p>
          <a:p>
            <a:pPr marL="0" lvl="1" indent="0">
              <a:buNone/>
              <a:tabLst>
                <a:tab pos="898525" algn="l"/>
                <a:tab pos="1257300" algn="l"/>
                <a:tab pos="1524000" algn="l"/>
              </a:tabLst>
            </a:pPr>
            <a:r>
              <a:rPr lang="en-US" sz="1200" dirty="0">
                <a:solidFill>
                  <a:prstClr val="black"/>
                </a:solidFill>
              </a:rPr>
              <a:t>percentiles	– </a:t>
            </a:r>
            <a:r>
              <a:rPr lang="en-US" sz="1200" dirty="0"/>
              <a:t>values dividing an ordered set into 100 equal (1%) groups</a:t>
            </a:r>
          </a:p>
          <a:p>
            <a:pPr marL="0" lvl="1" indent="0">
              <a:buNone/>
              <a:tabLst>
                <a:tab pos="898525" algn="l"/>
                <a:tab pos="1257300" algn="l"/>
                <a:tab pos="1524000" algn="l"/>
              </a:tabLst>
            </a:pPr>
            <a:r>
              <a:rPr lang="en-US" sz="1200" dirty="0"/>
              <a:t>	/</a:t>
            </a:r>
            <a:r>
              <a:rPr lang="it-IT" sz="1200" dirty="0"/>
              <a:t>0.25 quantile = 1 quartile = 25 percentile</a:t>
            </a:r>
            <a:r>
              <a:rPr lang="en-US" sz="1200" dirty="0"/>
              <a:t>/</a:t>
            </a:r>
            <a:endParaRPr lang="en-US" sz="1200" dirty="0">
              <a:solidFill>
                <a:prstClr val="black"/>
              </a:solidFill>
            </a:endParaRPr>
          </a:p>
          <a:p>
            <a:pPr marL="0" lvl="1" indent="0">
              <a:buNone/>
              <a:tabLst>
                <a:tab pos="898525" algn="l"/>
                <a:tab pos="1257300" algn="l"/>
                <a:tab pos="1524000" algn="l"/>
              </a:tabLst>
            </a:pPr>
            <a:r>
              <a:rPr lang="en-US" sz="1200" dirty="0">
                <a:solidFill>
                  <a:prstClr val="black"/>
                </a:solidFill>
              </a:rPr>
              <a:t>variance	– measures the spread of obs. around mean </a:t>
            </a:r>
            <a:r>
              <a:rPr lang="en-US" sz="1200" dirty="0"/>
              <a:t>D</a:t>
            </a:r>
            <a:r>
              <a:rPr lang="en-US" sz="1200" baseline="-25000" dirty="0"/>
              <a:t>x</a:t>
            </a:r>
            <a:r>
              <a:rPr lang="en-US" sz="1200" dirty="0"/>
              <a:t> = m</a:t>
            </a:r>
            <a:r>
              <a:rPr lang="bg-BG" sz="1200" baseline="-25000" dirty="0"/>
              <a:t>2</a:t>
            </a:r>
            <a:r>
              <a:rPr lang="en-US" sz="1200" baseline="-25000" dirty="0"/>
              <a:t> </a:t>
            </a:r>
            <a:r>
              <a:rPr lang="en-US" sz="1200" i="1" dirty="0"/>
              <a:t>N</a:t>
            </a:r>
            <a:r>
              <a:rPr lang="en-US" sz="1200" dirty="0"/>
              <a:t>/(</a:t>
            </a:r>
            <a:r>
              <a:rPr lang="en-US" sz="1200" i="1" dirty="0"/>
              <a:t>N</a:t>
            </a:r>
            <a:r>
              <a:rPr lang="en-US" sz="1200" dirty="0"/>
              <a:t> – 1)</a:t>
            </a:r>
            <a:endParaRPr lang="en-US" sz="1200" dirty="0">
              <a:solidFill>
                <a:prstClr val="black"/>
              </a:solidFill>
            </a:endParaRPr>
          </a:p>
          <a:p>
            <a:pPr marL="0" lvl="1" indent="0">
              <a:buNone/>
              <a:tabLst>
                <a:tab pos="898525" algn="l"/>
                <a:tab pos="1257300" algn="l"/>
                <a:tab pos="1524000" algn="l"/>
              </a:tabLst>
            </a:pPr>
            <a:r>
              <a:rPr lang="en-US" sz="1200" dirty="0">
                <a:solidFill>
                  <a:prstClr val="black"/>
                </a:solidFill>
              </a:rPr>
              <a:t>standard deviation – sqrt(variance) </a:t>
            </a:r>
            <a:r>
              <a:rPr lang="el-GR" sz="1200" dirty="0"/>
              <a:t>σ</a:t>
            </a:r>
            <a:r>
              <a:rPr lang="en-US" sz="1200" baseline="-25000" dirty="0"/>
              <a:t>x </a:t>
            </a:r>
            <a:r>
              <a:rPr lang="en-US" sz="1200" dirty="0"/>
              <a:t>= D</a:t>
            </a:r>
            <a:r>
              <a:rPr lang="en-US" sz="1200" baseline="-25000" dirty="0"/>
              <a:t>x</a:t>
            </a:r>
            <a:r>
              <a:rPr lang="en-US" sz="1200" baseline="30000" dirty="0"/>
              <a:t>1/2</a:t>
            </a:r>
            <a:endParaRPr lang="bg-BG" sz="1200" dirty="0">
              <a:solidFill>
                <a:prstClr val="black"/>
              </a:solidFill>
            </a:endParaRPr>
          </a:p>
          <a:p>
            <a:pPr marL="0" lvl="1" indent="0">
              <a:buNone/>
              <a:tabLst>
                <a:tab pos="898525" algn="l"/>
                <a:tab pos="1257300" algn="l"/>
                <a:tab pos="1524000" algn="l"/>
              </a:tabLst>
            </a:pPr>
            <a:r>
              <a:rPr lang="en-US" sz="1200" dirty="0">
                <a:solidFill>
                  <a:prstClr val="black"/>
                </a:solidFill>
              </a:rPr>
              <a:t>skewness	–</a:t>
            </a:r>
            <a:r>
              <a:rPr lang="en-US" sz="1200" dirty="0"/>
              <a:t> distribution asymmetry (positive</a:t>
            </a:r>
            <a:r>
              <a:rPr lang="bg-BG" sz="1200" dirty="0"/>
              <a:t> –</a:t>
            </a:r>
            <a:r>
              <a:rPr lang="en-US" sz="1200" dirty="0"/>
              <a:t> right, negative – left oriented)</a:t>
            </a:r>
            <a:r>
              <a:rPr lang="bg-BG" sz="1200" dirty="0"/>
              <a:t> </a:t>
            </a:r>
            <a:r>
              <a:rPr lang="en-US" sz="1200" i="1" dirty="0"/>
              <a:t>s</a:t>
            </a:r>
            <a:r>
              <a:rPr lang="en-US" sz="1200" dirty="0"/>
              <a:t> = </a:t>
            </a:r>
            <a:r>
              <a:rPr lang="en-US" sz="1200" dirty="0">
                <a:solidFill>
                  <a:prstClr val="black"/>
                </a:solidFill>
              </a:rPr>
              <a:t>m</a:t>
            </a:r>
            <a:r>
              <a:rPr lang="en-US" sz="1200" baseline="-25000" dirty="0">
                <a:solidFill>
                  <a:prstClr val="black"/>
                </a:solidFill>
              </a:rPr>
              <a:t>3</a:t>
            </a:r>
            <a:r>
              <a:rPr lang="en-US" sz="1200" dirty="0">
                <a:solidFill>
                  <a:prstClr val="black"/>
                </a:solidFill>
              </a:rPr>
              <a:t> / m</a:t>
            </a:r>
            <a:r>
              <a:rPr lang="en-US" sz="1200" baseline="-25000" dirty="0">
                <a:solidFill>
                  <a:prstClr val="black"/>
                </a:solidFill>
              </a:rPr>
              <a:t>2</a:t>
            </a:r>
            <a:r>
              <a:rPr lang="en-US" sz="1200" baseline="30000" dirty="0">
                <a:solidFill>
                  <a:prstClr val="black"/>
                </a:solidFill>
              </a:rPr>
              <a:t>3/2</a:t>
            </a:r>
            <a:endParaRPr lang="en-US" sz="1200" dirty="0"/>
          </a:p>
          <a:p>
            <a:pPr marL="0" lvl="1" indent="0">
              <a:buNone/>
              <a:tabLst>
                <a:tab pos="898525" algn="l"/>
                <a:tab pos="1257300" algn="l"/>
                <a:tab pos="1524000" algn="l"/>
              </a:tabLst>
            </a:pPr>
            <a:r>
              <a:rPr lang="en-US" sz="1200" dirty="0">
                <a:solidFill>
                  <a:prstClr val="black"/>
                </a:solidFill>
              </a:rPr>
              <a:t>kurtosis	– </a:t>
            </a:r>
            <a:r>
              <a:rPr lang="en-US" sz="1200" dirty="0"/>
              <a:t>peak sharpness relative to a normal distribution (positive</a:t>
            </a:r>
            <a:r>
              <a:rPr lang="bg-BG" sz="1200" dirty="0"/>
              <a:t> –</a:t>
            </a:r>
            <a:r>
              <a:rPr lang="en-US" sz="1200" dirty="0"/>
              <a:t> above, negative – below Normal peak) K = </a:t>
            </a:r>
            <a:r>
              <a:rPr lang="en-US" sz="1200" dirty="0">
                <a:solidFill>
                  <a:prstClr val="black"/>
                </a:solidFill>
              </a:rPr>
              <a:t>m</a:t>
            </a:r>
            <a:r>
              <a:rPr lang="en-US" sz="1200" baseline="-25000" dirty="0">
                <a:solidFill>
                  <a:prstClr val="black"/>
                </a:solidFill>
              </a:rPr>
              <a:t>4</a:t>
            </a:r>
            <a:r>
              <a:rPr lang="en-US" sz="1200" dirty="0">
                <a:solidFill>
                  <a:prstClr val="black"/>
                </a:solidFill>
              </a:rPr>
              <a:t> / m</a:t>
            </a:r>
            <a:r>
              <a:rPr lang="en-US" sz="1200" baseline="-25000" dirty="0">
                <a:solidFill>
                  <a:prstClr val="black"/>
                </a:solidFill>
              </a:rPr>
              <a:t>2</a:t>
            </a:r>
            <a:r>
              <a:rPr lang="en-US" sz="1200" baseline="30000" dirty="0">
                <a:solidFill>
                  <a:prstClr val="black"/>
                </a:solidFill>
              </a:rPr>
              <a:t>2</a:t>
            </a:r>
            <a:r>
              <a:rPr lang="en-US" sz="1200" dirty="0">
                <a:solidFill>
                  <a:prstClr val="black"/>
                </a:solidFill>
              </a:rPr>
              <a:t> – 3</a:t>
            </a:r>
          </a:p>
          <a:p>
            <a:pPr marL="0" lvl="1" indent="0">
              <a:buNone/>
              <a:tabLst>
                <a:tab pos="898525" algn="l"/>
                <a:tab pos="1257300" algn="l"/>
                <a:tab pos="1524000" algn="l"/>
              </a:tabLst>
            </a:pPr>
            <a:r>
              <a:rPr lang="en-US" sz="1200" dirty="0"/>
              <a:t>m</a:t>
            </a:r>
            <a:r>
              <a:rPr lang="en-US" sz="1200" i="1" baseline="-25000" dirty="0"/>
              <a:t>i</a:t>
            </a:r>
            <a:r>
              <a:rPr lang="en-US" sz="1200" dirty="0">
                <a:solidFill>
                  <a:prstClr val="black"/>
                </a:solidFill>
              </a:rPr>
              <a:t>	– </a:t>
            </a:r>
            <a:r>
              <a:rPr lang="en-US" sz="1200" i="1" dirty="0">
                <a:solidFill>
                  <a:prstClr val="black"/>
                </a:solidFill>
              </a:rPr>
              <a:t>i</a:t>
            </a:r>
            <a:r>
              <a:rPr lang="en-US" sz="1200" dirty="0">
                <a:solidFill>
                  <a:prstClr val="black"/>
                </a:solidFill>
              </a:rPr>
              <a:t>-th central moment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0" y="2625028"/>
            <a:ext cx="3146728" cy="672318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Descriptive Statistics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053" y="917567"/>
            <a:ext cx="2801447" cy="12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45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Descriptive Statistics / Example: Interval Scales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82283" y="4183380"/>
            <a:ext cx="5835194" cy="652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05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Data: International social survey program (</a:t>
            </a:r>
            <a:r>
              <a:rPr lang="en-US" sz="1050" i="1" dirty="0" err="1"/>
              <a:t>ISSP</a:t>
            </a:r>
            <a:r>
              <a:rPr lang="en-US" sz="1050" i="1" dirty="0"/>
              <a:t>), 2015, China (</a:t>
            </a:r>
            <a:r>
              <a:rPr lang="en-US" sz="1050" i="1" u="sng" dirty="0">
                <a:solidFill>
                  <a:srgbClr val="0070C0"/>
                </a:solidFill>
              </a:rPr>
              <a:t>http://zacat.gesis.org/webview/</a:t>
            </a:r>
            <a:r>
              <a:rPr lang="en-US" sz="1050" i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Software: Orange (</a:t>
            </a:r>
            <a:r>
              <a:rPr lang="en-US" sz="1050" i="1" u="sng" dirty="0">
                <a:solidFill>
                  <a:srgbClr val="0070C0"/>
                </a:solidFill>
              </a:rPr>
              <a:t>https://orange.biolab.si/</a:t>
            </a:r>
            <a:r>
              <a:rPr lang="en-US" sz="1050" i="1" dirty="0"/>
              <a:t>)</a:t>
            </a:r>
            <a:endParaRPr lang="en-US" sz="1050" i="1" u="sng" dirty="0">
              <a:solidFill>
                <a:srgbClr val="0070C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179" y="753264"/>
            <a:ext cx="5081953" cy="29957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400" t="17581" r="1008" b="11543"/>
          <a:stretch/>
        </p:blipFill>
        <p:spPr>
          <a:xfrm>
            <a:off x="1575979" y="3764281"/>
            <a:ext cx="6047803" cy="5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2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Agenda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3623" y="1195795"/>
            <a:ext cx="436462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00"/>
              </a:spcBef>
            </a:pPr>
            <a:endParaRPr lang="en-US" sz="1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4930" y="1200151"/>
            <a:ext cx="8457368" cy="3394472"/>
          </a:xfrm>
        </p:spPr>
        <p:txBody>
          <a:bodyPr numCol="2">
            <a:noAutofit/>
          </a:bodyPr>
          <a:lstStyle/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Introduction</a:t>
            </a:r>
            <a:endParaRPr lang="en-US" sz="1600" dirty="0"/>
          </a:p>
          <a:p>
            <a:r>
              <a:rPr lang="en-US" sz="1600" dirty="0"/>
              <a:t>Why Data Analytics?</a:t>
            </a:r>
          </a:p>
          <a:p>
            <a:r>
              <a:rPr lang="en-US" sz="1600" dirty="0"/>
              <a:t>Examples</a:t>
            </a:r>
          </a:p>
          <a:p>
            <a:r>
              <a:rPr lang="en-US" sz="1600" dirty="0"/>
              <a:t>DM &amp; Related Areas</a:t>
            </a:r>
            <a:endParaRPr lang="bg-BG" sz="1600" dirty="0"/>
          </a:p>
          <a:p>
            <a:r>
              <a:rPr lang="en-US" sz="1600" dirty="0"/>
              <a:t>DM Stages</a:t>
            </a:r>
          </a:p>
          <a:p>
            <a:r>
              <a:rPr lang="en-US" sz="1600" dirty="0"/>
              <a:t>DM Automation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Research Task &amp; Data Structure</a:t>
            </a:r>
          </a:p>
          <a:p>
            <a:r>
              <a:rPr lang="en-US" sz="1600" dirty="0"/>
              <a:t>The Relationship</a:t>
            </a:r>
          </a:p>
          <a:p>
            <a:r>
              <a:rPr lang="en-US" sz="1600" dirty="0"/>
              <a:t>Data Structures</a:t>
            </a:r>
          </a:p>
          <a:p>
            <a:r>
              <a:rPr lang="en-US" sz="1600" dirty="0"/>
              <a:t>Descriptive Statistics</a:t>
            </a:r>
            <a:endParaRPr lang="bg-BG" sz="1600" dirty="0"/>
          </a:p>
          <a:p>
            <a:r>
              <a:rPr lang="en-US" sz="1600" dirty="0">
                <a:solidFill>
                  <a:srgbClr val="0070C0"/>
                </a:solidFill>
              </a:rPr>
              <a:t>Segmentation</a:t>
            </a:r>
          </a:p>
          <a:p>
            <a:r>
              <a:rPr lang="en-US" sz="1600" dirty="0"/>
              <a:t>Dimension Reduction</a:t>
            </a:r>
          </a:p>
          <a:p>
            <a:r>
              <a:rPr lang="en-US" sz="1600" dirty="0"/>
              <a:t>Relations Analysis</a:t>
            </a:r>
          </a:p>
          <a:p>
            <a:r>
              <a:rPr lang="en-US" sz="1600" dirty="0"/>
              <a:t>Classification</a:t>
            </a:r>
          </a:p>
          <a:p>
            <a:r>
              <a:rPr lang="en-US" sz="1600" dirty="0"/>
              <a:t>Time Series Analysis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5061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Segmentation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52491"/>
              </p:ext>
            </p:extLst>
          </p:nvPr>
        </p:nvGraphicFramePr>
        <p:xfrm>
          <a:off x="482601" y="1645919"/>
          <a:ext cx="8178799" cy="1819838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2604761">
                  <a:extLst>
                    <a:ext uri="{9D8B030D-6E8A-4147-A177-3AD203B41FA5}">
                      <a16:colId xmlns:a16="http://schemas.microsoft.com/office/drawing/2014/main" val="3045545148"/>
                    </a:ext>
                  </a:extLst>
                </a:gridCol>
                <a:gridCol w="5574038">
                  <a:extLst>
                    <a:ext uri="{9D8B030D-6E8A-4147-A177-3AD203B41FA5}">
                      <a16:colId xmlns:a16="http://schemas.microsoft.com/office/drawing/2014/main" val="1294305276"/>
                    </a:ext>
                  </a:extLst>
                </a:gridCol>
              </a:tblGrid>
              <a:tr h="3396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Scale</a:t>
                      </a:r>
                      <a:endParaRPr lang="bg-BG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Statistical method</a:t>
                      </a:r>
                      <a:endParaRPr lang="bg-BG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69174"/>
                  </a:ext>
                </a:extLst>
              </a:tr>
              <a:tr h="697418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Nominal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Ordinal or rank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TwoStep cluster</a:t>
                      </a:r>
                      <a:endParaRPr lang="bg-BG" sz="16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911535"/>
                  </a:ext>
                </a:extLst>
              </a:tr>
              <a:tr h="6974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Hierarchical cluster</a:t>
                      </a:r>
                      <a:endParaRPr lang="bg-BG" sz="16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Partitional</a:t>
                      </a:r>
                      <a:r>
                        <a:rPr lang="en-US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cluster</a:t>
                      </a:r>
                      <a:endParaRPr lang="bg-BG" sz="16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Multidimensional scaling</a:t>
                      </a:r>
                      <a:endParaRPr lang="bg-BG" sz="16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239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Segmentation / Example: Multidimensional Scaling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64645" y="805320"/>
            <a:ext cx="3104869" cy="2108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1050" i="1" dirty="0"/>
              <a:t>Data: PISA (</a:t>
            </a:r>
            <a:r>
              <a:rPr lang="it-IT" sz="1050" i="1" dirty="0">
                <a:solidFill>
                  <a:srgbClr val="0070C0"/>
                </a:solidFill>
              </a:rPr>
              <a:t>http://www.oecd.org/pisa/</a:t>
            </a:r>
            <a:r>
              <a:rPr lang="it-IT" sz="1050" i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050" i="1" dirty="0"/>
              <a:t>Software: Orange (</a:t>
            </a:r>
            <a:r>
              <a:rPr lang="it-IT" sz="1050" i="1" dirty="0">
                <a:solidFill>
                  <a:srgbClr val="0070C0"/>
                </a:solidFill>
              </a:rPr>
              <a:t>https://orange.biolab.si/</a:t>
            </a:r>
            <a:r>
              <a:rPr lang="it-IT" sz="1050" i="1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50" y="1667435"/>
            <a:ext cx="8490564" cy="28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99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165" y="1192531"/>
            <a:ext cx="8448799" cy="3394472"/>
          </a:xfrm>
        </p:spPr>
        <p:txBody>
          <a:bodyPr>
            <a:normAutofit/>
          </a:bodyPr>
          <a:lstStyle/>
          <a:p>
            <a:r>
              <a:rPr lang="en-US" sz="1600" dirty="0"/>
              <a:t>Hierarchical Clustering Approaches</a:t>
            </a: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Tree structure of clusters</a:t>
            </a:r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b="1" dirty="0"/>
              <a:t>Agglomerative</a:t>
            </a:r>
            <a:r>
              <a:rPr lang="en-US" sz="1200" dirty="0"/>
              <a:t>: </a:t>
            </a:r>
            <a:r>
              <a:rPr lang="en-GB" sz="1200" dirty="0"/>
              <a:t>bottom-up approach</a:t>
            </a:r>
          </a:p>
          <a:p>
            <a:pPr marL="457200" lvl="1" indent="0">
              <a:buNone/>
            </a:pPr>
            <a:r>
              <a:rPr lang="en-US" sz="1200" dirty="0"/>
              <a:t>	Start: each cluster is unique object</a:t>
            </a:r>
          </a:p>
          <a:p>
            <a:pPr marL="457200" lvl="1" indent="0">
              <a:buNone/>
            </a:pPr>
            <a:r>
              <a:rPr lang="bg-BG" sz="1200" dirty="0"/>
              <a:t>	</a:t>
            </a:r>
            <a:r>
              <a:rPr lang="en-US" sz="1200" dirty="0"/>
              <a:t>Clusters are merged into larger clusters </a:t>
            </a:r>
            <a:endParaRPr lang="bg-BG" sz="1200" dirty="0"/>
          </a:p>
          <a:p>
            <a:pPr marL="457200" lvl="1" indent="0">
              <a:buNone/>
            </a:pPr>
            <a:r>
              <a:rPr lang="bg-BG" sz="1200" dirty="0"/>
              <a:t>	</a:t>
            </a:r>
            <a:r>
              <a:rPr lang="en-US" sz="1200" dirty="0"/>
              <a:t>Until: all obj. are in one cluster / stopping rule is satisfied</a:t>
            </a:r>
            <a:endParaRPr lang="en-US" sz="1000" dirty="0"/>
          </a:p>
          <a:p>
            <a:pPr lvl="1"/>
            <a:endParaRPr lang="en-US" sz="1200" dirty="0"/>
          </a:p>
          <a:p>
            <a:pPr lvl="1"/>
            <a:r>
              <a:rPr lang="en-US" sz="1200" b="1" dirty="0"/>
              <a:t>Divisive</a:t>
            </a:r>
            <a:r>
              <a:rPr lang="en-US" sz="1200" dirty="0"/>
              <a:t>: </a:t>
            </a:r>
            <a:r>
              <a:rPr lang="en-GB" sz="1200" dirty="0"/>
              <a:t>top-down approach</a:t>
            </a:r>
          </a:p>
          <a:p>
            <a:pPr marL="457200" lvl="1" indent="0">
              <a:buNone/>
            </a:pPr>
            <a:r>
              <a:rPr lang="en-US" sz="1200" dirty="0"/>
              <a:t>	Start: one cluster with all objects</a:t>
            </a:r>
          </a:p>
          <a:p>
            <a:pPr marL="457200" lvl="1" indent="0">
              <a:buNone/>
            </a:pPr>
            <a:r>
              <a:rPr lang="en-US" sz="1200" dirty="0"/>
              <a:t>	Clusters are divided into smaller clusters </a:t>
            </a:r>
          </a:p>
          <a:p>
            <a:pPr marL="457200" lvl="1" indent="0">
              <a:buNone/>
            </a:pPr>
            <a:r>
              <a:rPr lang="en-US" sz="1200" dirty="0"/>
              <a:t>	Until: each cluster is unique object / stopping rule is satisfied</a:t>
            </a:r>
          </a:p>
          <a:p>
            <a:pPr marL="941388" lvl="2" indent="0" defTabSz="449263">
              <a:buNone/>
            </a:pPr>
            <a:endParaRPr lang="en-US" sz="10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Clustering / Hierarchical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358" y="1074201"/>
            <a:ext cx="3148314" cy="29950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19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165" y="1192531"/>
            <a:ext cx="8448799" cy="3394472"/>
          </a:xfrm>
        </p:spPr>
        <p:txBody>
          <a:bodyPr>
            <a:normAutofit/>
          </a:bodyPr>
          <a:lstStyle/>
          <a:p>
            <a:r>
              <a:rPr lang="en-US" sz="1600" dirty="0"/>
              <a:t>Distance Between Objects</a:t>
            </a:r>
          </a:p>
          <a:p>
            <a:pPr lvl="1"/>
            <a:r>
              <a:rPr lang="en-US" sz="1200" noProof="1"/>
              <a:t>Euclidian distance</a:t>
            </a:r>
          </a:p>
          <a:p>
            <a:pPr lvl="1"/>
            <a:r>
              <a:rPr lang="en-US" sz="1200" noProof="1"/>
              <a:t>Manhattan</a:t>
            </a:r>
          </a:p>
          <a:p>
            <a:pPr lvl="1"/>
            <a:r>
              <a:rPr lang="en-GB" sz="1200" dirty="0"/>
              <a:t>Mahalanobis</a:t>
            </a:r>
            <a:endParaRPr lang="en-US" sz="1200" dirty="0"/>
          </a:p>
          <a:p>
            <a:pPr lvl="1"/>
            <a:r>
              <a:rPr lang="en-US" sz="1200" noProof="1"/>
              <a:t>Simple match coefficient </a:t>
            </a:r>
          </a:p>
          <a:p>
            <a:pPr lvl="1"/>
            <a:r>
              <a:rPr lang="en-US" sz="1200" noProof="1"/>
              <a:t>Mixed (Gower) distance...</a:t>
            </a:r>
          </a:p>
          <a:p>
            <a:pPr lvl="1"/>
            <a:endParaRPr lang="en-GB" sz="1200" dirty="0"/>
          </a:p>
          <a:p>
            <a:r>
              <a:rPr lang="en-US" sz="1600" dirty="0"/>
              <a:t>Distance Between Clusters</a:t>
            </a:r>
          </a:p>
          <a:p>
            <a:pPr lvl="1"/>
            <a:r>
              <a:rPr lang="en-US" sz="1200" dirty="0"/>
              <a:t>Single-link</a:t>
            </a:r>
            <a:endParaRPr lang="en-GB" sz="1200" dirty="0"/>
          </a:p>
          <a:p>
            <a:pPr lvl="1"/>
            <a:r>
              <a:rPr lang="en-US" sz="1200" dirty="0"/>
              <a:t>Complete-link </a:t>
            </a:r>
          </a:p>
          <a:p>
            <a:pPr lvl="1"/>
            <a:r>
              <a:rPr lang="en-US" sz="1200" dirty="0"/>
              <a:t>Average-link...</a:t>
            </a:r>
          </a:p>
          <a:p>
            <a:pPr marL="339725" lvl="1" indent="0">
              <a:buNone/>
            </a:pPr>
            <a:endParaRPr lang="en-GB" sz="12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Clustering / Distances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507" y="2571750"/>
            <a:ext cx="2419716" cy="16575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E60BEB2-D9A2-4AC9-B40D-C2995A9B1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507" y="694787"/>
            <a:ext cx="2419716" cy="16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4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Agenda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3623" y="1195795"/>
            <a:ext cx="436462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00"/>
              </a:spcBef>
            </a:pPr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44930" y="1200151"/>
            <a:ext cx="8457368" cy="3394472"/>
          </a:xfrm>
        </p:spPr>
        <p:txBody>
          <a:bodyPr numCol="2">
            <a:noAutofit/>
          </a:bodyPr>
          <a:lstStyle/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Introduction</a:t>
            </a:r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Why Data Analytics?</a:t>
            </a:r>
          </a:p>
          <a:p>
            <a:r>
              <a:rPr lang="en-US" sz="1600" dirty="0"/>
              <a:t>Examples</a:t>
            </a:r>
          </a:p>
          <a:p>
            <a:r>
              <a:rPr lang="en-US" sz="1600" dirty="0"/>
              <a:t>DM &amp; Related Areas</a:t>
            </a:r>
            <a:endParaRPr lang="bg-BG" sz="1600" dirty="0"/>
          </a:p>
          <a:p>
            <a:r>
              <a:rPr lang="en-US" sz="1600" dirty="0"/>
              <a:t>DM Stages</a:t>
            </a:r>
          </a:p>
          <a:p>
            <a:r>
              <a:rPr lang="en-US" sz="1600" dirty="0"/>
              <a:t>DM Automation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Research Task &amp; Data Structure</a:t>
            </a:r>
          </a:p>
          <a:p>
            <a:r>
              <a:rPr lang="en-US" sz="1600" dirty="0"/>
              <a:t>The Relationship</a:t>
            </a:r>
          </a:p>
          <a:p>
            <a:r>
              <a:rPr lang="en-US" sz="1600" dirty="0"/>
              <a:t>Data Structures</a:t>
            </a:r>
          </a:p>
          <a:p>
            <a:r>
              <a:rPr lang="en-US" sz="1600" dirty="0"/>
              <a:t>Descriptive Statistics</a:t>
            </a:r>
            <a:endParaRPr lang="bg-BG" sz="1600" dirty="0"/>
          </a:p>
          <a:p>
            <a:r>
              <a:rPr lang="en-US" sz="1600" dirty="0"/>
              <a:t>Segmentation</a:t>
            </a:r>
          </a:p>
          <a:p>
            <a:r>
              <a:rPr lang="en-US" sz="1600" dirty="0"/>
              <a:t>Dimension Reduction</a:t>
            </a:r>
          </a:p>
          <a:p>
            <a:r>
              <a:rPr lang="en-US" sz="1600" dirty="0"/>
              <a:t>Relations Analysis</a:t>
            </a:r>
          </a:p>
          <a:p>
            <a:r>
              <a:rPr lang="en-US" sz="1600" dirty="0"/>
              <a:t>Classification </a:t>
            </a:r>
          </a:p>
          <a:p>
            <a:r>
              <a:rPr lang="en-US" sz="1600" dirty="0"/>
              <a:t>Time Series Analysis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8313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Segmentation / Example: Hierarchical Cluster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t="1944" b="2216"/>
          <a:stretch/>
        </p:blipFill>
        <p:spPr>
          <a:xfrm>
            <a:off x="310896" y="658368"/>
            <a:ext cx="4954524" cy="276758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t="3774" b="10309"/>
          <a:stretch/>
        </p:blipFill>
        <p:spPr>
          <a:xfrm>
            <a:off x="3417047" y="3425953"/>
            <a:ext cx="5458012" cy="130741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64645" y="805320"/>
            <a:ext cx="3104869" cy="2108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1050" i="1" dirty="0"/>
              <a:t>Data: PISA (</a:t>
            </a:r>
            <a:r>
              <a:rPr lang="it-IT" sz="1050" i="1" dirty="0">
                <a:solidFill>
                  <a:srgbClr val="0070C0"/>
                </a:solidFill>
              </a:rPr>
              <a:t>http://www.oecd.org/pisa/</a:t>
            </a:r>
            <a:r>
              <a:rPr lang="it-IT" sz="1050" i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050" i="1" dirty="0"/>
              <a:t>Software: Orange (</a:t>
            </a:r>
            <a:r>
              <a:rPr lang="it-IT" sz="1050" i="1" dirty="0">
                <a:solidFill>
                  <a:srgbClr val="0070C0"/>
                </a:solidFill>
              </a:rPr>
              <a:t>https://orange.biolab.si/</a:t>
            </a:r>
            <a:r>
              <a:rPr lang="it-IT" sz="105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1486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165" y="1192531"/>
            <a:ext cx="8448799" cy="3394472"/>
          </a:xfrm>
        </p:spPr>
        <p:txBody>
          <a:bodyPr>
            <a:normAutofit/>
          </a:bodyPr>
          <a:lstStyle/>
          <a:p>
            <a:r>
              <a:rPr lang="en-US" sz="1600" dirty="0"/>
              <a:t>Partitional Clustering</a:t>
            </a:r>
          </a:p>
          <a:p>
            <a:endParaRPr lang="en-US" sz="1600" dirty="0"/>
          </a:p>
          <a:p>
            <a:pPr lvl="1"/>
            <a:r>
              <a:rPr lang="en-US" sz="1200" dirty="0"/>
              <a:t>K-means (for numeric attributes)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K-modes (for ordinal and nominal attributes)</a:t>
            </a:r>
          </a:p>
          <a:p>
            <a:pPr lvl="1"/>
            <a:endParaRPr lang="bg-BG" sz="1200" dirty="0"/>
          </a:p>
          <a:p>
            <a:pPr lvl="1"/>
            <a:r>
              <a:rPr lang="en-US" sz="1200" dirty="0"/>
              <a:t>K-medoids (for ordinal and nominal attributes)</a:t>
            </a:r>
          </a:p>
          <a:p>
            <a:endParaRPr lang="en-US" sz="16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Clustering / Partitional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447" y="1594970"/>
            <a:ext cx="2157278" cy="14777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08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Segmentation / Example: K-Means Cluster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64645" y="805320"/>
            <a:ext cx="3104869" cy="2108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1050" i="1" dirty="0"/>
              <a:t>Data: PISA (</a:t>
            </a:r>
            <a:r>
              <a:rPr lang="it-IT" sz="1050" i="1" dirty="0">
                <a:solidFill>
                  <a:srgbClr val="0070C0"/>
                </a:solidFill>
              </a:rPr>
              <a:t>http://www.oecd.org/pisa/</a:t>
            </a:r>
            <a:r>
              <a:rPr lang="it-IT" sz="1050" i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050" i="1" dirty="0"/>
              <a:t>Software: Orange (</a:t>
            </a:r>
            <a:r>
              <a:rPr lang="it-IT" sz="1050" i="1" dirty="0">
                <a:solidFill>
                  <a:srgbClr val="0070C0"/>
                </a:solidFill>
              </a:rPr>
              <a:t>https://orange.biolab.si/</a:t>
            </a:r>
            <a:r>
              <a:rPr lang="it-IT" sz="1050" i="1" dirty="0"/>
              <a:t>)</a:t>
            </a: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2" y="634101"/>
            <a:ext cx="3442970" cy="2376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1" b="16304"/>
          <a:stretch/>
        </p:blipFill>
        <p:spPr>
          <a:xfrm>
            <a:off x="4056211" y="2931461"/>
            <a:ext cx="4526280" cy="17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81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165" y="1192531"/>
            <a:ext cx="8448799" cy="3394472"/>
          </a:xfrm>
        </p:spPr>
        <p:txBody>
          <a:bodyPr>
            <a:normAutofit/>
          </a:bodyPr>
          <a:lstStyle/>
          <a:p>
            <a:r>
              <a:rPr lang="en-US" sz="1600" dirty="0"/>
              <a:t>Hierarchical</a:t>
            </a:r>
          </a:p>
          <a:p>
            <a:pPr lvl="1"/>
            <a:r>
              <a:rPr lang="en-US" sz="1200" dirty="0"/>
              <a:t>Number of clusters is not required</a:t>
            </a:r>
          </a:p>
          <a:p>
            <a:pPr lvl="1"/>
            <a:r>
              <a:rPr lang="en-US" sz="1200" dirty="0"/>
              <a:t>No </a:t>
            </a:r>
            <a:r>
              <a:rPr lang="en-GB" sz="1200" dirty="0"/>
              <a:t>backtracking =&gt; no corrections</a:t>
            </a:r>
            <a:endParaRPr lang="en-US" sz="1200" dirty="0"/>
          </a:p>
          <a:p>
            <a:pPr lvl="1"/>
            <a:r>
              <a:rPr lang="en-US" sz="1200" dirty="0"/>
              <a:t>Slow approach: </a:t>
            </a:r>
            <a:r>
              <a:rPr lang="en-US" sz="1200" i="1" dirty="0"/>
              <a:t>O</a:t>
            </a:r>
            <a:r>
              <a:rPr lang="en-US" sz="1200" dirty="0"/>
              <a:t>(</a:t>
            </a:r>
            <a:r>
              <a:rPr lang="en-US" sz="1200" i="1" dirty="0"/>
              <a:t>N</a:t>
            </a:r>
            <a:r>
              <a:rPr lang="en-US" sz="1200" baseline="30000" dirty="0"/>
              <a:t>2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noProof="1"/>
              <a:t>Distances: (</a:t>
            </a:r>
            <a:r>
              <a:rPr lang="en-US" sz="1200" dirty="0"/>
              <a:t>N</a:t>
            </a:r>
            <a:r>
              <a:rPr lang="en-US" sz="1200" baseline="30000" dirty="0"/>
              <a:t>2</a:t>
            </a:r>
            <a:r>
              <a:rPr lang="en-US" sz="1200" dirty="0"/>
              <a:t> – N)/2</a:t>
            </a:r>
            <a:r>
              <a:rPr lang="en-US" sz="1200" noProof="1"/>
              <a:t> first iteration </a:t>
            </a:r>
            <a:r>
              <a:rPr lang="en-US" sz="1200" dirty="0"/>
              <a:t>(aglomer. clustering)</a:t>
            </a:r>
            <a:endParaRPr lang="en-US" sz="1200" noProof="1"/>
          </a:p>
          <a:p>
            <a:pPr marL="0" indent="0">
              <a:buNone/>
            </a:pPr>
            <a:r>
              <a:rPr lang="en-US" sz="1200" noProof="1"/>
              <a:t>		(</a:t>
            </a:r>
            <a:r>
              <a:rPr lang="en-US" sz="1200" dirty="0"/>
              <a:t>N = 1000 =&gt; D has 499 500 </a:t>
            </a:r>
            <a:r>
              <a:rPr lang="en-US" sz="1200" noProof="1"/>
              <a:t>distances)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sz="1600" dirty="0"/>
              <a:t>Partitional</a:t>
            </a:r>
          </a:p>
          <a:p>
            <a:pPr lvl="1"/>
            <a:r>
              <a:rPr lang="en-US" sz="1200" dirty="0"/>
              <a:t>Number of clusters is required</a:t>
            </a:r>
          </a:p>
          <a:p>
            <a:pPr lvl="1"/>
            <a:r>
              <a:rPr lang="en-US" sz="1200" dirty="0"/>
              <a:t>Cluster members are rearranged iteratively</a:t>
            </a:r>
            <a:endParaRPr lang="en-GB" sz="1200" dirty="0"/>
          </a:p>
          <a:p>
            <a:pPr lvl="1"/>
            <a:r>
              <a:rPr lang="en-GB" sz="1200" dirty="0"/>
              <a:t>Fast (k-means)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noProof="1"/>
              <a:t>Distances: </a:t>
            </a:r>
            <a:r>
              <a:rPr lang="en-US" sz="1200" i="1" noProof="1"/>
              <a:t>N</a:t>
            </a:r>
            <a:r>
              <a:rPr lang="en-US" sz="1200" noProof="1"/>
              <a:t> x </a:t>
            </a:r>
            <a:r>
              <a:rPr lang="en-US" sz="1200" i="1" noProof="1"/>
              <a:t>k</a:t>
            </a:r>
            <a:r>
              <a:rPr lang="en-US" sz="1200" noProof="1"/>
              <a:t> per each iteration</a:t>
            </a:r>
          </a:p>
          <a:p>
            <a:pPr marL="0" indent="0">
              <a:buNone/>
            </a:pPr>
            <a:r>
              <a:rPr lang="en-US" sz="1200" noProof="1"/>
              <a:t>		(</a:t>
            </a:r>
            <a:r>
              <a:rPr lang="en-US" sz="1200" i="1" noProof="1"/>
              <a:t>N</a:t>
            </a:r>
            <a:r>
              <a:rPr lang="en-US" sz="1200" noProof="1"/>
              <a:t> = 1000, </a:t>
            </a:r>
            <a:r>
              <a:rPr lang="en-US" sz="1200" i="1" noProof="1"/>
              <a:t>k</a:t>
            </a:r>
            <a:r>
              <a:rPr lang="en-US" sz="1200" noProof="1"/>
              <a:t> = 5 =&gt; 5000 distances)</a:t>
            </a:r>
            <a:endParaRPr lang="en-US" sz="1200" dirty="0"/>
          </a:p>
          <a:p>
            <a:pPr marL="339725" lvl="1" indent="0">
              <a:buNone/>
            </a:pPr>
            <a:endParaRPr lang="en-US" sz="12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Clustering / Comparison: Hierarchical &amp; Partitional Approaches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72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t>34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Agenda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3623" y="1195795"/>
            <a:ext cx="436462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00"/>
              </a:spcBef>
            </a:pPr>
            <a:endParaRPr lang="en-US" sz="1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4930" y="1200151"/>
            <a:ext cx="8457368" cy="3394472"/>
          </a:xfrm>
        </p:spPr>
        <p:txBody>
          <a:bodyPr numCol="2">
            <a:noAutofit/>
          </a:bodyPr>
          <a:lstStyle/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Introduction</a:t>
            </a:r>
            <a:endParaRPr lang="en-US" sz="1600" dirty="0"/>
          </a:p>
          <a:p>
            <a:r>
              <a:rPr lang="en-US" sz="1600" dirty="0"/>
              <a:t>Why Data Analytics?</a:t>
            </a:r>
          </a:p>
          <a:p>
            <a:r>
              <a:rPr lang="en-US" sz="1600" dirty="0"/>
              <a:t>Examples</a:t>
            </a:r>
          </a:p>
          <a:p>
            <a:r>
              <a:rPr lang="en-US" sz="1600" dirty="0"/>
              <a:t>DM &amp; Related Areas</a:t>
            </a:r>
            <a:endParaRPr lang="bg-BG" sz="1600" dirty="0"/>
          </a:p>
          <a:p>
            <a:r>
              <a:rPr lang="en-US" sz="1600" dirty="0"/>
              <a:t>Automation </a:t>
            </a:r>
          </a:p>
          <a:p>
            <a:r>
              <a:rPr lang="en-US" sz="1600" dirty="0"/>
              <a:t>DM Stages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Research Task &amp; Data Structure</a:t>
            </a:r>
          </a:p>
          <a:p>
            <a:r>
              <a:rPr lang="en-US" sz="1600" dirty="0"/>
              <a:t>The Relationship</a:t>
            </a:r>
          </a:p>
          <a:p>
            <a:r>
              <a:rPr lang="en-US" sz="1600" dirty="0"/>
              <a:t>Data Structures</a:t>
            </a:r>
          </a:p>
          <a:p>
            <a:r>
              <a:rPr lang="en-US" sz="1600" dirty="0"/>
              <a:t>Descriptive Statistics</a:t>
            </a:r>
            <a:endParaRPr lang="bg-BG" sz="1600" dirty="0"/>
          </a:p>
          <a:p>
            <a:r>
              <a:rPr lang="en-US" sz="1600" dirty="0"/>
              <a:t>Segmentation</a:t>
            </a:r>
          </a:p>
          <a:p>
            <a:r>
              <a:rPr lang="en-US" sz="1600" dirty="0">
                <a:solidFill>
                  <a:srgbClr val="0070C0"/>
                </a:solidFill>
              </a:rPr>
              <a:t>Dimension Reduction</a:t>
            </a:r>
          </a:p>
          <a:p>
            <a:r>
              <a:rPr lang="en-US" sz="1600" dirty="0"/>
              <a:t>Relations Analysis</a:t>
            </a:r>
          </a:p>
          <a:p>
            <a:r>
              <a:rPr lang="en-US" sz="1600" dirty="0"/>
              <a:t>Classification</a:t>
            </a:r>
          </a:p>
          <a:p>
            <a:r>
              <a:rPr lang="en-US" sz="1600" dirty="0"/>
              <a:t>Time Series Analysis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8317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Dimension Reduction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61421"/>
              </p:ext>
            </p:extLst>
          </p:nvPr>
        </p:nvGraphicFramePr>
        <p:xfrm>
          <a:off x="482601" y="1645920"/>
          <a:ext cx="8178799" cy="1806534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2604761">
                  <a:extLst>
                    <a:ext uri="{9D8B030D-6E8A-4147-A177-3AD203B41FA5}">
                      <a16:colId xmlns:a16="http://schemas.microsoft.com/office/drawing/2014/main" val="3045545148"/>
                    </a:ext>
                  </a:extLst>
                </a:gridCol>
                <a:gridCol w="5574038">
                  <a:extLst>
                    <a:ext uri="{9D8B030D-6E8A-4147-A177-3AD203B41FA5}">
                      <a16:colId xmlns:a16="http://schemas.microsoft.com/office/drawing/2014/main" val="1294305276"/>
                    </a:ext>
                  </a:extLst>
                </a:gridCol>
              </a:tblGrid>
              <a:tr h="2509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Scale</a:t>
                      </a:r>
                      <a:endParaRPr lang="bg-BG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Statistical method</a:t>
                      </a:r>
                      <a:endParaRPr lang="bg-BG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69174"/>
                  </a:ext>
                </a:extLst>
              </a:tr>
              <a:tr h="5152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endParaRPr lang="bg-BG" sz="16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 analysis</a:t>
                      </a:r>
                      <a:endParaRPr lang="bg-BG" sz="16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86094"/>
                  </a:ext>
                </a:extLst>
              </a:tr>
              <a:tr h="5152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lang="bg-BG" sz="16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Likert scale + Cronbach’s Alpha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911535"/>
                  </a:ext>
                </a:extLst>
              </a:tr>
              <a:tr h="5152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bg-BG" sz="16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fr-FR" sz="1600" kern="120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  <a:r>
                        <a:rPr lang="fr-FR" sz="160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principal components</a:t>
                      </a:r>
                      <a:endParaRPr lang="bg-BG" sz="160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24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Dimension Reduction / Example: Factor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068"/>
          <a:stretch/>
        </p:blipFill>
        <p:spPr>
          <a:xfrm>
            <a:off x="690452" y="717174"/>
            <a:ext cx="5656729" cy="3041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5964"/>
          <a:stretch/>
        </p:blipFill>
        <p:spPr>
          <a:xfrm>
            <a:off x="515470" y="3823185"/>
            <a:ext cx="6006693" cy="493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352" y="672148"/>
            <a:ext cx="1211059" cy="394100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682283" y="4183380"/>
            <a:ext cx="5835194" cy="652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05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Data: International social survey program (</a:t>
            </a:r>
            <a:r>
              <a:rPr lang="en-US" sz="1050" i="1" dirty="0" err="1"/>
              <a:t>ISSP</a:t>
            </a:r>
            <a:r>
              <a:rPr lang="en-US" sz="1050" i="1" dirty="0"/>
              <a:t>), 2015, China (</a:t>
            </a:r>
            <a:r>
              <a:rPr lang="en-US" sz="1050" i="1" u="sng" dirty="0">
                <a:solidFill>
                  <a:srgbClr val="0070C0"/>
                </a:solidFill>
              </a:rPr>
              <a:t>http://zacat.gesis.org/webview/</a:t>
            </a:r>
            <a:r>
              <a:rPr lang="en-US" sz="1050" i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Software: Orange (</a:t>
            </a:r>
            <a:r>
              <a:rPr lang="en-US" sz="1050" i="1" u="sng" dirty="0">
                <a:solidFill>
                  <a:srgbClr val="0070C0"/>
                </a:solidFill>
              </a:rPr>
              <a:t>https://orange.biolab.si/</a:t>
            </a:r>
            <a:r>
              <a:rPr lang="en-US" sz="1050" i="1" dirty="0"/>
              <a:t>)</a:t>
            </a:r>
            <a:endParaRPr lang="en-US" sz="1050" i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48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t>37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Agenda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3623" y="1195795"/>
            <a:ext cx="436462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00"/>
              </a:spcBef>
            </a:pPr>
            <a:endParaRPr lang="en-US" sz="1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4930" y="1200151"/>
            <a:ext cx="8457368" cy="3394472"/>
          </a:xfrm>
        </p:spPr>
        <p:txBody>
          <a:bodyPr numCol="2">
            <a:noAutofit/>
          </a:bodyPr>
          <a:lstStyle/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Introduction</a:t>
            </a:r>
            <a:endParaRPr lang="en-US" sz="1600" dirty="0"/>
          </a:p>
          <a:p>
            <a:r>
              <a:rPr lang="en-US" sz="1600" dirty="0"/>
              <a:t>Why Data Analytics?</a:t>
            </a:r>
          </a:p>
          <a:p>
            <a:r>
              <a:rPr lang="en-US" sz="1600" dirty="0"/>
              <a:t>Examples</a:t>
            </a:r>
          </a:p>
          <a:p>
            <a:r>
              <a:rPr lang="en-US" sz="1600" dirty="0"/>
              <a:t>DM &amp; Related Areas</a:t>
            </a:r>
            <a:endParaRPr lang="bg-BG" sz="1600" dirty="0"/>
          </a:p>
          <a:p>
            <a:r>
              <a:rPr lang="en-US" sz="1600" dirty="0"/>
              <a:t>Automation </a:t>
            </a:r>
          </a:p>
          <a:p>
            <a:r>
              <a:rPr lang="en-US" sz="1600" dirty="0"/>
              <a:t>DM Stages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Research Task &amp; Data Structure</a:t>
            </a:r>
          </a:p>
          <a:p>
            <a:r>
              <a:rPr lang="en-US" sz="1600" dirty="0"/>
              <a:t>The Relationship</a:t>
            </a:r>
          </a:p>
          <a:p>
            <a:r>
              <a:rPr lang="en-US" sz="1600" dirty="0"/>
              <a:t>Data Structures</a:t>
            </a:r>
          </a:p>
          <a:p>
            <a:r>
              <a:rPr lang="en-US" sz="1600" dirty="0"/>
              <a:t>Descriptive Statistics</a:t>
            </a:r>
            <a:endParaRPr lang="bg-BG" sz="1600" dirty="0"/>
          </a:p>
          <a:p>
            <a:r>
              <a:rPr lang="en-US" sz="1600" dirty="0"/>
              <a:t>Segmentation</a:t>
            </a:r>
          </a:p>
          <a:p>
            <a:r>
              <a:rPr lang="en-US" sz="1600" dirty="0"/>
              <a:t>Dimension Reduction</a:t>
            </a:r>
          </a:p>
          <a:p>
            <a:r>
              <a:rPr lang="en-US" sz="1600" dirty="0">
                <a:solidFill>
                  <a:srgbClr val="0070C0"/>
                </a:solidFill>
              </a:rPr>
              <a:t>Relations Analysis</a:t>
            </a:r>
          </a:p>
          <a:p>
            <a:r>
              <a:rPr lang="en-US" sz="1600" dirty="0">
                <a:solidFill>
                  <a:srgbClr val="0070C0"/>
                </a:solidFill>
              </a:rPr>
              <a:t>Classification</a:t>
            </a:r>
          </a:p>
          <a:p>
            <a:r>
              <a:rPr lang="en-US" sz="1600" dirty="0"/>
              <a:t>Time Series Analysis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5994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Relations Analysis and/or </a:t>
            </a:r>
            <a:r>
              <a:rPr lang="en-US" sz="2400" dirty="0"/>
              <a:t>Classification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71104"/>
              </p:ext>
            </p:extLst>
          </p:nvPr>
        </p:nvGraphicFramePr>
        <p:xfrm>
          <a:off x="380015" y="972588"/>
          <a:ext cx="8383970" cy="3782587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2313309">
                  <a:extLst>
                    <a:ext uri="{9D8B030D-6E8A-4147-A177-3AD203B41FA5}">
                      <a16:colId xmlns:a16="http://schemas.microsoft.com/office/drawing/2014/main" val="2119478125"/>
                    </a:ext>
                  </a:extLst>
                </a:gridCol>
                <a:gridCol w="2660072">
                  <a:extLst>
                    <a:ext uri="{9D8B030D-6E8A-4147-A177-3AD203B41FA5}">
                      <a16:colId xmlns:a16="http://schemas.microsoft.com/office/drawing/2014/main" val="1531900959"/>
                    </a:ext>
                  </a:extLst>
                </a:gridCol>
                <a:gridCol w="3410589">
                  <a:extLst>
                    <a:ext uri="{9D8B030D-6E8A-4147-A177-3AD203B41FA5}">
                      <a16:colId xmlns:a16="http://schemas.microsoft.com/office/drawing/2014/main" val="2448107521"/>
                    </a:ext>
                  </a:extLst>
                </a:gridCol>
              </a:tblGrid>
              <a:tr h="309454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Independent variable(s)</a:t>
                      </a:r>
                      <a:endParaRPr lang="bg-BG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Dependent variable(s)</a:t>
                      </a:r>
                      <a:endParaRPr lang="bg-BG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395090"/>
                  </a:ext>
                </a:extLst>
              </a:tr>
              <a:tr h="580008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</a:rPr>
                        <a:t>Nominal  Ordinal</a:t>
                      </a:r>
                      <a:endParaRPr lang="bg-BG" sz="1600" b="1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</a:rPr>
                        <a:t>Interval</a:t>
                      </a:r>
                      <a:endParaRPr lang="bg-BG" sz="16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72008"/>
                  </a:ext>
                </a:extLst>
              </a:tr>
              <a:tr h="954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Nominal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Ordinal</a:t>
                      </a:r>
                      <a:endParaRPr lang="bg-BG" sz="16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Contingency tables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Correspondence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Rank correlation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Classification trees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</a:t>
                      </a:r>
                      <a:r>
                        <a:rPr lang="bg-BG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ANOVA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GLM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Rank correlation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Classification trees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</a:t>
                      </a:r>
                      <a:r>
                        <a:rPr lang="bg-BG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36670"/>
                  </a:ext>
                </a:extLst>
              </a:tr>
              <a:tr h="9633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Interval</a:t>
                      </a:r>
                      <a:endParaRPr lang="bg-BG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Discriminant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Rank correlation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Classification trees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</a:t>
                      </a:r>
                      <a:r>
                        <a:rPr lang="bg-BG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GLM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Regression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Correlation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Classification trees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</a:t>
                      </a:r>
                      <a:r>
                        <a:rPr lang="bg-BG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59348"/>
                  </a:ext>
                </a:extLst>
              </a:tr>
              <a:tr h="628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Mix</a:t>
                      </a:r>
                      <a:r>
                        <a:rPr lang="en-US" sz="1600" baseline="0" dirty="0">
                          <a:solidFill>
                            <a:sysClr val="windowText" lastClr="000000"/>
                          </a:solidFill>
                          <a:effectLst/>
                        </a:rPr>
                        <a:t> of nominal and/or ordinal and/or interval</a:t>
                      </a:r>
                      <a:endParaRPr lang="bg-BG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Rank correlation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Classification trees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</a:t>
                      </a:r>
                      <a:r>
                        <a:rPr lang="bg-BG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GLM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Rank correlation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Classification trees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</a:t>
                      </a:r>
                      <a:r>
                        <a:rPr lang="bg-BG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928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815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Relations Analysis, </a:t>
            </a:r>
            <a:r>
              <a:rPr lang="en-US" sz="2400" dirty="0"/>
              <a:t>Classification </a:t>
            </a:r>
            <a:r>
              <a:rPr lang="en-US" sz="2200" dirty="0"/>
              <a:t>/ </a:t>
            </a:r>
            <a:r>
              <a:rPr lang="en-GB" sz="2400" dirty="0"/>
              <a:t>Ex: Contingency Tables</a:t>
            </a:r>
            <a:r>
              <a:rPr lang="en-US" sz="22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82283" y="4183380"/>
            <a:ext cx="5835194" cy="652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05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Data: International social survey program (</a:t>
            </a:r>
            <a:r>
              <a:rPr lang="en-US" sz="1050" i="1" dirty="0" err="1"/>
              <a:t>ISSP</a:t>
            </a:r>
            <a:r>
              <a:rPr lang="en-US" sz="1050" i="1" dirty="0"/>
              <a:t>), 2015, China (</a:t>
            </a:r>
            <a:r>
              <a:rPr lang="en-US" sz="1050" i="1" u="sng" dirty="0">
                <a:solidFill>
                  <a:srgbClr val="0070C0"/>
                </a:solidFill>
              </a:rPr>
              <a:t>http://zacat.gesis.org/webview/</a:t>
            </a:r>
            <a:r>
              <a:rPr lang="en-US" sz="1050" i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Software: Orange (</a:t>
            </a:r>
            <a:r>
              <a:rPr lang="en-US" sz="1050" i="1" u="sng" dirty="0">
                <a:solidFill>
                  <a:srgbClr val="0070C0"/>
                </a:solidFill>
              </a:rPr>
              <a:t>https://orange.biolab.si/</a:t>
            </a:r>
            <a:r>
              <a:rPr lang="en-US" sz="1050" i="1" dirty="0"/>
              <a:t>)</a:t>
            </a:r>
            <a:endParaRPr lang="en-US" sz="1050" i="1" u="sng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1504" b="1952"/>
          <a:stretch/>
        </p:blipFill>
        <p:spPr>
          <a:xfrm>
            <a:off x="2148914" y="614964"/>
            <a:ext cx="4901932" cy="2782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1695" b="9235"/>
          <a:stretch/>
        </p:blipFill>
        <p:spPr>
          <a:xfrm>
            <a:off x="2519809" y="3531814"/>
            <a:ext cx="4160142" cy="82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165" y="1200151"/>
            <a:ext cx="6174955" cy="3453129"/>
          </a:xfrm>
        </p:spPr>
        <p:txBody>
          <a:bodyPr>
            <a:normAutofit fontScale="92500" lnSpcReduction="10000"/>
          </a:bodyPr>
          <a:lstStyle/>
          <a:p>
            <a:r>
              <a:rPr lang="en-GB" sz="1600" dirty="0"/>
              <a:t>Premises: Data, Computation Power, Clouds, etc.</a:t>
            </a:r>
          </a:p>
          <a:p>
            <a:endParaRPr lang="en-GB" sz="1600" dirty="0"/>
          </a:p>
          <a:p>
            <a:r>
              <a:rPr lang="en-GB" sz="1600" dirty="0"/>
              <a:t>Reasons: Accurate, Fast, Cheep, Scalable, Measurable, etc.</a:t>
            </a:r>
          </a:p>
          <a:p>
            <a:endParaRPr lang="en-GB" sz="1600" dirty="0"/>
          </a:p>
          <a:p>
            <a:r>
              <a:rPr lang="en-US" sz="1600" dirty="0"/>
              <a:t>Data Types</a:t>
            </a:r>
          </a:p>
          <a:p>
            <a:endParaRPr lang="en-US" sz="1600" dirty="0"/>
          </a:p>
          <a:p>
            <a:r>
              <a:rPr lang="en-US" sz="1600" dirty="0"/>
              <a:t>Structured Data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Unstructured Data</a:t>
            </a:r>
          </a:p>
          <a:p>
            <a:pPr lvl="1"/>
            <a:r>
              <a:rPr lang="en-US" sz="1200" dirty="0"/>
              <a:t>Text</a:t>
            </a:r>
          </a:p>
          <a:p>
            <a:pPr lvl="1"/>
            <a:r>
              <a:rPr lang="en-US" sz="1200" dirty="0"/>
              <a:t>Images</a:t>
            </a:r>
          </a:p>
          <a:p>
            <a:pPr lvl="1"/>
            <a:r>
              <a:rPr lang="en-US" sz="1200" dirty="0"/>
              <a:t>Audio</a:t>
            </a:r>
          </a:p>
          <a:p>
            <a:pPr lvl="1"/>
            <a:r>
              <a:rPr lang="en-US" sz="1200" dirty="0"/>
              <a:t>Video</a:t>
            </a:r>
          </a:p>
          <a:p>
            <a:pPr marL="339725" lvl="1" indent="0">
              <a:buNone/>
            </a:pPr>
            <a:r>
              <a:rPr lang="en-US" sz="1200" dirty="0"/>
              <a:t> </a:t>
            </a:r>
          </a:p>
          <a:p>
            <a:endParaRPr lang="en-GB" sz="105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705658" cy="504314"/>
          </a:xfrm>
        </p:spPr>
        <p:txBody>
          <a:bodyPr/>
          <a:lstStyle/>
          <a:p>
            <a:r>
              <a:rPr lang="en-US" sz="2200" dirty="0"/>
              <a:t>Why Data Analytics?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41" y="1091607"/>
            <a:ext cx="2220620" cy="157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Relations Analysis, </a:t>
            </a:r>
            <a:r>
              <a:rPr lang="en-US" sz="2400" dirty="0"/>
              <a:t>Classification </a:t>
            </a:r>
            <a:r>
              <a:rPr lang="en-US" sz="2200" dirty="0"/>
              <a:t>/ </a:t>
            </a:r>
            <a:r>
              <a:rPr lang="en-GB" sz="2400" dirty="0"/>
              <a:t>Ex: </a:t>
            </a:r>
            <a:r>
              <a:rPr lang="en-US" sz="2400" dirty="0"/>
              <a:t>ANOVA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82283" y="4183380"/>
            <a:ext cx="5835194" cy="652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05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Data: International social survey program (</a:t>
            </a:r>
            <a:r>
              <a:rPr lang="en-US" sz="1050" i="1" dirty="0" err="1"/>
              <a:t>ISSP</a:t>
            </a:r>
            <a:r>
              <a:rPr lang="en-US" sz="1050" i="1" dirty="0"/>
              <a:t>), 2015, China (</a:t>
            </a:r>
            <a:r>
              <a:rPr lang="en-US" sz="1050" i="1" u="sng" dirty="0">
                <a:solidFill>
                  <a:srgbClr val="0070C0"/>
                </a:solidFill>
              </a:rPr>
              <a:t>http://zacat.gesis.org/webview/</a:t>
            </a:r>
            <a:r>
              <a:rPr lang="en-US" sz="1050" i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Software: Orange (</a:t>
            </a:r>
            <a:r>
              <a:rPr lang="en-US" sz="1050" i="1" u="sng" dirty="0">
                <a:solidFill>
                  <a:srgbClr val="0070C0"/>
                </a:solidFill>
              </a:rPr>
              <a:t>https://orange.biolab.si/</a:t>
            </a:r>
            <a:r>
              <a:rPr lang="en-US" sz="1050" i="1" dirty="0"/>
              <a:t>)</a:t>
            </a:r>
            <a:endParaRPr lang="en-US" sz="1050" i="1" u="sng" dirty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b="4656"/>
          <a:stretch/>
        </p:blipFill>
        <p:spPr>
          <a:xfrm>
            <a:off x="1157719" y="634101"/>
            <a:ext cx="6941403" cy="37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78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53" y="1826493"/>
            <a:ext cx="2191339" cy="226216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165" y="1192531"/>
            <a:ext cx="8448799" cy="742949"/>
          </a:xfrm>
        </p:spPr>
        <p:txBody>
          <a:bodyPr numCol="2">
            <a:normAutofit/>
          </a:bodyPr>
          <a:lstStyle/>
          <a:p>
            <a:r>
              <a:rPr lang="en-US" sz="1600" dirty="0"/>
              <a:t>Linear Model</a:t>
            </a:r>
          </a:p>
          <a:p>
            <a:endParaRPr lang="en-US" sz="1600" dirty="0"/>
          </a:p>
          <a:p>
            <a:r>
              <a:rPr lang="en-US" sz="1600" dirty="0"/>
              <a:t>Logistic Model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Regression / Linear &amp; Logistic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189" y="1815439"/>
            <a:ext cx="3813811" cy="22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42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165" y="1192531"/>
            <a:ext cx="8448799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System Knowledge &amp; Assumptions</a:t>
            </a:r>
            <a:endParaRPr lang="bg-BG" sz="1600" dirty="0"/>
          </a:p>
          <a:p>
            <a:pPr lvl="1"/>
            <a:r>
              <a:rPr lang="en-US" sz="1200" dirty="0"/>
              <a:t>Bayes Method</a:t>
            </a:r>
            <a:endParaRPr lang="bg-BG" sz="1200" dirty="0"/>
          </a:p>
          <a:p>
            <a:pPr marL="457200" lvl="1" indent="0">
              <a:buNone/>
              <a:tabLst>
                <a:tab pos="909638" algn="l"/>
                <a:tab pos="1641475" algn="l"/>
              </a:tabLst>
            </a:pPr>
            <a:r>
              <a:rPr lang="en-US" sz="1050" dirty="0"/>
              <a:t>	known:	</a:t>
            </a:r>
            <a:r>
              <a:rPr lang="en-US" sz="1050" i="1" dirty="0"/>
              <a:t>p</a:t>
            </a:r>
            <a:r>
              <a:rPr lang="en-US" sz="1050" dirty="0"/>
              <a:t>(</a:t>
            </a:r>
            <a:r>
              <a:rPr lang="el-GR" sz="1050" dirty="0"/>
              <a:t>θ</a:t>
            </a:r>
            <a:r>
              <a:rPr lang="en-US" sz="1050" dirty="0"/>
              <a:t>|</a:t>
            </a:r>
            <a:r>
              <a:rPr lang="en-US" sz="1050" i="1" dirty="0"/>
              <a:t>y</a:t>
            </a:r>
            <a:r>
              <a:rPr lang="en-US" sz="1050" dirty="0"/>
              <a:t>), </a:t>
            </a:r>
            <a:r>
              <a:rPr lang="en-US" sz="1050" i="1" dirty="0"/>
              <a:t>p</a:t>
            </a:r>
            <a:r>
              <a:rPr lang="en-US" sz="1050" dirty="0"/>
              <a:t>(</a:t>
            </a:r>
            <a:r>
              <a:rPr lang="el-GR" sz="1050" dirty="0"/>
              <a:t>θ</a:t>
            </a:r>
            <a:r>
              <a:rPr lang="en-US" sz="1050" dirty="0"/>
              <a:t>), </a:t>
            </a:r>
            <a:r>
              <a:rPr lang="en-US" sz="1050" i="1" dirty="0"/>
              <a:t>los</a:t>
            </a:r>
            <a:r>
              <a:rPr lang="en-US" sz="1050" dirty="0"/>
              <a:t>(</a:t>
            </a:r>
            <a:r>
              <a:rPr lang="el-GR" sz="1050" dirty="0"/>
              <a:t>θ</a:t>
            </a:r>
            <a:r>
              <a:rPr lang="en-US" sz="1050" dirty="0"/>
              <a:t>, </a:t>
            </a:r>
            <a:r>
              <a:rPr lang="el-GR" sz="1050" dirty="0"/>
              <a:t>θ</a:t>
            </a:r>
            <a:r>
              <a:rPr lang="en-US" sz="1050" dirty="0"/>
              <a:t>')</a:t>
            </a:r>
          </a:p>
          <a:p>
            <a:pPr marL="457200" lvl="1" indent="0">
              <a:buNone/>
              <a:tabLst>
                <a:tab pos="909638" algn="l"/>
                <a:tab pos="1641475" algn="l"/>
              </a:tabLst>
            </a:pPr>
            <a:endParaRPr lang="en-US" sz="300" dirty="0"/>
          </a:p>
          <a:p>
            <a:pPr lvl="1">
              <a:tabLst>
                <a:tab pos="1165225" algn="l"/>
              </a:tabLst>
            </a:pPr>
            <a:r>
              <a:rPr lang="en-US" sz="1200" dirty="0"/>
              <a:t>Maximum A-Posteriori (MAP)</a:t>
            </a:r>
          </a:p>
          <a:p>
            <a:pPr marL="457200" lvl="1" indent="0">
              <a:buNone/>
              <a:tabLst>
                <a:tab pos="909638" algn="l"/>
                <a:tab pos="1641475" algn="l"/>
              </a:tabLst>
            </a:pPr>
            <a:r>
              <a:rPr lang="en-US" sz="1050" dirty="0"/>
              <a:t>	known:</a:t>
            </a:r>
            <a:r>
              <a:rPr lang="en-US" sz="1050" i="1" dirty="0"/>
              <a:t>	p</a:t>
            </a:r>
            <a:r>
              <a:rPr lang="en-US" sz="1050" dirty="0"/>
              <a:t>(</a:t>
            </a:r>
            <a:r>
              <a:rPr lang="el-GR" sz="1050" dirty="0"/>
              <a:t>θ</a:t>
            </a:r>
            <a:r>
              <a:rPr lang="en-US" sz="1050" dirty="0"/>
              <a:t>|</a:t>
            </a:r>
            <a:r>
              <a:rPr lang="en-US" sz="1050" i="1" dirty="0"/>
              <a:t>y</a:t>
            </a:r>
            <a:r>
              <a:rPr lang="en-US" sz="1050" dirty="0"/>
              <a:t>), </a:t>
            </a:r>
            <a:r>
              <a:rPr lang="en-US" sz="1050" i="1" dirty="0"/>
              <a:t>p</a:t>
            </a:r>
            <a:r>
              <a:rPr lang="en-US" sz="1050" dirty="0"/>
              <a:t>(</a:t>
            </a:r>
            <a:r>
              <a:rPr lang="el-GR" sz="1050" dirty="0"/>
              <a:t>θ</a:t>
            </a:r>
            <a:r>
              <a:rPr lang="en-US" sz="1050" dirty="0"/>
              <a:t>)</a:t>
            </a:r>
          </a:p>
          <a:p>
            <a:pPr marL="457200" lvl="1" indent="0">
              <a:buNone/>
              <a:tabLst>
                <a:tab pos="909638" algn="l"/>
                <a:tab pos="1641475" algn="l"/>
              </a:tabLst>
            </a:pPr>
            <a:r>
              <a:rPr lang="en-US" sz="1050" dirty="0"/>
              <a:t>	assumed:	</a:t>
            </a:r>
            <a:r>
              <a:rPr lang="en-US" sz="1050" i="1" dirty="0"/>
              <a:t>los</a:t>
            </a:r>
            <a:r>
              <a:rPr lang="en-US" sz="1050" dirty="0"/>
              <a:t>(</a:t>
            </a:r>
            <a:r>
              <a:rPr lang="el-GR" sz="1050" dirty="0"/>
              <a:t>θ</a:t>
            </a:r>
            <a:r>
              <a:rPr lang="en-US" sz="1050" dirty="0"/>
              <a:t>, </a:t>
            </a:r>
            <a:r>
              <a:rPr lang="el-GR" sz="1050" dirty="0"/>
              <a:t>θ</a:t>
            </a:r>
            <a:r>
              <a:rPr lang="en-US" sz="1050" dirty="0"/>
              <a:t>') = const</a:t>
            </a:r>
          </a:p>
          <a:p>
            <a:pPr lvl="1">
              <a:tabLst>
                <a:tab pos="1165225" algn="l"/>
              </a:tabLst>
            </a:pPr>
            <a:endParaRPr lang="en-US" sz="300" dirty="0"/>
          </a:p>
          <a:p>
            <a:pPr lvl="1">
              <a:tabLst>
                <a:tab pos="1165225" algn="l"/>
              </a:tabLst>
            </a:pPr>
            <a:r>
              <a:rPr lang="en-US" sz="1200" dirty="0"/>
              <a:t>Maximum Likelihood (ML)</a:t>
            </a:r>
          </a:p>
          <a:p>
            <a:pPr marL="457200" lvl="1" indent="0">
              <a:buNone/>
              <a:tabLst>
                <a:tab pos="909638" algn="l"/>
                <a:tab pos="1641475" algn="l"/>
              </a:tabLst>
            </a:pPr>
            <a:r>
              <a:rPr lang="en-US" sz="1050" dirty="0"/>
              <a:t>	known:</a:t>
            </a:r>
            <a:r>
              <a:rPr lang="en-US" sz="1050" i="1" dirty="0"/>
              <a:t>	p</a:t>
            </a:r>
            <a:r>
              <a:rPr lang="en-US" sz="1050" dirty="0"/>
              <a:t>(</a:t>
            </a:r>
            <a:r>
              <a:rPr lang="el-GR" sz="1050" dirty="0"/>
              <a:t>θ</a:t>
            </a:r>
            <a:r>
              <a:rPr lang="en-US" sz="1050" dirty="0"/>
              <a:t>|</a:t>
            </a:r>
            <a:r>
              <a:rPr lang="en-US" sz="1050" i="1" dirty="0"/>
              <a:t>y</a:t>
            </a:r>
            <a:r>
              <a:rPr lang="en-US" sz="1050" dirty="0"/>
              <a:t>)</a:t>
            </a:r>
          </a:p>
          <a:p>
            <a:pPr marL="457200" lvl="1" indent="0">
              <a:buNone/>
              <a:tabLst>
                <a:tab pos="909638" algn="l"/>
                <a:tab pos="1641475" algn="l"/>
              </a:tabLst>
            </a:pPr>
            <a:r>
              <a:rPr lang="en-US" sz="1050" dirty="0"/>
              <a:t>	assumed:	</a:t>
            </a:r>
            <a:r>
              <a:rPr lang="en-US" sz="1050" i="1" dirty="0"/>
              <a:t>p</a:t>
            </a:r>
            <a:r>
              <a:rPr lang="en-US" sz="1050" dirty="0"/>
              <a:t>(</a:t>
            </a:r>
            <a:r>
              <a:rPr lang="el-GR" sz="1050" dirty="0"/>
              <a:t>θ</a:t>
            </a:r>
            <a:r>
              <a:rPr lang="en-US" sz="1050" dirty="0"/>
              <a:t>) = const</a:t>
            </a:r>
          </a:p>
          <a:p>
            <a:pPr lvl="1">
              <a:tabLst>
                <a:tab pos="1165225" algn="l"/>
              </a:tabLst>
            </a:pPr>
            <a:endParaRPr lang="en-US" sz="300" dirty="0"/>
          </a:p>
          <a:p>
            <a:pPr lvl="1">
              <a:tabLst>
                <a:tab pos="1165225" algn="l"/>
              </a:tabLst>
            </a:pPr>
            <a:r>
              <a:rPr lang="en-US" sz="1200" dirty="0"/>
              <a:t>Generalized Least Squares (GLS...)</a:t>
            </a:r>
          </a:p>
          <a:p>
            <a:pPr marL="457200" lvl="1" indent="0">
              <a:buNone/>
              <a:tabLst>
                <a:tab pos="909638" algn="l"/>
                <a:tab pos="1641475" algn="l"/>
              </a:tabLst>
            </a:pPr>
            <a:r>
              <a:rPr lang="en-US" sz="1200" dirty="0"/>
              <a:t>	</a:t>
            </a:r>
            <a:r>
              <a:rPr lang="en-US" sz="1050" dirty="0"/>
              <a:t>known:</a:t>
            </a:r>
            <a:r>
              <a:rPr lang="en-US" sz="1050" i="1" dirty="0"/>
              <a:t>	</a:t>
            </a:r>
            <a:r>
              <a:rPr lang="en-US" sz="1050" dirty="0"/>
              <a:t>Ǝ</a:t>
            </a:r>
            <a:r>
              <a:rPr lang="bg-BG" sz="1050" dirty="0"/>
              <a:t> </a:t>
            </a:r>
            <a:r>
              <a:rPr lang="en-US" sz="1050" dirty="0"/>
              <a:t>cov(</a:t>
            </a:r>
            <a:r>
              <a:rPr lang="en-US" sz="1050" i="1" dirty="0"/>
              <a:t>e</a:t>
            </a:r>
            <a:r>
              <a:rPr lang="en-US" sz="1050" i="1" baseline="-25000" dirty="0"/>
              <a:t>k</a:t>
            </a:r>
            <a:r>
              <a:rPr lang="en-US" sz="1050" baseline="-25000" dirty="0"/>
              <a:t>1</a:t>
            </a:r>
            <a:r>
              <a:rPr lang="en-US" sz="1050" dirty="0"/>
              <a:t>, </a:t>
            </a:r>
            <a:r>
              <a:rPr lang="en-US" sz="1050" i="1" dirty="0"/>
              <a:t>e</a:t>
            </a:r>
            <a:r>
              <a:rPr lang="en-US" sz="1050" i="1" baseline="-25000" dirty="0"/>
              <a:t>k</a:t>
            </a:r>
            <a:r>
              <a:rPr lang="en-US" sz="1050" baseline="-25000" dirty="0"/>
              <a:t>2</a:t>
            </a:r>
            <a:r>
              <a:rPr lang="en-US" sz="1050" dirty="0"/>
              <a:t>)</a:t>
            </a:r>
          </a:p>
          <a:p>
            <a:pPr marL="457200" lvl="1" indent="0">
              <a:buNone/>
              <a:tabLst>
                <a:tab pos="909638" algn="l"/>
                <a:tab pos="1641475" algn="l"/>
              </a:tabLst>
            </a:pPr>
            <a:r>
              <a:rPr lang="en-US" sz="1050" dirty="0"/>
              <a:t>	assumed:	</a:t>
            </a:r>
            <a:r>
              <a:rPr lang="en-US" sz="1050" i="1" dirty="0"/>
              <a:t>e</a:t>
            </a:r>
            <a:r>
              <a:rPr lang="en-US" sz="1050" dirty="0"/>
              <a:t> ~ </a:t>
            </a:r>
            <a:r>
              <a:rPr lang="en-US" sz="1050" i="1" dirty="0"/>
              <a:t>N</a:t>
            </a:r>
            <a:r>
              <a:rPr lang="en-US" sz="1050" dirty="0"/>
              <a:t>(0, </a:t>
            </a:r>
            <a:r>
              <a:rPr lang="el-GR" sz="1050" dirty="0"/>
              <a:t>Σ</a:t>
            </a:r>
            <a:r>
              <a:rPr lang="en-US" sz="1050" i="1" baseline="-25000" dirty="0"/>
              <a:t>e</a:t>
            </a:r>
            <a:r>
              <a:rPr lang="en-US" sz="1050" dirty="0"/>
              <a:t>)</a:t>
            </a:r>
          </a:p>
          <a:p>
            <a:pPr lvl="1">
              <a:tabLst>
                <a:tab pos="1165225" algn="l"/>
              </a:tabLst>
            </a:pPr>
            <a:endParaRPr lang="en-US" sz="300" dirty="0"/>
          </a:p>
          <a:p>
            <a:pPr lvl="1">
              <a:tabLst>
                <a:tab pos="1165225" algn="l"/>
              </a:tabLst>
            </a:pPr>
            <a:r>
              <a:rPr lang="en-US" sz="1200" dirty="0"/>
              <a:t>Weighted Least Squares (WLS)</a:t>
            </a:r>
          </a:p>
          <a:p>
            <a:pPr marL="457200" lvl="1" indent="0">
              <a:buNone/>
              <a:tabLst>
                <a:tab pos="909638" algn="l"/>
                <a:tab pos="1641475" algn="l"/>
              </a:tabLst>
            </a:pPr>
            <a:r>
              <a:rPr lang="en-US" sz="1050" dirty="0"/>
              <a:t>	known:</a:t>
            </a:r>
            <a:r>
              <a:rPr lang="en-US" sz="1050" i="1" dirty="0"/>
              <a:t>	</a:t>
            </a:r>
            <a:r>
              <a:rPr lang="el-GR" sz="1050" dirty="0"/>
              <a:t>Σ</a:t>
            </a:r>
            <a:r>
              <a:rPr lang="en-US" sz="1050" i="1" baseline="-25000" dirty="0"/>
              <a:t>e</a:t>
            </a:r>
            <a:r>
              <a:rPr lang="en-US" sz="1050" dirty="0"/>
              <a:t> </a:t>
            </a:r>
            <a:r>
              <a:rPr lang="en-US" sz="1050" dirty="0">
                <a:sym typeface="Wingdings" panose="05000000000000000000" pitchFamily="2" charset="2"/>
              </a:rPr>
              <a:t> diag /</a:t>
            </a:r>
            <a:r>
              <a:rPr lang="en-US" sz="1050" i="1" dirty="0">
                <a:sym typeface="Wingdings" panose="05000000000000000000" pitchFamily="2" charset="2"/>
              </a:rPr>
              <a:t>W</a:t>
            </a:r>
            <a:r>
              <a:rPr lang="en-US" sz="1050" dirty="0">
                <a:sym typeface="Wingdings" panose="05000000000000000000" pitchFamily="2" charset="2"/>
              </a:rPr>
              <a:t> – weight matrix/</a:t>
            </a:r>
            <a:endParaRPr lang="en-US" sz="1050" dirty="0"/>
          </a:p>
          <a:p>
            <a:pPr marL="457200" lvl="1" indent="0">
              <a:buNone/>
              <a:tabLst>
                <a:tab pos="909638" algn="l"/>
                <a:tab pos="1641475" algn="l"/>
              </a:tabLst>
            </a:pPr>
            <a:r>
              <a:rPr lang="en-US" sz="1050" dirty="0"/>
              <a:t>	assumed:	cov(</a:t>
            </a:r>
            <a:r>
              <a:rPr lang="en-US" sz="1050" i="1" dirty="0"/>
              <a:t>e</a:t>
            </a:r>
            <a:r>
              <a:rPr lang="en-US" sz="1050" i="1" baseline="-25000" dirty="0"/>
              <a:t>k</a:t>
            </a:r>
            <a:r>
              <a:rPr lang="en-US" sz="1050" baseline="-25000" dirty="0"/>
              <a:t>1</a:t>
            </a:r>
            <a:r>
              <a:rPr lang="en-US" sz="1050" dirty="0"/>
              <a:t>, </a:t>
            </a:r>
            <a:r>
              <a:rPr lang="en-US" sz="1050" i="1" dirty="0"/>
              <a:t>e</a:t>
            </a:r>
            <a:r>
              <a:rPr lang="en-US" sz="1050" i="1" baseline="-25000" dirty="0"/>
              <a:t>k</a:t>
            </a:r>
            <a:r>
              <a:rPr lang="en-US" sz="1050" baseline="-25000" dirty="0"/>
              <a:t>2</a:t>
            </a:r>
            <a:r>
              <a:rPr lang="en-US" sz="1050" dirty="0"/>
              <a:t>) = 0</a:t>
            </a:r>
          </a:p>
          <a:p>
            <a:pPr lvl="1">
              <a:tabLst>
                <a:tab pos="1165225" algn="l"/>
              </a:tabLst>
            </a:pPr>
            <a:endParaRPr lang="en-US" sz="300" dirty="0"/>
          </a:p>
          <a:p>
            <a:pPr lvl="1">
              <a:tabLst>
                <a:tab pos="1165225" algn="l"/>
              </a:tabLst>
            </a:pPr>
            <a:r>
              <a:rPr lang="en-US" sz="1200" dirty="0"/>
              <a:t>Least Squares (LS)</a:t>
            </a:r>
          </a:p>
          <a:p>
            <a:pPr marL="457200" lvl="1" indent="0">
              <a:buNone/>
              <a:tabLst>
                <a:tab pos="909638" algn="l"/>
                <a:tab pos="1641475" algn="l"/>
              </a:tabLst>
            </a:pPr>
            <a:r>
              <a:rPr lang="en-US" sz="1050" dirty="0"/>
              <a:t>	assumed:	</a:t>
            </a:r>
            <a:r>
              <a:rPr lang="en-US" sz="1050" i="1" dirty="0"/>
              <a:t>w</a:t>
            </a:r>
            <a:r>
              <a:rPr lang="en-US" sz="1050" i="1" baseline="-25000" dirty="0"/>
              <a:t>kk</a:t>
            </a:r>
            <a:r>
              <a:rPr lang="en-US" sz="1050" dirty="0"/>
              <a:t> = const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Regression / Estimators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460" y="1192530"/>
            <a:ext cx="2807970" cy="33958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53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8071416" cy="504314"/>
          </a:xfrm>
        </p:spPr>
        <p:txBody>
          <a:bodyPr/>
          <a:lstStyle/>
          <a:p>
            <a:r>
              <a:rPr lang="en-US" sz="2200" dirty="0"/>
              <a:t>Relations Analysis, </a:t>
            </a:r>
            <a:r>
              <a:rPr lang="en-US" sz="2400" dirty="0"/>
              <a:t>Classification </a:t>
            </a:r>
            <a:r>
              <a:rPr lang="en-US" sz="2200" dirty="0"/>
              <a:t>/ </a:t>
            </a:r>
            <a:r>
              <a:rPr lang="en-GB" sz="2400" dirty="0"/>
              <a:t>Ex: </a:t>
            </a:r>
            <a:r>
              <a:rPr lang="en-US" sz="2400" dirty="0"/>
              <a:t>Regression &amp; Correlation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82283" y="4183380"/>
            <a:ext cx="5835194" cy="652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05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Data: International social survey program (</a:t>
            </a:r>
            <a:r>
              <a:rPr lang="en-US" sz="1050" i="1" dirty="0" err="1"/>
              <a:t>ISSP</a:t>
            </a:r>
            <a:r>
              <a:rPr lang="en-US" sz="1050" i="1" dirty="0"/>
              <a:t>), 2015, China (</a:t>
            </a:r>
            <a:r>
              <a:rPr lang="en-US" sz="1050" i="1" u="sng" dirty="0">
                <a:solidFill>
                  <a:srgbClr val="0070C0"/>
                </a:solidFill>
              </a:rPr>
              <a:t>http://zacat.gesis.org/webview/</a:t>
            </a:r>
            <a:r>
              <a:rPr lang="en-US" sz="1050" i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Software: Orange (</a:t>
            </a:r>
            <a:r>
              <a:rPr lang="en-US" sz="1050" i="1" u="sng" dirty="0">
                <a:solidFill>
                  <a:srgbClr val="0070C0"/>
                </a:solidFill>
              </a:rPr>
              <a:t>https://orange.biolab.si/</a:t>
            </a:r>
            <a:r>
              <a:rPr lang="en-US" sz="1050" i="1" dirty="0"/>
              <a:t>)</a:t>
            </a:r>
            <a:endParaRPr lang="en-US" sz="1050" i="1" u="sng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117" y="675425"/>
            <a:ext cx="2043689" cy="10765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22" y="680375"/>
            <a:ext cx="5564029" cy="3177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7552" y="1731026"/>
            <a:ext cx="4635329" cy="26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51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Relations Analysis, </a:t>
            </a:r>
            <a:r>
              <a:rPr lang="en-US" sz="2000" dirty="0"/>
              <a:t>Classification</a:t>
            </a:r>
            <a:r>
              <a:rPr lang="en-US" sz="2200" dirty="0"/>
              <a:t> / </a:t>
            </a:r>
            <a:r>
              <a:rPr lang="en-GB" sz="2400" dirty="0"/>
              <a:t>Ex: Logistic </a:t>
            </a:r>
            <a:r>
              <a:rPr lang="en-US" sz="2400" dirty="0"/>
              <a:t>Regression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82283" y="4183380"/>
            <a:ext cx="5835194" cy="652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05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Data: International social survey program (</a:t>
            </a:r>
            <a:r>
              <a:rPr lang="en-US" sz="1050" i="1" dirty="0" err="1"/>
              <a:t>ISSP</a:t>
            </a:r>
            <a:r>
              <a:rPr lang="en-US" sz="1050" i="1" dirty="0"/>
              <a:t>), 2015, China (</a:t>
            </a:r>
            <a:r>
              <a:rPr lang="en-US" sz="1050" i="1" u="sng" dirty="0">
                <a:solidFill>
                  <a:srgbClr val="0070C0"/>
                </a:solidFill>
              </a:rPr>
              <a:t>http://zacat.gesis.org/webview/</a:t>
            </a:r>
            <a:r>
              <a:rPr lang="en-US" sz="1050" i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Software: Orange (</a:t>
            </a:r>
            <a:r>
              <a:rPr lang="en-US" sz="1050" i="1" u="sng" dirty="0">
                <a:solidFill>
                  <a:srgbClr val="0070C0"/>
                </a:solidFill>
              </a:rPr>
              <a:t>https://orange.biolab.si/</a:t>
            </a:r>
            <a:r>
              <a:rPr lang="en-US" sz="1050" i="1" dirty="0"/>
              <a:t>)</a:t>
            </a:r>
            <a:endParaRPr lang="en-US" sz="1050" i="1" u="sng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76" y="645257"/>
            <a:ext cx="4514850" cy="3600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936" y="609156"/>
            <a:ext cx="1695450" cy="37877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l="6797" t="3202" r="6880" b="8300"/>
          <a:stretch/>
        </p:blipFill>
        <p:spPr>
          <a:xfrm>
            <a:off x="6611619" y="1831341"/>
            <a:ext cx="2306321" cy="11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5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165" y="1192531"/>
            <a:ext cx="8448799" cy="3394472"/>
          </a:xfrm>
        </p:spPr>
        <p:txBody>
          <a:bodyPr>
            <a:normAutofit/>
          </a:bodyPr>
          <a:lstStyle/>
          <a:p>
            <a:r>
              <a:rPr lang="en-US" sz="1600" dirty="0"/>
              <a:t>DT Development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Initialization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Stage 1: Growing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Stage 2: Pruning</a:t>
            </a:r>
          </a:p>
          <a:p>
            <a:pPr lvl="1"/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	</a:t>
            </a:r>
            <a:endParaRPr lang="en-US" sz="11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Decision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339" y="1218417"/>
            <a:ext cx="5834005" cy="25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63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6"/>
          <p:cNvSpPr>
            <a:spLocks noGrp="1"/>
          </p:cNvSpPr>
          <p:nvPr>
            <p:ph sz="half" idx="1"/>
          </p:nvPr>
        </p:nvSpPr>
        <p:spPr>
          <a:xfrm>
            <a:off x="4764677" y="1076758"/>
            <a:ext cx="3914355" cy="375581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Decision Tree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248705" y="1131833"/>
            <a:ext cx="8448799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6712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anose="05000000000000000000" pitchFamily="2" charset="2"/>
              <a:buNone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90575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w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 Narrow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§"/>
              <a:tabLst/>
              <a:defRPr lang="en-US" sz="1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 Narrow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w"/>
              <a:tabLst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10000"/>
              </a:lnSpc>
              <a:buFont typeface="Arial" panose="020B0604020202020204" pitchFamily="34" charset="0"/>
              <a:buChar char="‒"/>
            </a:pPr>
            <a:r>
              <a:rPr lang="en-GB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DT Criteria</a:t>
            </a:r>
          </a:p>
          <a:p>
            <a:pPr marL="625475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625475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Information Gain</a:t>
            </a:r>
          </a:p>
          <a:p>
            <a:pPr marL="339725" lvl="1" indent="0">
              <a:lnSpc>
                <a:spcPct val="110000"/>
              </a:lnSpc>
              <a:buNone/>
            </a:pPr>
            <a:r>
              <a:rPr lang="en-GB" sz="1200" dirty="0">
                <a:solidFill>
                  <a:schemeClr val="tx1"/>
                </a:solidFill>
              </a:rPr>
              <a:t>	    /</a:t>
            </a:r>
            <a:r>
              <a:rPr lang="en-GB" sz="1200" dirty="0"/>
              <a:t>H(y) – Entropy/</a:t>
            </a:r>
          </a:p>
          <a:p>
            <a:pPr marL="625475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25475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Gini</a:t>
            </a:r>
          </a:p>
          <a:p>
            <a:pPr marL="625475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25475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ChiSq</a:t>
            </a:r>
          </a:p>
          <a:p>
            <a:pPr marL="625475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25475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F-ratio</a:t>
            </a:r>
          </a:p>
          <a:p>
            <a:pPr marL="625475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25475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Twoing</a:t>
            </a:r>
            <a:endParaRPr lang="en-US" sz="1200" b="1" dirty="0">
              <a:solidFill>
                <a:srgbClr val="FF0000"/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GB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80" y="1902372"/>
            <a:ext cx="2476352" cy="22599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723" y="865133"/>
            <a:ext cx="2248475" cy="18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89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Relations Analysis, </a:t>
            </a:r>
            <a:r>
              <a:rPr lang="en-US" sz="2000" dirty="0"/>
              <a:t>Classification</a:t>
            </a:r>
            <a:r>
              <a:rPr lang="en-US" sz="2200" dirty="0"/>
              <a:t> / </a:t>
            </a:r>
            <a:r>
              <a:rPr lang="en-GB" sz="2400" dirty="0"/>
              <a:t>Ex 1: </a:t>
            </a:r>
            <a:r>
              <a:rPr lang="en-US" sz="2400" dirty="0"/>
              <a:t>Classification Trees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82283" y="4183380"/>
            <a:ext cx="5835194" cy="652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05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Data: International social survey program (</a:t>
            </a:r>
            <a:r>
              <a:rPr lang="en-US" sz="1050" i="1" dirty="0" err="1"/>
              <a:t>ISSP</a:t>
            </a:r>
            <a:r>
              <a:rPr lang="en-US" sz="1050" i="1" dirty="0"/>
              <a:t>), 2015, China (</a:t>
            </a:r>
            <a:r>
              <a:rPr lang="en-US" sz="1050" i="1" u="sng" dirty="0">
                <a:solidFill>
                  <a:srgbClr val="0070C0"/>
                </a:solidFill>
              </a:rPr>
              <a:t>http://zacat.gesis.org/webview/</a:t>
            </a:r>
            <a:r>
              <a:rPr lang="en-US" sz="1050" i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Software: Orange (</a:t>
            </a:r>
            <a:r>
              <a:rPr lang="en-US" sz="1050" i="1" u="sng" dirty="0">
                <a:solidFill>
                  <a:srgbClr val="0070C0"/>
                </a:solidFill>
              </a:rPr>
              <a:t>https://orange.biolab.si/</a:t>
            </a:r>
            <a:r>
              <a:rPr lang="en-US" sz="1050" i="1" dirty="0"/>
              <a:t>)</a:t>
            </a:r>
            <a:endParaRPr lang="en-US" sz="1050" i="1" u="sng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723" t="11955" r="4209" b="10994"/>
          <a:stretch/>
        </p:blipFill>
        <p:spPr>
          <a:xfrm>
            <a:off x="491668" y="920973"/>
            <a:ext cx="6028944" cy="1493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447" y="671512"/>
            <a:ext cx="1672414" cy="37301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6707" r="6053"/>
          <a:stretch/>
        </p:blipFill>
        <p:spPr>
          <a:xfrm>
            <a:off x="2340729" y="2828307"/>
            <a:ext cx="2330823" cy="131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16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200" dirty="0"/>
              <a:t>Relations Analysis, </a:t>
            </a:r>
            <a:r>
              <a:rPr lang="en-US" sz="2400" dirty="0"/>
              <a:t>Classification</a:t>
            </a:r>
            <a:r>
              <a:rPr lang="en-US" sz="2800" dirty="0"/>
              <a:t> </a:t>
            </a:r>
            <a:r>
              <a:rPr lang="en-US" sz="2200" dirty="0"/>
              <a:t>/ </a:t>
            </a:r>
            <a:r>
              <a:rPr lang="en-GB" sz="2400" dirty="0"/>
              <a:t>Ex 2: </a:t>
            </a:r>
            <a:r>
              <a:rPr lang="en-US" sz="2400" dirty="0"/>
              <a:t>Classification Trees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82283" y="4183380"/>
            <a:ext cx="5835194" cy="652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05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Data: International social survey program (</a:t>
            </a:r>
            <a:r>
              <a:rPr lang="en-US" sz="1050" i="1" dirty="0" err="1"/>
              <a:t>ISSP</a:t>
            </a:r>
            <a:r>
              <a:rPr lang="en-US" sz="1050" i="1" dirty="0"/>
              <a:t>), 2015, China (</a:t>
            </a:r>
            <a:r>
              <a:rPr lang="en-US" sz="1050" i="1" u="sng" dirty="0">
                <a:solidFill>
                  <a:srgbClr val="0070C0"/>
                </a:solidFill>
              </a:rPr>
              <a:t>http://zacat.gesis.org/webview/</a:t>
            </a:r>
            <a:r>
              <a:rPr lang="en-US" sz="1050" i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/>
              <a:t>Software: Orange (</a:t>
            </a:r>
            <a:r>
              <a:rPr lang="en-US" sz="1050" i="1" u="sng" dirty="0">
                <a:solidFill>
                  <a:srgbClr val="0070C0"/>
                </a:solidFill>
              </a:rPr>
              <a:t>https://orange.biolab.si/</a:t>
            </a:r>
            <a:r>
              <a:rPr lang="en-US" sz="1050" i="1" dirty="0"/>
              <a:t>)</a:t>
            </a:r>
            <a:endParaRPr lang="en-US" sz="1050" i="1" u="sng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-1" t="6773" r="825" b="6832"/>
          <a:stretch/>
        </p:blipFill>
        <p:spPr>
          <a:xfrm>
            <a:off x="249622" y="665829"/>
            <a:ext cx="4515309" cy="18822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279" y="634100"/>
            <a:ext cx="1079391" cy="39890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t="1592"/>
          <a:stretch/>
        </p:blipFill>
        <p:spPr>
          <a:xfrm>
            <a:off x="3355668" y="1964463"/>
            <a:ext cx="3907891" cy="221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82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934403"/>
            <a:ext cx="8153400" cy="345757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515158" cy="504314"/>
          </a:xfrm>
        </p:spPr>
        <p:txBody>
          <a:bodyPr/>
          <a:lstStyle/>
          <a:p>
            <a:r>
              <a:rPr lang="en-US" sz="2800" dirty="0"/>
              <a:t>Research Tasks &amp; Data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z="1600" smtClean="0"/>
              <a:pPr/>
              <a:t>49</a:t>
            </a:fld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28620" y="3050541"/>
            <a:ext cx="4406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And now… let’s see how all these methods work in practice...</a:t>
            </a:r>
          </a:p>
        </p:txBody>
      </p:sp>
    </p:spTree>
    <p:extLst>
      <p:ext uri="{BB962C8B-B14F-4D97-AF65-F5344CB8AC3E}">
        <p14:creationId xmlns:p14="http://schemas.microsoft.com/office/powerpoint/2010/main" val="57755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165" y="1200151"/>
            <a:ext cx="5414835" cy="3453129"/>
          </a:xfrm>
        </p:spPr>
        <p:txBody>
          <a:bodyPr>
            <a:normAutofit fontScale="92500" lnSpcReduction="10000"/>
          </a:bodyPr>
          <a:lstStyle/>
          <a:p>
            <a:r>
              <a:rPr lang="en-GB" sz="1600" dirty="0"/>
              <a:t>Premises: Data, Computation Power, Clouds, etc.</a:t>
            </a:r>
          </a:p>
          <a:p>
            <a:endParaRPr lang="en-GB" sz="1600" dirty="0"/>
          </a:p>
          <a:p>
            <a:r>
              <a:rPr lang="en-GB" sz="1600" dirty="0"/>
              <a:t>Reasons: Accurate, Fast, Cheep, Scalable, Measurable, etc.</a:t>
            </a:r>
          </a:p>
          <a:p>
            <a:endParaRPr lang="en-GB" sz="1600" dirty="0"/>
          </a:p>
          <a:p>
            <a:r>
              <a:rPr lang="en-US" sz="1600" dirty="0"/>
              <a:t>Data Types</a:t>
            </a:r>
          </a:p>
          <a:p>
            <a:endParaRPr lang="en-US" sz="1600" dirty="0"/>
          </a:p>
          <a:p>
            <a:r>
              <a:rPr lang="en-US" sz="1600" dirty="0"/>
              <a:t>Structured Data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Unstructured Data</a:t>
            </a:r>
          </a:p>
          <a:p>
            <a:pPr lvl="1"/>
            <a:r>
              <a:rPr lang="en-US" sz="1200" dirty="0"/>
              <a:t>Text</a:t>
            </a:r>
          </a:p>
          <a:p>
            <a:pPr lvl="1"/>
            <a:r>
              <a:rPr lang="en-US" sz="1200" dirty="0"/>
              <a:t>Images</a:t>
            </a:r>
          </a:p>
          <a:p>
            <a:pPr lvl="1"/>
            <a:r>
              <a:rPr lang="en-US" sz="1200" dirty="0"/>
              <a:t>Audio</a:t>
            </a:r>
          </a:p>
          <a:p>
            <a:pPr lvl="1"/>
            <a:r>
              <a:rPr lang="en-US" sz="1200" dirty="0"/>
              <a:t>Video</a:t>
            </a:r>
          </a:p>
          <a:p>
            <a:pPr marL="339725" lvl="1" indent="0">
              <a:buNone/>
            </a:pPr>
            <a:r>
              <a:rPr lang="en-US" sz="1200" dirty="0"/>
              <a:t> 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705658" cy="504314"/>
          </a:xfrm>
        </p:spPr>
        <p:txBody>
          <a:bodyPr/>
          <a:lstStyle/>
          <a:p>
            <a:r>
              <a:rPr lang="en-US" sz="2200" dirty="0"/>
              <a:t>Why Data Analytics?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41" y="1091607"/>
            <a:ext cx="2220620" cy="15765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1AA917-5A6E-4DE2-8D8B-08B40A010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439" y="2762858"/>
            <a:ext cx="2320356" cy="182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07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93" y="138794"/>
            <a:ext cx="6294201" cy="587828"/>
          </a:xfrm>
        </p:spPr>
        <p:txBody>
          <a:bodyPr/>
          <a:lstStyle/>
          <a:p>
            <a:r>
              <a:rPr lang="en-US" sz="2200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30" y="810449"/>
            <a:ext cx="8491746" cy="319477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Contacts: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200" dirty="0" err="1"/>
              <a:t>Kaloyan</a:t>
            </a:r>
            <a:r>
              <a:rPr lang="en-US" sz="1200" dirty="0"/>
              <a:t> </a:t>
            </a:r>
            <a:r>
              <a:rPr lang="en-US" sz="1200" dirty="0" err="1"/>
              <a:t>Haralampiev</a:t>
            </a:r>
            <a:r>
              <a:rPr lang="en-US" sz="1200" dirty="0"/>
              <a:t>, Ph.D.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>
                <a:hlinkClick r:id="rId3"/>
              </a:rPr>
              <a:t>k_haralampiev@phls.uni-sofia.bg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 </a:t>
            </a:r>
            <a:r>
              <a:rPr lang="en-US" sz="1200" dirty="0">
                <a:hlinkClick r:id="rId4"/>
              </a:rPr>
              <a:t>http://kaloyan-haralampiev.info/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	Assoc. Prof. of Sofia University “St. </a:t>
            </a:r>
            <a:r>
              <a:rPr lang="en-US" sz="1200" dirty="0" err="1"/>
              <a:t>Kliment</a:t>
            </a:r>
            <a:r>
              <a:rPr lang="en-US" sz="1200" dirty="0"/>
              <a:t> </a:t>
            </a:r>
            <a:r>
              <a:rPr lang="en-US" sz="1200" dirty="0" err="1"/>
              <a:t>Ohridski</a:t>
            </a:r>
            <a:r>
              <a:rPr lang="en-US" sz="1200" dirty="0"/>
              <a:t>”</a:t>
            </a:r>
          </a:p>
          <a:p>
            <a:pPr marL="0" indent="0">
              <a:buNone/>
            </a:pPr>
            <a:r>
              <a:rPr lang="en-US" sz="1200" dirty="0"/>
              <a:t>	 </a:t>
            </a:r>
            <a:r>
              <a:rPr lang="en-US" sz="1200" dirty="0">
                <a:hlinkClick r:id="rId5"/>
              </a:rPr>
              <a:t>https://www.uni-sofia.bg/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Alexander Efremov, Ph.D., Eng.</a:t>
            </a:r>
          </a:p>
          <a:p>
            <a:pPr marL="358775" indent="0">
              <a:buNone/>
            </a:pPr>
            <a:r>
              <a:rPr lang="en-US" sz="1200" dirty="0">
                <a:solidFill>
                  <a:srgbClr val="0070C0"/>
                </a:solidFill>
                <a:hlinkClick r:id="rId6"/>
              </a:rPr>
              <a:t>aefremov@gmail.com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</a:p>
          <a:p>
            <a:pPr marL="358775" indent="0">
              <a:buNone/>
            </a:pPr>
            <a:r>
              <a:rPr lang="en-US" sz="1200" dirty="0">
                <a:solidFill>
                  <a:srgbClr val="0070C0"/>
                </a:solidFill>
                <a:hlinkClick r:id="rId7"/>
              </a:rPr>
              <a:t>https://bg.linkedin.com/in/aefremov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</a:p>
          <a:p>
            <a:pPr marL="358775" indent="0"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pPr marL="360000" indent="0">
              <a:buNone/>
            </a:pPr>
            <a:r>
              <a:rPr lang="en-US" sz="1200" dirty="0"/>
              <a:t>Assoc. Prof. at Technical University of Sofia</a:t>
            </a:r>
            <a:br>
              <a:rPr lang="en-US" sz="1200" dirty="0"/>
            </a:br>
            <a:r>
              <a:rPr lang="en-US" sz="1200" dirty="0">
                <a:solidFill>
                  <a:srgbClr val="0070C0"/>
                </a:solidFill>
                <a:hlinkClick r:id="rId8"/>
              </a:rPr>
              <a:t>http://anp.tu-sofia.bg/aefremov/index.htm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</a:p>
          <a:p>
            <a:pPr marL="360000" indent="0">
              <a:buNone/>
            </a:pPr>
            <a:endParaRPr lang="en-US" sz="1200" dirty="0"/>
          </a:p>
          <a:p>
            <a:pPr marL="360000" indent="0">
              <a:buNone/>
            </a:pPr>
            <a:r>
              <a:rPr lang="en-US" sz="1200" dirty="0"/>
              <a:t>Co-founder &amp; Chief Scientist at A4E</a:t>
            </a:r>
            <a:br>
              <a:rPr lang="en-US" sz="1200" dirty="0"/>
            </a:br>
            <a:r>
              <a:rPr lang="en-US" sz="1200" dirty="0">
                <a:solidFill>
                  <a:srgbClr val="0070C0"/>
                </a:solidFill>
                <a:hlinkClick r:id="rId9"/>
              </a:rPr>
              <a:t>https://www.a4everyone.com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</a:p>
          <a:p>
            <a:pPr marL="360000" indent="0">
              <a:buNone/>
            </a:pP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06740" y="4832575"/>
            <a:ext cx="651510" cy="273844"/>
          </a:xfrm>
          <a:prstGeom prst="rect">
            <a:avLst/>
          </a:prstGeom>
        </p:spPr>
        <p:txBody>
          <a:bodyPr/>
          <a:lstStyle/>
          <a:p>
            <a:fld id="{930C351F-9A53-514D-8DE1-1B53296DA3E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165" y="1200151"/>
            <a:ext cx="5414835" cy="3453129"/>
          </a:xfrm>
        </p:spPr>
        <p:txBody>
          <a:bodyPr>
            <a:normAutofit fontScale="92500" lnSpcReduction="10000"/>
          </a:bodyPr>
          <a:lstStyle/>
          <a:p>
            <a:r>
              <a:rPr lang="en-GB" sz="1600" dirty="0"/>
              <a:t>Premises: Data, Computation Power, Clouds, etc.</a:t>
            </a:r>
          </a:p>
          <a:p>
            <a:endParaRPr lang="en-GB" sz="1600" dirty="0"/>
          </a:p>
          <a:p>
            <a:r>
              <a:rPr lang="en-GB" sz="1600" dirty="0"/>
              <a:t>Reasons: Accurate, Fast, Cheep, Scalable, Measurable, etc.</a:t>
            </a:r>
          </a:p>
          <a:p>
            <a:endParaRPr lang="en-US" sz="1600" dirty="0"/>
          </a:p>
          <a:p>
            <a:r>
              <a:rPr lang="en-US" sz="1600" dirty="0"/>
              <a:t>Challenges</a:t>
            </a:r>
            <a:endParaRPr lang="en-GB" sz="1600" dirty="0"/>
          </a:p>
          <a:p>
            <a:pPr lvl="1">
              <a:lnSpc>
                <a:spcPct val="170000"/>
              </a:lnSpc>
            </a:pPr>
            <a:r>
              <a:rPr lang="en-US" sz="1200" b="1" dirty="0"/>
              <a:t>Data size</a:t>
            </a:r>
            <a:r>
              <a:rPr lang="en-US" sz="1200" dirty="0"/>
              <a:t>: big or small data</a:t>
            </a:r>
          </a:p>
          <a:p>
            <a:pPr lvl="1">
              <a:lnSpc>
                <a:spcPct val="170000"/>
              </a:lnSpc>
            </a:pPr>
            <a:r>
              <a:rPr lang="en-GB" sz="1200" b="1" dirty="0"/>
              <a:t>Data types</a:t>
            </a:r>
            <a:r>
              <a:rPr lang="en-GB" sz="1200" dirty="0"/>
              <a:t>: structured, unstructured data</a:t>
            </a:r>
            <a:r>
              <a:rPr lang="en-US" sz="1200" dirty="0"/>
              <a:t>,</a:t>
            </a:r>
            <a:r>
              <a:rPr lang="en-GB" sz="1200" dirty="0"/>
              <a:t> mixed data</a:t>
            </a:r>
          </a:p>
          <a:p>
            <a:pPr lvl="1">
              <a:lnSpc>
                <a:spcPct val="170000"/>
              </a:lnSpc>
            </a:pPr>
            <a:r>
              <a:rPr lang="en-GB" sz="1200" b="1" dirty="0"/>
              <a:t>Data sources</a:t>
            </a:r>
            <a:r>
              <a:rPr lang="en-GB" sz="1200" dirty="0"/>
              <a:t>: CRM, SRM, Sales, PLM, SCM... /demogr., behav./</a:t>
            </a:r>
          </a:p>
          <a:p>
            <a:pPr lvl="1">
              <a:lnSpc>
                <a:spcPct val="170000"/>
              </a:lnSpc>
            </a:pPr>
            <a:r>
              <a:rPr lang="en-US" sz="1200" b="1" dirty="0"/>
              <a:t>Dirty data</a:t>
            </a:r>
            <a:r>
              <a:rPr lang="en-US" sz="1200" dirty="0"/>
              <a:t>: Missings and Outliers</a:t>
            </a:r>
          </a:p>
          <a:p>
            <a:pPr lvl="1">
              <a:lnSpc>
                <a:spcPct val="170000"/>
              </a:lnSpc>
            </a:pPr>
            <a:r>
              <a:rPr lang="en-US" sz="1200" b="1" dirty="0"/>
              <a:t>System</a:t>
            </a:r>
            <a:r>
              <a:rPr lang="en-US" sz="1200" dirty="0"/>
              <a:t>: multivariable, interconnections, dynamics, </a:t>
            </a:r>
            <a:br>
              <a:rPr lang="en-US" sz="1200" dirty="0"/>
            </a:br>
            <a:r>
              <a:rPr lang="en-US" sz="1200" dirty="0"/>
              <a:t>time-varying behavior...</a:t>
            </a:r>
          </a:p>
          <a:p>
            <a:pPr lvl="1">
              <a:lnSpc>
                <a:spcPct val="170000"/>
              </a:lnSpc>
            </a:pPr>
            <a:r>
              <a:rPr lang="en-US" sz="1200" b="1" dirty="0"/>
              <a:t>Tasks</a:t>
            </a:r>
            <a:r>
              <a:rPr lang="en-US" sz="1200" dirty="0"/>
              <a:t>: complex workflows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endParaRPr lang="en-GB" sz="105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9622" y="129787"/>
            <a:ext cx="7705658" cy="504314"/>
          </a:xfrm>
        </p:spPr>
        <p:txBody>
          <a:bodyPr/>
          <a:lstStyle/>
          <a:p>
            <a:r>
              <a:rPr lang="en-US" sz="2200" dirty="0"/>
              <a:t>Why Data Analytics?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41" y="1091607"/>
            <a:ext cx="2220620" cy="15765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CF697-178A-4EA4-980F-3167A1A9A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439" y="2762858"/>
            <a:ext cx="2320356" cy="182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Agenda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44930" y="1200151"/>
            <a:ext cx="8457368" cy="3394472"/>
          </a:xfrm>
        </p:spPr>
        <p:txBody>
          <a:bodyPr numCol="2">
            <a:noAutofit/>
          </a:bodyPr>
          <a:lstStyle/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Introduction</a:t>
            </a:r>
            <a:endParaRPr lang="en-US" sz="1600" dirty="0"/>
          </a:p>
          <a:p>
            <a:r>
              <a:rPr lang="en-US" sz="1600" dirty="0"/>
              <a:t>Why Data Analytics?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Examples</a:t>
            </a:r>
          </a:p>
          <a:p>
            <a:r>
              <a:rPr lang="en-US" sz="1600" dirty="0"/>
              <a:t>DM &amp; Related Areas</a:t>
            </a:r>
            <a:endParaRPr lang="bg-BG" sz="1600" dirty="0"/>
          </a:p>
          <a:p>
            <a:r>
              <a:rPr lang="en-US" sz="1600" dirty="0"/>
              <a:t>DM Stages</a:t>
            </a:r>
          </a:p>
          <a:p>
            <a:r>
              <a:rPr lang="en-US" sz="1600" dirty="0"/>
              <a:t>DM Automation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Research Task &amp; Data Structure</a:t>
            </a:r>
          </a:p>
          <a:p>
            <a:r>
              <a:rPr lang="en-US" sz="1600" dirty="0"/>
              <a:t>The Relationship</a:t>
            </a:r>
          </a:p>
          <a:p>
            <a:r>
              <a:rPr lang="en-US" sz="1600" dirty="0"/>
              <a:t>Data Structures</a:t>
            </a:r>
          </a:p>
          <a:p>
            <a:r>
              <a:rPr lang="en-US" sz="1600" dirty="0"/>
              <a:t>Descriptive Statistics</a:t>
            </a:r>
            <a:endParaRPr lang="bg-BG" sz="1600" dirty="0"/>
          </a:p>
          <a:p>
            <a:r>
              <a:rPr lang="en-US" sz="1600" dirty="0"/>
              <a:t>Segmentation</a:t>
            </a:r>
          </a:p>
          <a:p>
            <a:r>
              <a:rPr lang="en-US" sz="1600" dirty="0"/>
              <a:t>Dimension Reduction</a:t>
            </a:r>
          </a:p>
          <a:p>
            <a:r>
              <a:rPr lang="en-US" sz="1600" dirty="0"/>
              <a:t>Relations Analysis</a:t>
            </a:r>
          </a:p>
          <a:p>
            <a:r>
              <a:rPr lang="en-US" sz="1600" dirty="0"/>
              <a:t>Classification</a:t>
            </a:r>
          </a:p>
          <a:p>
            <a:r>
              <a:rPr lang="en-US" sz="1600" dirty="0"/>
              <a:t>Time Series Analysis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758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30" y="1200151"/>
            <a:ext cx="8457368" cy="3394472"/>
          </a:xfrm>
        </p:spPr>
        <p:txBody>
          <a:bodyPr numCol="1">
            <a:noAutofit/>
          </a:bodyPr>
          <a:lstStyle/>
          <a:p>
            <a:pPr lvl="0"/>
            <a:r>
              <a:rPr lang="en-US" sz="1600" b="1" dirty="0">
                <a:solidFill>
                  <a:prstClr val="black"/>
                </a:solidFill>
              </a:rPr>
              <a:t>Churn Reduction </a:t>
            </a:r>
            <a:r>
              <a:rPr lang="en-US" sz="1600" dirty="0">
                <a:solidFill>
                  <a:prstClr val="black"/>
                </a:solidFill>
              </a:rPr>
              <a:t>for Service Providers, Mobile Operators</a:t>
            </a:r>
          </a:p>
          <a:p>
            <a:pPr marL="373063" lvl="1" indent="0">
              <a:buNone/>
            </a:pPr>
            <a:endParaRPr lang="en-US" sz="1050" dirty="0">
              <a:solidFill>
                <a:prstClr val="black"/>
              </a:solidFill>
            </a:endParaRPr>
          </a:p>
          <a:p>
            <a:pPr lvl="0"/>
            <a:r>
              <a:rPr lang="en-US" sz="1600" b="1" dirty="0">
                <a:solidFill>
                  <a:prstClr val="black"/>
                </a:solidFill>
              </a:rPr>
              <a:t>Target Market Offering </a:t>
            </a:r>
            <a:r>
              <a:rPr lang="en-US" sz="1600" dirty="0">
                <a:solidFill>
                  <a:prstClr val="black"/>
                </a:solidFill>
              </a:rPr>
              <a:t>in Retail Industry</a:t>
            </a:r>
          </a:p>
          <a:p>
            <a:pPr lvl="0"/>
            <a:endParaRPr lang="en-US" sz="1100" b="1" dirty="0">
              <a:solidFill>
                <a:prstClr val="black"/>
              </a:solidFill>
            </a:endParaRPr>
          </a:p>
          <a:p>
            <a:pPr marL="266693" lvl="1" indent="-266693">
              <a:buFont typeface="Arial" panose="020B0604020202020204" pitchFamily="34" charset="0"/>
              <a:buChar char="‒"/>
              <a:tabLst>
                <a:tab pos="1348979" algn="l"/>
                <a:tab pos="4641056" algn="l"/>
              </a:tabLst>
            </a:pPr>
            <a:r>
              <a:rPr lang="en-US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Recommender Systems 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E-commerce</a:t>
            </a:r>
            <a:endParaRPr lang="en-US" sz="1300" b="1" dirty="0">
              <a:solidFill>
                <a:prstClr val="black"/>
              </a:solidFill>
            </a:endParaRPr>
          </a:p>
          <a:p>
            <a:pPr lvl="0"/>
            <a:endParaRPr lang="en-US" sz="1100" b="1" dirty="0">
              <a:solidFill>
                <a:prstClr val="black"/>
              </a:solidFill>
            </a:endParaRPr>
          </a:p>
          <a:p>
            <a:pPr lvl="0"/>
            <a:r>
              <a:rPr lang="en-US" sz="1600" b="1" dirty="0">
                <a:solidFill>
                  <a:prstClr val="black"/>
                </a:solidFill>
              </a:rPr>
              <a:t>Promotions Optimization</a:t>
            </a:r>
            <a:r>
              <a:rPr lang="en-US" sz="1600" dirty="0">
                <a:solidFill>
                  <a:prstClr val="black"/>
                </a:solidFill>
              </a:rPr>
              <a:t> in Supermarkets</a:t>
            </a:r>
            <a:endParaRPr lang="en-US" sz="1200" dirty="0">
              <a:solidFill>
                <a:prstClr val="black"/>
              </a:solidFill>
            </a:endParaRPr>
          </a:p>
          <a:p>
            <a:pPr lvl="0"/>
            <a:endParaRPr lang="en-US" sz="1100" b="1" dirty="0">
              <a:solidFill>
                <a:prstClr val="black"/>
              </a:solidFill>
            </a:endParaRPr>
          </a:p>
          <a:p>
            <a:pPr lvl="0"/>
            <a:r>
              <a:rPr lang="en-US" sz="1600" b="1" dirty="0">
                <a:solidFill>
                  <a:prstClr val="black"/>
                </a:solidFill>
              </a:rPr>
              <a:t>Order Strategy Optimization</a:t>
            </a:r>
            <a:r>
              <a:rPr lang="en-US" sz="1600" dirty="0">
                <a:solidFill>
                  <a:prstClr val="black"/>
                </a:solidFill>
              </a:rPr>
              <a:t> in Storages</a:t>
            </a:r>
          </a:p>
          <a:p>
            <a:pPr lvl="0"/>
            <a:endParaRPr lang="en-US" sz="1100" b="1" dirty="0">
              <a:solidFill>
                <a:prstClr val="black"/>
              </a:solidFill>
            </a:endParaRPr>
          </a:p>
          <a:p>
            <a:pPr lvl="0"/>
            <a:r>
              <a:rPr lang="en-US" sz="1600" b="1" dirty="0">
                <a:solidFill>
                  <a:prstClr val="black"/>
                </a:solidFill>
              </a:rPr>
              <a:t>Optimal Accept/Reject Decision </a:t>
            </a:r>
            <a:r>
              <a:rPr lang="en-US" sz="1600" dirty="0">
                <a:solidFill>
                  <a:prstClr val="black"/>
                </a:solidFill>
              </a:rPr>
              <a:t>in Credit Risk</a:t>
            </a:r>
          </a:p>
          <a:p>
            <a:pPr lvl="0"/>
            <a:endParaRPr lang="en-US" sz="11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etc.</a:t>
            </a:r>
          </a:p>
          <a:p>
            <a:pPr lvl="0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Examples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3623" y="1195795"/>
            <a:ext cx="436462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033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351F-9A53-514D-8DE1-1B53296DA3E5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Agenda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3623" y="1195795"/>
            <a:ext cx="436462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572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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Char char="о"/>
              <a:defRPr sz="1600" kern="1200">
                <a:solidFill>
                  <a:schemeClr val="tx1"/>
                </a:solidFill>
                <a:latin typeface="+mj-lt"/>
                <a:ea typeface="+mn-ea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00"/>
              </a:spcBef>
            </a:pPr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4930" y="1200151"/>
            <a:ext cx="8457368" cy="3394472"/>
          </a:xfrm>
        </p:spPr>
        <p:txBody>
          <a:bodyPr numCol="2">
            <a:noAutofit/>
          </a:bodyPr>
          <a:lstStyle/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Introduction</a:t>
            </a:r>
            <a:endParaRPr lang="en-US" sz="1600" dirty="0"/>
          </a:p>
          <a:p>
            <a:r>
              <a:rPr lang="en-US" sz="1600" dirty="0"/>
              <a:t>Why Data Analytics?</a:t>
            </a:r>
          </a:p>
          <a:p>
            <a:r>
              <a:rPr lang="en-US" sz="1600" dirty="0"/>
              <a:t>Examples</a:t>
            </a:r>
          </a:p>
          <a:p>
            <a:r>
              <a:rPr lang="en-US" sz="1600" dirty="0">
                <a:solidFill>
                  <a:srgbClr val="0070C0"/>
                </a:solidFill>
              </a:rPr>
              <a:t>DM &amp; Related Areas</a:t>
            </a:r>
            <a:endParaRPr lang="bg-BG" sz="1600" dirty="0">
              <a:solidFill>
                <a:srgbClr val="0070C0"/>
              </a:solidFill>
            </a:endParaRPr>
          </a:p>
          <a:p>
            <a:r>
              <a:rPr lang="en-US" sz="1600" dirty="0"/>
              <a:t>DM Stages</a:t>
            </a:r>
          </a:p>
          <a:p>
            <a:r>
              <a:rPr lang="en-US" sz="1600" dirty="0"/>
              <a:t>DM Automation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spcBef>
                <a:spcPts val="1100"/>
              </a:spcBef>
              <a:buNone/>
            </a:pPr>
            <a:r>
              <a:rPr lang="en-US" sz="1600" b="1" dirty="0"/>
              <a:t>Research Task &amp; Data Structure</a:t>
            </a:r>
          </a:p>
          <a:p>
            <a:r>
              <a:rPr lang="en-US" sz="1600" dirty="0"/>
              <a:t>The Relationship</a:t>
            </a:r>
          </a:p>
          <a:p>
            <a:r>
              <a:rPr lang="en-US" sz="1600" dirty="0"/>
              <a:t>Data Structures</a:t>
            </a:r>
          </a:p>
          <a:p>
            <a:r>
              <a:rPr lang="en-US" sz="1600" dirty="0"/>
              <a:t>Descriptive Statistics</a:t>
            </a:r>
            <a:endParaRPr lang="bg-BG" sz="1600" dirty="0"/>
          </a:p>
          <a:p>
            <a:r>
              <a:rPr lang="en-US" sz="1600" dirty="0"/>
              <a:t>Segmentation</a:t>
            </a:r>
          </a:p>
          <a:p>
            <a:r>
              <a:rPr lang="en-US" sz="1600" dirty="0"/>
              <a:t>Dimension Reduction</a:t>
            </a:r>
          </a:p>
          <a:p>
            <a:r>
              <a:rPr lang="en-US" sz="1600" dirty="0"/>
              <a:t>Relations Analysis</a:t>
            </a:r>
          </a:p>
          <a:p>
            <a:r>
              <a:rPr lang="en-US" sz="1600" dirty="0"/>
              <a:t>Classification</a:t>
            </a:r>
          </a:p>
          <a:p>
            <a:r>
              <a:rPr lang="en-US" sz="1600" dirty="0"/>
              <a:t>Time Series Analysis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79580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AEfremov_SDK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_AEfremov_SDK2" id="{0F8F0B4E-4F5B-4F26-8347-40A93DA85452}" vid="{160D9F2E-5C59-48D9-AF7D-CCC1BE1620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162664</TotalTime>
  <Words>2423</Words>
  <Application>Microsoft Office PowerPoint</Application>
  <PresentationFormat>On-screen Show (16:9)</PresentationFormat>
  <Paragraphs>762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Wingdings</vt:lpstr>
      <vt:lpstr>Theme_AEfremov_SDK2</vt:lpstr>
      <vt:lpstr>PowerPoint Presentation</vt:lpstr>
      <vt:lpstr>Agenda</vt:lpstr>
      <vt:lpstr>Agenda</vt:lpstr>
      <vt:lpstr>Why Data Analytics?</vt:lpstr>
      <vt:lpstr>Why Data Analytics?</vt:lpstr>
      <vt:lpstr>Why Data Analytics?</vt:lpstr>
      <vt:lpstr>Agenda</vt:lpstr>
      <vt:lpstr>Examples</vt:lpstr>
      <vt:lpstr>Agenda</vt:lpstr>
      <vt:lpstr>Terms</vt:lpstr>
      <vt:lpstr>Agenda</vt:lpstr>
      <vt:lpstr>DM Stages</vt:lpstr>
      <vt:lpstr>Agenda</vt:lpstr>
      <vt:lpstr>Automation</vt:lpstr>
      <vt:lpstr>Agenda</vt:lpstr>
      <vt:lpstr>Relationship Between Research Tasks and Data structure</vt:lpstr>
      <vt:lpstr>DM Tasks</vt:lpstr>
      <vt:lpstr>Agenda</vt:lpstr>
      <vt:lpstr>Data Structures / Examples</vt:lpstr>
      <vt:lpstr>Agenda</vt:lpstr>
      <vt:lpstr>Descriptive Statistics</vt:lpstr>
      <vt:lpstr>Descriptive Statistics / Example: Nominal &amp; Ordinal Scales</vt:lpstr>
      <vt:lpstr>Descriptive Statistics</vt:lpstr>
      <vt:lpstr>Descriptive Statistics / Example: Interval Scales</vt:lpstr>
      <vt:lpstr>Agenda</vt:lpstr>
      <vt:lpstr>Segmentation</vt:lpstr>
      <vt:lpstr>Segmentation / Example: Multidimensional Scaling</vt:lpstr>
      <vt:lpstr>Clustering / Hierarchical</vt:lpstr>
      <vt:lpstr>Clustering / Distances</vt:lpstr>
      <vt:lpstr>Segmentation / Example: Hierarchical Cluster</vt:lpstr>
      <vt:lpstr>Clustering / Partitional</vt:lpstr>
      <vt:lpstr>Segmentation / Example: K-Means Cluster</vt:lpstr>
      <vt:lpstr>Clustering / Comparison: Hierarchical &amp; Partitional Approaches</vt:lpstr>
      <vt:lpstr>Agenda</vt:lpstr>
      <vt:lpstr>Dimension Reduction</vt:lpstr>
      <vt:lpstr>Dimension Reduction / Example: Factor Analysis</vt:lpstr>
      <vt:lpstr>Agenda</vt:lpstr>
      <vt:lpstr>Relations Analysis and/or Classification</vt:lpstr>
      <vt:lpstr>Relations Analysis, Classification / Ex: Contingency Tables </vt:lpstr>
      <vt:lpstr>Relations Analysis, Classification / Ex: ANOVA</vt:lpstr>
      <vt:lpstr>Regression / Linear &amp; Logistic Models</vt:lpstr>
      <vt:lpstr>Regression / Estimators</vt:lpstr>
      <vt:lpstr>Relations Analysis, Classification / Ex: Regression &amp; Correlation</vt:lpstr>
      <vt:lpstr>Relations Analysis, Classification / Ex: Logistic Regression</vt:lpstr>
      <vt:lpstr>Decision Tree</vt:lpstr>
      <vt:lpstr>Decision Tree</vt:lpstr>
      <vt:lpstr>Relations Analysis, Classification / Ex 1: Classification Trees</vt:lpstr>
      <vt:lpstr>Relations Analysis, Classification / Ex 2: Classification Trees</vt:lpstr>
      <vt:lpstr>Research Tasks &amp; Data Structure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Systems - Techniques, Advances, Trends  /April 2017/</dc:title>
  <dc:creator>Efremov, Alexander</dc:creator>
  <cp:keywords>Data Mining Introduction</cp:keywords>
  <cp:lastModifiedBy>Windows User</cp:lastModifiedBy>
  <cp:revision>4494</cp:revision>
  <dcterms:created xsi:type="dcterms:W3CDTF">2016-04-13T07:55:31Z</dcterms:created>
  <dcterms:modified xsi:type="dcterms:W3CDTF">2023-07-17T12:44:25Z</dcterms:modified>
</cp:coreProperties>
</file>