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24.xml.rels" ContentType="application/vnd.openxmlformats-package.relationships+xml"/>
  <Override PartName="/ppt/slides/_rels/slide4.xml.rels" ContentType="application/vnd.openxmlformats-package.relationships+xml"/>
  <Override PartName="/ppt/slides/_rels/slide16.xml.rels" ContentType="application/vnd.openxmlformats-package.relationships+xml"/>
  <Override PartName="/ppt/slides/slide11.xml" ContentType="application/vnd.openxmlformats-officedocument.presentationml.slide+xml"/>
  <Override PartName="/ppt/media/image29.png" ContentType="image/png"/>
  <Override PartName="/ppt/media/image46.png" ContentType="image/png"/>
  <Override PartName="/ppt/media/image28.png" ContentType="image/png"/>
  <Override PartName="/ppt/media/image45.png" ContentType="image/png"/>
  <Override PartName="/ppt/media/image27.png" ContentType="image/png"/>
  <Override PartName="/ppt/media/image44.png" ContentType="image/png"/>
  <Override PartName="/ppt/media/image19.png" ContentType="image/png"/>
  <Override PartName="/ppt/media/image36.png" ContentType="image/png"/>
  <Override PartName="/ppt/media/image26.png" ContentType="image/png"/>
  <Override PartName="/ppt/media/image43.png" ContentType="image/png"/>
  <Override PartName="/ppt/media/image18.png" ContentType="image/png"/>
  <Override PartName="/ppt/media/image35.png" ContentType="image/png"/>
  <Override PartName="/ppt/media/image25.png" ContentType="image/png"/>
  <Override PartName="/ppt/media/image42.png" ContentType="image/png"/>
  <Override PartName="/ppt/media/image17.png" ContentType="image/png"/>
  <Override PartName="/ppt/media/image34.png" ContentType="image/png"/>
  <Override PartName="/ppt/media/image24.png" ContentType="image/png"/>
  <Override PartName="/ppt/media/image41.png" ContentType="image/png"/>
  <Override PartName="/ppt/media/image7.png" ContentType="image/png"/>
  <Override PartName="/ppt/media/image12.png" ContentType="image/png"/>
  <Override PartName="/ppt/media/image20.png" ContentType="image/png"/>
  <Override PartName="/ppt/media/image8.png" ContentType="image/png"/>
  <Override PartName="/ppt/media/image21.png" ContentType="image/png"/>
  <Override PartName="/ppt/media/image13.png" ContentType="image/png"/>
  <Override PartName="/ppt/media/image30.png" ContentType="image/png"/>
  <Override PartName="/ppt/media/image22.png" ContentType="image/png"/>
  <Override PartName="/ppt/media/image10.png" ContentType="image/png"/>
  <Override PartName="/ppt/media/image9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7.png" ContentType="image/png"/>
  <Override PartName="/ppt/media/image11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4.png" ContentType="image/png"/>
  <Override PartName="/ppt/media/image31.png" ContentType="image/png"/>
  <Override PartName="/ppt/media/image15.png" ContentType="image/png"/>
  <Override PartName="/ppt/media/image32.png" ContentType="image/png"/>
  <Override PartName="/ppt/media/image23.png" ContentType="image/png"/>
  <Override PartName="/ppt/media/image40.png" ContentType="image/png"/>
  <Override PartName="/ppt/media/image16.png" ContentType="image/png"/>
  <Override PartName="/ppt/media/image3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545C32-0922-4ACC-ABB5-2C94810D01E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12AE08-DC43-4DF3-A160-C9AF41971D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2E9377-211D-4BC9-B3D3-69B408AC972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072118-D192-4F71-8E0C-299C6F523BC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8E0E4E-7C83-44FC-8DC5-3C205BEC308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7A1B4A-F59E-4982-BB3D-EB8FB5234C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116360C-91D1-4404-BE10-A3AE3BA57A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FB1671D-717E-42D6-8B42-9253CB0574D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4E30A3-01E6-4FC7-8246-705718D0DA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E6EE48-6974-426F-8796-7C3EAD73D1C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4288842-9D92-4DCE-81A1-2AA3E749B9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9969B7-04F6-4241-8EE0-D9634CA04E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949C46C-594F-4586-8957-504920523D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396DC58-0023-4998-BAD2-3B474B535D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FF390FD-764C-41DE-94B0-D2D8317C87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19A1683-9418-4C25-A11D-964733D098B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F46E2E-FBDD-42CE-8349-7FF8E8564DA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5D7E4C3-9C97-473B-9E93-A2C15566F20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46AA38C-8047-4400-8384-0FCF98344A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4EF80BF-47D1-4BDA-9849-DC8C314118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E1BC807-96AE-40EB-B481-59B491A893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F088A21-8DA2-4CF1-8223-EB5DB57C78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370128-B96C-428F-A4FA-F6841420D2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73E28CC-145F-4419-9A29-E99445F778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855433A-32E5-4FBD-B14F-9B9DE80282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BC7C957-99A0-4F2D-9894-DEB29D5CCB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9DDBAF5-ACD5-4865-B421-D1FF6F9A4D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9182A36-1766-4CD2-8154-5C6577FD886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4F9A8B9-4F68-4C82-BE3C-187648022D8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43EB792-818C-4B44-AFCA-8AA221B14DE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3773E5-87A5-40A7-8F23-E0DA42F3083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042BAA-0E7B-4DCB-A57F-51A912EA6FF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236FBE-EFBC-4189-8CEB-E23B5AD412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2E32C6-B781-4FC9-8758-D04CB91026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E3864F-E8FA-452C-A064-4190E35C40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DA051B-6EC0-47C1-95DA-E0B92D5259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&lt;Fußzeile&gt;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162771E-AEBF-445C-9BE3-C00AD26B34AE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&lt;Datum/Uhrzeit&gt;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&lt;Fußzeile&gt;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6F3C0A0-21A2-4B00-9F84-9B2E089BD8B9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&lt;Datum/Uhrzeit&gt;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 idx="7"/>
          </p:nvPr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&lt;Fußzeile&gt;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8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5E9812B-196B-458B-99BD-4CC4C4D54915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9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&lt;Datum/Uhrzeit&gt;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2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slideLayout" Target="../slideLayouts/slideLayout2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97000" y="2415600"/>
            <a:ext cx="8467920" cy="129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78000"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bg-BG" sz="6000" spc="-1" strike="noStrike">
                <a:solidFill>
                  <a:srgbClr val="000000"/>
                </a:solidFill>
                <a:latin typeface="Calibri Light"/>
              </a:rPr>
              <a:t>Прогнозиране времето на пристигане на автобус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 txBox="1"/>
          <p:nvPr/>
        </p:nvSpPr>
        <p:spPr>
          <a:xfrm>
            <a:off x="1140120" y="4156920"/>
            <a:ext cx="6856920" cy="15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bg-BG" sz="2400" spc="-1" strike="noStrike">
                <a:solidFill>
                  <a:srgbClr val="000000"/>
                </a:solidFill>
                <a:latin typeface="Calibri"/>
              </a:rPr>
              <a:t>Екип 2: Димитър, Михаела, Лалка, Даниел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bg-BG" sz="1500" spc="-1" strike="noStrike">
                <a:solidFill>
                  <a:srgbClr val="000000"/>
                </a:solidFill>
                <a:latin typeface="Calibri"/>
              </a:rPr>
              <a:t>Моделиране и Комплексни Системи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bg-BG" sz="1500" spc="-1" strike="noStrike">
                <a:solidFill>
                  <a:srgbClr val="000000"/>
                </a:solidFill>
                <a:latin typeface="Calibri"/>
              </a:rPr>
              <a:t>Лятно Училище 14 – 23 Юли 2023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bg-BG" sz="1500" spc="-1" strike="noStrike">
                <a:solidFill>
                  <a:srgbClr val="000000"/>
                </a:solidFill>
                <a:latin typeface="Calibri"/>
              </a:rPr>
              <a:t>Семково, Рила Планина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58400" y="219600"/>
            <a:ext cx="6166800" cy="130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Content Placeholder 3" descr=""/>
          <p:cNvPicPr/>
          <p:nvPr/>
        </p:nvPicPr>
        <p:blipFill>
          <a:blip r:embed="rId1"/>
          <a:stretch/>
        </p:blipFill>
        <p:spPr>
          <a:xfrm>
            <a:off x="1282320" y="72000"/>
            <a:ext cx="6578280" cy="3507480"/>
          </a:xfrm>
          <a:prstGeom prst="rect">
            <a:avLst/>
          </a:prstGeom>
          <a:ln w="0">
            <a:noFill/>
          </a:ln>
        </p:spPr>
      </p:pic>
      <p:pic>
        <p:nvPicPr>
          <p:cNvPr id="144" name="Picture 4" descr=""/>
          <p:cNvPicPr/>
          <p:nvPr/>
        </p:nvPicPr>
        <p:blipFill>
          <a:blip r:embed="rId2"/>
          <a:stretch/>
        </p:blipFill>
        <p:spPr>
          <a:xfrm>
            <a:off x="1282320" y="3277440"/>
            <a:ext cx="6578280" cy="350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12" descr=""/>
          <p:cNvPicPr/>
          <p:nvPr/>
        </p:nvPicPr>
        <p:blipFill>
          <a:blip r:embed="rId1"/>
          <a:stretch/>
        </p:blipFill>
        <p:spPr>
          <a:xfrm>
            <a:off x="2668680" y="2127240"/>
            <a:ext cx="6474240" cy="1898640"/>
          </a:xfrm>
          <a:prstGeom prst="rect">
            <a:avLst/>
          </a:prstGeom>
          <a:ln w="0">
            <a:noFill/>
          </a:ln>
        </p:spPr>
      </p:pic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580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bg-BG" sz="2100" spc="-1" strike="noStrike">
                <a:solidFill>
                  <a:srgbClr val="000000"/>
                </a:solidFill>
                <a:latin typeface="Calibri Light"/>
              </a:rPr>
              <a:t>Индекс за време </a:t>
            </a:r>
            <a:r>
              <a:rPr b="0" lang="en-GB" sz="2100" spc="-1" strike="noStrike">
                <a:solidFill>
                  <a:srgbClr val="000000"/>
                </a:solidFill>
                <a:latin typeface="Calibri Light"/>
              </a:rPr>
              <a:t>(datetime index) </a:t>
            </a:r>
            <a:r>
              <a:rPr b="0" lang="bg-BG" sz="2100" spc="-1" strike="noStrike">
                <a:solidFill>
                  <a:srgbClr val="000000"/>
                </a:solidFill>
                <a:latin typeface="Calibri Light"/>
              </a:rPr>
              <a:t>за основни и екзогенни данни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Picture 8" descr=""/>
          <p:cNvPicPr/>
          <p:nvPr/>
        </p:nvPicPr>
        <p:blipFill>
          <a:blip r:embed="rId2"/>
          <a:stretch/>
        </p:blipFill>
        <p:spPr>
          <a:xfrm>
            <a:off x="348840" y="4545360"/>
            <a:ext cx="8444880" cy="170280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14" descr=""/>
          <p:cNvPicPr/>
          <p:nvPr/>
        </p:nvPicPr>
        <p:blipFill>
          <a:blip r:embed="rId3"/>
          <a:stretch/>
        </p:blipFill>
        <p:spPr>
          <a:xfrm>
            <a:off x="0" y="2127240"/>
            <a:ext cx="6789240" cy="185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59640" y="140040"/>
            <a:ext cx="7819200" cy="77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bg-BG" sz="4400" spc="-1" strike="noStrike">
                <a:solidFill>
                  <a:srgbClr val="000000"/>
                </a:solidFill>
                <a:latin typeface="Calibri Light"/>
              </a:rPr>
              <a:t>Стационарност </a:t>
            </a: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(stationarity)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Picture 14" descr=""/>
          <p:cNvPicPr/>
          <p:nvPr/>
        </p:nvPicPr>
        <p:blipFill>
          <a:blip r:embed="rId1"/>
          <a:stretch/>
        </p:blipFill>
        <p:spPr>
          <a:xfrm>
            <a:off x="108720" y="2148120"/>
            <a:ext cx="3858480" cy="2009520"/>
          </a:xfrm>
          <a:prstGeom prst="rect">
            <a:avLst/>
          </a:prstGeom>
          <a:ln w="0">
            <a:noFill/>
          </a:ln>
        </p:spPr>
      </p:pic>
      <p:pic>
        <p:nvPicPr>
          <p:cNvPr id="151" name="Picture 20" descr=""/>
          <p:cNvPicPr/>
          <p:nvPr/>
        </p:nvPicPr>
        <p:blipFill>
          <a:blip r:embed="rId2"/>
          <a:stretch/>
        </p:blipFill>
        <p:spPr>
          <a:xfrm>
            <a:off x="404640" y="1340640"/>
            <a:ext cx="2742480" cy="332280"/>
          </a:xfrm>
          <a:prstGeom prst="rect">
            <a:avLst/>
          </a:prstGeom>
          <a:ln w="0">
            <a:noFill/>
          </a:ln>
        </p:spPr>
      </p:pic>
      <p:pic>
        <p:nvPicPr>
          <p:cNvPr id="152" name="Picture 22" descr=""/>
          <p:cNvPicPr/>
          <p:nvPr/>
        </p:nvPicPr>
        <p:blipFill>
          <a:blip r:embed="rId3"/>
          <a:stretch/>
        </p:blipFill>
        <p:spPr>
          <a:xfrm>
            <a:off x="252000" y="1618560"/>
            <a:ext cx="2894760" cy="408600"/>
          </a:xfrm>
          <a:prstGeom prst="rect">
            <a:avLst/>
          </a:prstGeom>
          <a:ln w="0">
            <a:noFill/>
          </a:ln>
        </p:spPr>
      </p:pic>
      <p:pic>
        <p:nvPicPr>
          <p:cNvPr id="153" name="Picture 26" descr=""/>
          <p:cNvPicPr/>
          <p:nvPr/>
        </p:nvPicPr>
        <p:blipFill>
          <a:blip r:embed="rId4"/>
          <a:stretch/>
        </p:blipFill>
        <p:spPr>
          <a:xfrm>
            <a:off x="5391720" y="1369800"/>
            <a:ext cx="2332800" cy="237240"/>
          </a:xfrm>
          <a:prstGeom prst="rect">
            <a:avLst/>
          </a:prstGeom>
          <a:ln w="0">
            <a:noFill/>
          </a:ln>
        </p:spPr>
      </p:pic>
      <p:pic>
        <p:nvPicPr>
          <p:cNvPr id="154" name="Picture 28" descr=""/>
          <p:cNvPicPr/>
          <p:nvPr/>
        </p:nvPicPr>
        <p:blipFill>
          <a:blip r:embed="rId5"/>
          <a:stretch/>
        </p:blipFill>
        <p:spPr>
          <a:xfrm>
            <a:off x="5132160" y="1610640"/>
            <a:ext cx="2941920" cy="408600"/>
          </a:xfrm>
          <a:prstGeom prst="rect">
            <a:avLst/>
          </a:prstGeom>
          <a:ln w="0">
            <a:noFill/>
          </a:ln>
        </p:spPr>
      </p:pic>
      <p:pic>
        <p:nvPicPr>
          <p:cNvPr id="155" name="Picture 30" descr=""/>
          <p:cNvPicPr/>
          <p:nvPr/>
        </p:nvPicPr>
        <p:blipFill>
          <a:blip r:embed="rId6"/>
          <a:stretch/>
        </p:blipFill>
        <p:spPr>
          <a:xfrm>
            <a:off x="4987440" y="2200680"/>
            <a:ext cx="3476160" cy="1856520"/>
          </a:xfrm>
          <a:prstGeom prst="rect">
            <a:avLst/>
          </a:prstGeom>
          <a:ln w="0">
            <a:noFill/>
          </a:ln>
        </p:spPr>
      </p:pic>
      <p:pic>
        <p:nvPicPr>
          <p:cNvPr id="156" name="Picture 34" descr=""/>
          <p:cNvPicPr/>
          <p:nvPr/>
        </p:nvPicPr>
        <p:blipFill>
          <a:blip r:embed="rId7"/>
          <a:stretch/>
        </p:blipFill>
        <p:spPr>
          <a:xfrm>
            <a:off x="3102840" y="4276800"/>
            <a:ext cx="2332800" cy="180000"/>
          </a:xfrm>
          <a:prstGeom prst="rect">
            <a:avLst/>
          </a:prstGeom>
          <a:ln w="0">
            <a:noFill/>
          </a:ln>
        </p:spPr>
      </p:pic>
      <p:pic>
        <p:nvPicPr>
          <p:cNvPr id="157" name="Picture 36" descr=""/>
          <p:cNvPicPr/>
          <p:nvPr/>
        </p:nvPicPr>
        <p:blipFill>
          <a:blip r:embed="rId8"/>
          <a:stretch/>
        </p:blipFill>
        <p:spPr>
          <a:xfrm>
            <a:off x="3148200" y="4460760"/>
            <a:ext cx="2532960" cy="34200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38" descr=""/>
          <p:cNvPicPr/>
          <p:nvPr/>
        </p:nvPicPr>
        <p:blipFill>
          <a:blip r:embed="rId9"/>
          <a:stretch/>
        </p:blipFill>
        <p:spPr>
          <a:xfrm>
            <a:off x="2683800" y="4770000"/>
            <a:ext cx="3428280" cy="185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11" descr=""/>
          <p:cNvPicPr/>
          <p:nvPr/>
        </p:nvPicPr>
        <p:blipFill>
          <a:blip r:embed="rId1"/>
          <a:stretch/>
        </p:blipFill>
        <p:spPr>
          <a:xfrm>
            <a:off x="146880" y="3387600"/>
            <a:ext cx="4330800" cy="2585880"/>
          </a:xfrm>
          <a:prstGeom prst="rect">
            <a:avLst/>
          </a:prstGeom>
          <a:ln w="0">
            <a:noFill/>
          </a:ln>
        </p:spPr>
      </p:pic>
      <p:pic>
        <p:nvPicPr>
          <p:cNvPr id="160" name="Picture 13" descr=""/>
          <p:cNvPicPr/>
          <p:nvPr/>
        </p:nvPicPr>
        <p:blipFill>
          <a:blip r:embed="rId2"/>
          <a:stretch/>
        </p:blipFill>
        <p:spPr>
          <a:xfrm>
            <a:off x="124920" y="871200"/>
            <a:ext cx="4352760" cy="2515320"/>
          </a:xfrm>
          <a:prstGeom prst="rect">
            <a:avLst/>
          </a:prstGeom>
          <a:ln w="0">
            <a:noFill/>
          </a:ln>
        </p:spPr>
      </p:pic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46880" y="248760"/>
            <a:ext cx="306504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0000"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Периодограми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Picture 15" descr=""/>
          <p:cNvPicPr/>
          <p:nvPr/>
        </p:nvPicPr>
        <p:blipFill>
          <a:blip r:embed="rId3"/>
          <a:stretch/>
        </p:blipFill>
        <p:spPr>
          <a:xfrm>
            <a:off x="4478760" y="1959480"/>
            <a:ext cx="4570920" cy="272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4"/>
          <p:cNvSpPr/>
          <p:nvPr/>
        </p:nvSpPr>
        <p:spPr>
          <a:xfrm>
            <a:off x="147240" y="249120"/>
            <a:ext cx="358920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 fontScale="71000"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SARIMAX модели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1242000" y="989280"/>
            <a:ext cx="6659640" cy="522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10" descr=""/>
          <p:cNvPicPr/>
          <p:nvPr/>
        </p:nvPicPr>
        <p:blipFill>
          <a:blip r:embed="rId1"/>
          <a:stretch/>
        </p:blipFill>
        <p:spPr>
          <a:xfrm>
            <a:off x="12600" y="916560"/>
            <a:ext cx="5313240" cy="2653200"/>
          </a:xfrm>
          <a:prstGeom prst="rect">
            <a:avLst/>
          </a:prstGeom>
          <a:ln w="0">
            <a:noFill/>
          </a:ln>
        </p:spPr>
      </p:pic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2600" y="147960"/>
            <a:ext cx="3936240" cy="65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2100" spc="-1" strike="noStrike">
                <a:solidFill>
                  <a:srgbClr val="000000"/>
                </a:solidFill>
                <a:latin typeface="Calibri Light"/>
              </a:rPr>
              <a:t>Forecast SARIMAX(stop1_2)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Picture 12" descr=""/>
          <p:cNvPicPr/>
          <p:nvPr/>
        </p:nvPicPr>
        <p:blipFill>
          <a:blip r:embed="rId2"/>
          <a:stretch/>
        </p:blipFill>
        <p:spPr>
          <a:xfrm>
            <a:off x="5326920" y="2375640"/>
            <a:ext cx="3740040" cy="2496600"/>
          </a:xfrm>
          <a:prstGeom prst="rect">
            <a:avLst/>
          </a:prstGeom>
          <a:ln w="0">
            <a:noFill/>
          </a:ln>
        </p:spPr>
      </p:pic>
      <p:pic>
        <p:nvPicPr>
          <p:cNvPr id="168" name="Picture 14" descr=""/>
          <p:cNvPicPr/>
          <p:nvPr/>
        </p:nvPicPr>
        <p:blipFill>
          <a:blip r:embed="rId3"/>
          <a:stretch/>
        </p:blipFill>
        <p:spPr>
          <a:xfrm>
            <a:off x="203400" y="3493440"/>
            <a:ext cx="5122440" cy="255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6" descr=""/>
          <p:cNvPicPr/>
          <p:nvPr/>
        </p:nvPicPr>
        <p:blipFill>
          <a:blip r:embed="rId1"/>
          <a:stretch/>
        </p:blipFill>
        <p:spPr>
          <a:xfrm>
            <a:off x="135360" y="835200"/>
            <a:ext cx="5183640" cy="2591640"/>
          </a:xfrm>
          <a:prstGeom prst="rect">
            <a:avLst/>
          </a:prstGeom>
          <a:ln w="0">
            <a:noFill/>
          </a:ln>
        </p:spPr>
      </p:pic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0" y="114840"/>
            <a:ext cx="5319000" cy="528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76000"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2700" spc="-1" strike="noStrike">
                <a:solidFill>
                  <a:srgbClr val="000000"/>
                </a:solidFill>
                <a:latin typeface="Calibri Light"/>
              </a:rPr>
              <a:t>Forecast SARIMAX(stop1_2) ремонтирани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Picture 4" descr=""/>
          <p:cNvPicPr/>
          <p:nvPr/>
        </p:nvPicPr>
        <p:blipFill>
          <a:blip r:embed="rId2"/>
          <a:stretch/>
        </p:blipFill>
        <p:spPr>
          <a:xfrm>
            <a:off x="65880" y="3707640"/>
            <a:ext cx="5183640" cy="2591640"/>
          </a:xfrm>
          <a:prstGeom prst="rect">
            <a:avLst/>
          </a:prstGeom>
          <a:ln w="0">
            <a:noFill/>
          </a:ln>
        </p:spPr>
      </p:pic>
      <p:pic>
        <p:nvPicPr>
          <p:cNvPr id="172" name="" descr=""/>
          <p:cNvPicPr/>
          <p:nvPr/>
        </p:nvPicPr>
        <p:blipFill>
          <a:blip r:embed="rId3"/>
          <a:stretch/>
        </p:blipFill>
        <p:spPr>
          <a:xfrm>
            <a:off x="5287320" y="2228400"/>
            <a:ext cx="3815640" cy="28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3"/>
          <p:cNvSpPr/>
          <p:nvPr/>
        </p:nvSpPr>
        <p:spPr>
          <a:xfrm>
            <a:off x="12960" y="148320"/>
            <a:ext cx="3936240" cy="65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GB" sz="2100" spc="-1" strike="noStrike">
                <a:solidFill>
                  <a:srgbClr val="000000"/>
                </a:solidFill>
                <a:latin typeface="Calibri Light"/>
              </a:rPr>
              <a:t>Forecast SARIMAX(stop2_3)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117360" y="801000"/>
            <a:ext cx="5183640" cy="2591640"/>
          </a:xfrm>
          <a:prstGeom prst="rect">
            <a:avLst/>
          </a:prstGeom>
          <a:ln w="0">
            <a:noFill/>
          </a:ln>
        </p:spPr>
      </p:pic>
      <p:pic>
        <p:nvPicPr>
          <p:cNvPr id="175" name="" descr=""/>
          <p:cNvPicPr/>
          <p:nvPr/>
        </p:nvPicPr>
        <p:blipFill>
          <a:blip r:embed="rId2"/>
          <a:stretch/>
        </p:blipFill>
        <p:spPr>
          <a:xfrm>
            <a:off x="132120" y="3600000"/>
            <a:ext cx="5183640" cy="2591640"/>
          </a:xfrm>
          <a:prstGeom prst="rect">
            <a:avLst/>
          </a:prstGeom>
          <a:ln w="0">
            <a:noFill/>
          </a:ln>
        </p:spPr>
      </p:pic>
      <p:pic>
        <p:nvPicPr>
          <p:cNvPr id="176" name="" descr=""/>
          <p:cNvPicPr/>
          <p:nvPr/>
        </p:nvPicPr>
        <p:blipFill>
          <a:blip r:embed="rId3"/>
          <a:stretch/>
        </p:blipFill>
        <p:spPr>
          <a:xfrm>
            <a:off x="5228640" y="2058480"/>
            <a:ext cx="3815640" cy="28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icture 4" descr=""/>
          <p:cNvPicPr/>
          <p:nvPr/>
        </p:nvPicPr>
        <p:blipFill>
          <a:blip r:embed="rId1"/>
          <a:stretch/>
        </p:blipFill>
        <p:spPr>
          <a:xfrm>
            <a:off x="62640" y="1077120"/>
            <a:ext cx="5183640" cy="259164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8" descr=""/>
          <p:cNvPicPr/>
          <p:nvPr/>
        </p:nvPicPr>
        <p:blipFill>
          <a:blip r:embed="rId2"/>
          <a:stretch/>
        </p:blipFill>
        <p:spPr>
          <a:xfrm>
            <a:off x="84960" y="3952440"/>
            <a:ext cx="5183640" cy="2591640"/>
          </a:xfrm>
          <a:prstGeom prst="rect">
            <a:avLst/>
          </a:prstGeom>
          <a:ln w="0">
            <a:noFill/>
          </a:ln>
        </p:spPr>
      </p:pic>
      <p:pic>
        <p:nvPicPr>
          <p:cNvPr id="179" name="Picture 10" descr=""/>
          <p:cNvPicPr/>
          <p:nvPr/>
        </p:nvPicPr>
        <p:blipFill>
          <a:blip r:embed="rId3"/>
          <a:stretch/>
        </p:blipFill>
        <p:spPr>
          <a:xfrm>
            <a:off x="5293080" y="1893600"/>
            <a:ext cx="3803400" cy="2858040"/>
          </a:xfrm>
          <a:prstGeom prst="rect">
            <a:avLst/>
          </a:prstGeom>
          <a:ln w="0">
            <a:noFill/>
          </a:ln>
        </p:spPr>
      </p:pic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51560" y="177120"/>
            <a:ext cx="3328560" cy="67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 Light"/>
              </a:rPr>
              <a:t>Forecast SARIMAX(stop3_4)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580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VAR модели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Picture 9" descr=""/>
          <p:cNvPicPr/>
          <p:nvPr/>
        </p:nvPicPr>
        <p:blipFill>
          <a:blip r:embed="rId1"/>
          <a:stretch/>
        </p:blipFill>
        <p:spPr>
          <a:xfrm>
            <a:off x="79200" y="1438560"/>
            <a:ext cx="8984880" cy="491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02760" y="168480"/>
            <a:ext cx="2010960" cy="107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Данни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7" name=""/>
          <p:cNvGrpSpPr/>
          <p:nvPr/>
        </p:nvGrpSpPr>
        <p:grpSpPr>
          <a:xfrm>
            <a:off x="2552400" y="1618560"/>
            <a:ext cx="4038840" cy="4750200"/>
            <a:chOff x="2552400" y="1618560"/>
            <a:chExt cx="4038840" cy="4750200"/>
          </a:xfrm>
        </p:grpSpPr>
        <p:pic>
          <p:nvPicPr>
            <p:cNvPr id="128" name="Picture 5" descr=""/>
            <p:cNvPicPr/>
            <p:nvPr/>
          </p:nvPicPr>
          <p:blipFill>
            <a:blip r:embed="rId1"/>
            <a:stretch/>
          </p:blipFill>
          <p:spPr>
            <a:xfrm>
              <a:off x="2552400" y="1618560"/>
              <a:ext cx="2383200" cy="4750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9" name="Picture 7" descr=""/>
            <p:cNvPicPr/>
            <p:nvPr/>
          </p:nvPicPr>
          <p:blipFill>
            <a:blip r:embed="rId2"/>
            <a:stretch/>
          </p:blipFill>
          <p:spPr>
            <a:xfrm>
              <a:off x="5039280" y="2229480"/>
              <a:ext cx="1551960" cy="2397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30" name=""/>
          <p:cNvSpPr/>
          <p:nvPr/>
        </p:nvSpPr>
        <p:spPr>
          <a:xfrm>
            <a:off x="2447280" y="4110480"/>
            <a:ext cx="1443240" cy="442080"/>
          </a:xfrm>
          <a:prstGeom prst="rect">
            <a:avLst/>
          </a:prstGeom>
          <a:noFill/>
          <a:ln w="18000">
            <a:solidFill>
              <a:srgbClr val="dc143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640" rIns="98640" tIns="53640" bIns="5364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Picture 6" descr=""/>
          <p:cNvPicPr/>
          <p:nvPr/>
        </p:nvPicPr>
        <p:blipFill>
          <a:blip r:embed="rId1"/>
          <a:stretch/>
        </p:blipFill>
        <p:spPr>
          <a:xfrm>
            <a:off x="50760" y="1133640"/>
            <a:ext cx="9041400" cy="458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5" descr=""/>
          <p:cNvPicPr/>
          <p:nvPr/>
        </p:nvPicPr>
        <p:blipFill>
          <a:blip r:embed="rId1"/>
          <a:stretch/>
        </p:blipFill>
        <p:spPr>
          <a:xfrm>
            <a:off x="65160" y="1318680"/>
            <a:ext cx="9077760" cy="438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3" descr=""/>
          <p:cNvPicPr/>
          <p:nvPr/>
        </p:nvPicPr>
        <p:blipFill>
          <a:blip r:embed="rId1"/>
          <a:stretch/>
        </p:blipFill>
        <p:spPr>
          <a:xfrm>
            <a:off x="74520" y="932400"/>
            <a:ext cx="8993880" cy="469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icture 3" descr=""/>
          <p:cNvPicPr/>
          <p:nvPr/>
        </p:nvPicPr>
        <p:blipFill>
          <a:blip r:embed="rId1"/>
          <a:stretch/>
        </p:blipFill>
        <p:spPr>
          <a:xfrm>
            <a:off x="2171160" y="1015200"/>
            <a:ext cx="4800240" cy="500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ontent Placeholder 2"/>
          <p:cNvSpPr/>
          <p:nvPr/>
        </p:nvSpPr>
        <p:spPr>
          <a:xfrm>
            <a:off x="1671120" y="1894320"/>
            <a:ext cx="5801400" cy="14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7000"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bg-BG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Благодарим Ви за вниманието!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bg-BG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Весело лято 2023!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Content Placeholder 4" descr=""/>
          <p:cNvPicPr/>
          <p:nvPr/>
        </p:nvPicPr>
        <p:blipFill>
          <a:blip r:embed="rId1"/>
          <a:stretch/>
        </p:blipFill>
        <p:spPr>
          <a:xfrm>
            <a:off x="46800" y="1269000"/>
            <a:ext cx="8999280" cy="431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Content Placeholder 4" descr=""/>
          <p:cNvPicPr/>
          <p:nvPr/>
        </p:nvPicPr>
        <p:blipFill>
          <a:blip r:embed="rId1"/>
          <a:stretch/>
        </p:blipFill>
        <p:spPr>
          <a:xfrm>
            <a:off x="5400" y="1269000"/>
            <a:ext cx="8999280" cy="431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Content Placeholder 3" descr=""/>
          <p:cNvPicPr/>
          <p:nvPr/>
        </p:nvPicPr>
        <p:blipFill>
          <a:blip r:embed="rId1"/>
          <a:stretch/>
        </p:blipFill>
        <p:spPr>
          <a:xfrm>
            <a:off x="72000" y="1179000"/>
            <a:ext cx="8999280" cy="449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Content Placeholder 3" descr=""/>
          <p:cNvPicPr/>
          <p:nvPr/>
        </p:nvPicPr>
        <p:blipFill>
          <a:blip r:embed="rId1"/>
          <a:stretch/>
        </p:blipFill>
        <p:spPr>
          <a:xfrm>
            <a:off x="65520" y="1179000"/>
            <a:ext cx="8999280" cy="449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4" descr=""/>
          <p:cNvPicPr/>
          <p:nvPr/>
        </p:nvPicPr>
        <p:blipFill>
          <a:blip r:embed="rId1"/>
          <a:stretch/>
        </p:blipFill>
        <p:spPr>
          <a:xfrm>
            <a:off x="1421640" y="278640"/>
            <a:ext cx="6300000" cy="63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80000" y="379800"/>
            <a:ext cx="5441760" cy="37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 Light"/>
              </a:rPr>
              <a:t>ACF &amp; PACF </a:t>
            </a:r>
            <a:r>
              <a:rPr b="0" lang="bg-BG" sz="1800" spc="-1" strike="noStrike">
                <a:solidFill>
                  <a:srgbClr val="000000"/>
                </a:solidFill>
                <a:latin typeface="Calibri Light"/>
              </a:rPr>
              <a:t>на 1 ред разлика на прогнозиранта променлива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7" name=""/>
          <p:cNvGrpSpPr/>
          <p:nvPr/>
        </p:nvGrpSpPr>
        <p:grpSpPr>
          <a:xfrm>
            <a:off x="1394640" y="758520"/>
            <a:ext cx="6354360" cy="6098400"/>
            <a:chOff x="1394640" y="758520"/>
            <a:chExt cx="6354360" cy="6098400"/>
          </a:xfrm>
        </p:grpSpPr>
        <p:pic>
          <p:nvPicPr>
            <p:cNvPr id="138" name="Content Placeholder 18" descr=""/>
            <p:cNvPicPr/>
            <p:nvPr/>
          </p:nvPicPr>
          <p:blipFill>
            <a:blip r:embed="rId1"/>
            <a:stretch/>
          </p:blipFill>
          <p:spPr>
            <a:xfrm>
              <a:off x="1394640" y="758520"/>
              <a:ext cx="6354360" cy="3387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9" name="Picture 20" descr=""/>
            <p:cNvPicPr/>
            <p:nvPr/>
          </p:nvPicPr>
          <p:blipFill>
            <a:blip r:embed="rId2"/>
            <a:stretch/>
          </p:blipFill>
          <p:spPr>
            <a:xfrm>
              <a:off x="1394640" y="3468960"/>
              <a:ext cx="6354360" cy="338796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"/>
          <p:cNvGrpSpPr/>
          <p:nvPr/>
        </p:nvGrpSpPr>
        <p:grpSpPr>
          <a:xfrm>
            <a:off x="1260000" y="18000"/>
            <a:ext cx="6623640" cy="6885720"/>
            <a:chOff x="1260000" y="18000"/>
            <a:chExt cx="6623640" cy="6885720"/>
          </a:xfrm>
        </p:grpSpPr>
        <p:pic>
          <p:nvPicPr>
            <p:cNvPr id="141" name="Content Placeholder 3" descr=""/>
            <p:cNvPicPr/>
            <p:nvPr/>
          </p:nvPicPr>
          <p:blipFill>
            <a:blip r:embed="rId1"/>
            <a:stretch/>
          </p:blipFill>
          <p:spPr>
            <a:xfrm>
              <a:off x="1260000" y="18000"/>
              <a:ext cx="6612120" cy="352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2" name="Picture 4" descr=""/>
            <p:cNvPicPr/>
            <p:nvPr/>
          </p:nvPicPr>
          <p:blipFill>
            <a:blip r:embed="rId2"/>
            <a:stretch/>
          </p:blipFill>
          <p:spPr>
            <a:xfrm>
              <a:off x="1271520" y="3378240"/>
              <a:ext cx="6612120" cy="352548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531</TotalTime>
  <Application>LibreOffice/7.5.3.2$Linux_X86_64 LibreOffice_project/50$Build-2</Application>
  <AppVersion>15.0000</AppVersion>
  <Words>73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2023-07-22T12:46:32Z</dcterms:created>
  <dc:creator>mic00s</dc:creator>
  <dc:description/>
  <dc:language>en-US</dc:language>
  <cp:lastModifiedBy>Dimitre Tomov</cp:lastModifiedBy>
  <dcterms:modified xsi:type="dcterms:W3CDTF">2023-07-23T12:18:05Z</dcterms:modified>
  <cp:revision>42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22</vt:i4>
  </property>
</Properties>
</file>