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62" r:id="rId5"/>
    <p:sldId id="258" r:id="rId6"/>
    <p:sldId id="259" r:id="rId7"/>
    <p:sldId id="260" r:id="rId8"/>
    <p:sldId id="261" r:id="rId9"/>
    <p:sldId id="268" r:id="rId10"/>
    <p:sldId id="264" r:id="rId11"/>
    <p:sldId id="265" r:id="rId12"/>
    <p:sldId id="266" r:id="rId13"/>
    <p:sldId id="267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69" r:id="rId27"/>
    <p:sldId id="305" r:id="rId28"/>
    <p:sldId id="306" r:id="rId29"/>
    <p:sldId id="307" r:id="rId30"/>
    <p:sldId id="271" r:id="rId31"/>
    <p:sldId id="274" r:id="rId32"/>
    <p:sldId id="275" r:id="rId33"/>
    <p:sldId id="276" r:id="rId34"/>
    <p:sldId id="272" r:id="rId35"/>
    <p:sldId id="277" r:id="rId36"/>
    <p:sldId id="279" r:id="rId37"/>
    <p:sldId id="278" r:id="rId38"/>
    <p:sldId id="280" r:id="rId39"/>
    <p:sldId id="281" r:id="rId40"/>
    <p:sldId id="282" r:id="rId41"/>
    <p:sldId id="283" r:id="rId42"/>
    <p:sldId id="284" r:id="rId43"/>
    <p:sldId id="291" r:id="rId44"/>
    <p:sldId id="285" r:id="rId45"/>
    <p:sldId id="286" r:id="rId46"/>
    <p:sldId id="287" r:id="rId47"/>
    <p:sldId id="288" r:id="rId48"/>
    <p:sldId id="290" r:id="rId4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6353-6EBB-46FF-A8B6-9B495F879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411D-7631-4E39-A0BA-00F1D5588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DB45-D55B-481C-97C3-36A88F0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7E8F-FEB8-433A-9B68-CACE479C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E23C-EFAC-4057-BC0E-54D72586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4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28B7-41F3-4673-ADA5-ECAB584E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EDE7E-B68D-43DB-AE02-4B81A9F7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EC64-B8C5-482B-B864-72CFDFF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5922-96E0-4DA1-91C0-812EA842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A501-7EF8-48F2-A523-6C1E4726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63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28C89-CA45-4AC5-BAAF-C4A73F52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FE97-10BE-413F-B8F0-E3767AEB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00E8-05C0-4B4E-A2F4-235AA486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567B-A0A3-4404-A7AC-185D8D0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FD8F-2439-4759-84CC-551137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57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D123D1-F9C6-48FA-8EF0-2343C1ABB7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E8F9-6ABC-4F65-A396-B47C425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FC4E-3A84-4EF1-9433-C336145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C543-27B5-46D1-B030-F691A87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5EC9-55C3-498D-914D-4DC83EF9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537-BAB7-4944-93BB-E61849E0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9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6367-8649-4FD6-A641-A3DBDF02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DA30-9093-4BF4-8F15-2295D4E6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90DF-1AC0-4982-A65F-31A9B6D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F131-0B98-4FFC-A85E-43C650E4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2BF9-318F-4436-A7E6-618F06FD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01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745-1048-4AD2-943E-F7C0F43E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5DD5-1658-4798-8B89-5D6393C9E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5074-0995-4B24-9C78-EB200CDE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1F2B-4A43-402E-990F-728EF44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4A69F-2D3E-43AC-A772-0463BCAB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B92A-E736-4F18-A7D4-C7E3C348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5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9B34-A730-41DD-8EA2-EC842A24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2951-AD9C-4A35-ACBD-88CEE094A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C54-4E7F-4C01-931D-37622281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69E5-88B0-4E0A-894D-3C8CF77AF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5EB4E-9A71-4A56-9711-E8EA0E021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CD7DF-A307-4B10-B21B-9332416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E5D8D-8F17-473F-B49C-467291B5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9B1B1-4BB0-44F4-B2B1-E3B7ED3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6621-065F-4EF9-B0CD-E5D5DD5A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F472-68AE-4A09-9BF4-EEC9907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F895-3439-4909-BA8C-6FB7D1F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746E-6915-4C00-9314-F05324F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3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3D092-7484-4D71-A726-6BED5613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D62BB-12FE-40B9-8F7B-6F26231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445EC-9981-4BAD-82CE-17164EF6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56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5B3-CA9D-4231-AB3B-ADC3360B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30A0-FA35-4C6E-AB0E-B34A7AD6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AACE-0483-4693-AA22-00EB1C92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CF39-25B9-4BF5-8C09-41678BFE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B9FE-3D33-4BB2-A430-1C0D8E7F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AB07-4185-4375-AFD0-A156F45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3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A44E-EF5A-44E0-AA74-98A610BD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7A26-53B3-4312-8830-007D189A8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9FF7-AAD0-46CA-9802-7DBAC74A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BAB41-4335-4DD4-ADAA-A914B5B6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28FF-443D-4BFC-9CA3-C073E4FC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65B1-CE34-428E-9285-710BE4A1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15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B82A2-D942-49DB-87C0-511779DE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EB1E-AE6E-4AC4-8FC5-4F75AF4E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BDFB-D281-406C-AFE1-8252D497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DBAC-F16B-444C-92B4-79F2D4A2545B}" type="datetimeFigureOut">
              <a:rPr lang="bg-BG" smtClean="0"/>
              <a:t>19.7.2023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897B-E73D-4646-BB39-DDA80EC6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AB93-CD08-41BE-ADBD-5A4A7BE6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12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jezzamon.com/fouri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9EE5-5C7B-4357-9BC1-3F1B765AF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Quattrocento Sans"/>
              </a:rPr>
              <a:t>Time series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18F22-45AA-4382-A89A-F0850C2B6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Angel </a:t>
            </a:r>
            <a:r>
              <a:rPr lang="en-US" dirty="0" err="1"/>
              <a:t>Marchev</a:t>
            </a:r>
            <a:r>
              <a:rPr lang="en-US" dirty="0"/>
              <a:t>, Jr.</a:t>
            </a:r>
          </a:p>
          <a:p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Haralampiev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3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693B-D08B-4AF8-8464-41A503FE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models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F2DB-FB62-455E-9E66-78776CD5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endParaRPr lang="en-US" dirty="0"/>
          </a:p>
          <a:p>
            <a:r>
              <a:rPr lang="en-US" dirty="0"/>
              <a:t>Autoregression</a:t>
            </a:r>
          </a:p>
          <a:p>
            <a:endParaRPr lang="en-US" dirty="0"/>
          </a:p>
          <a:p>
            <a:r>
              <a:rPr lang="en-US" dirty="0"/>
              <a:t>Mixed models of regression and autoregression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591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0B2B-0B99-4D48-B19D-788E6D84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7F249-CA95-4A54-9728-DAEF75D30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7F249-CA95-4A54-9728-DAEF75D30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9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4A01-07E3-4B76-B5B1-F276D29A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 models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7E7E4-B90C-4801-8A14-939F63E7F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7E7E4-B90C-4801-8A14-939F63E7F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1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FD3-CD62-4BB3-B1B2-68C7129E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Mixed models of regression and autoregression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1B2D3-6C9D-4D9E-B3DF-9F51DE667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1B2D3-6C9D-4D9E-B3DF-9F51DE667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83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Feature engineering</a:t>
            </a:r>
            <a:endParaRPr lang="bg-BG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rcRect t="25188"/>
          <a:stretch/>
        </p:blipFill>
        <p:spPr>
          <a:xfrm>
            <a:off x="1052820" y="1690200"/>
            <a:ext cx="10085760" cy="388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502680" y="907020"/>
            <a:ext cx="11186640" cy="504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180000" y="0"/>
            <a:ext cx="9540000" cy="309708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180000" y="3010320"/>
            <a:ext cx="8152920" cy="36496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9"/>
          <p:cNvPicPr/>
          <p:nvPr/>
        </p:nvPicPr>
        <p:blipFill>
          <a:blip r:embed="rId4"/>
          <a:stretch/>
        </p:blipFill>
        <p:spPr>
          <a:xfrm>
            <a:off x="7666200" y="1349280"/>
            <a:ext cx="4525920" cy="531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684540" y="641520"/>
            <a:ext cx="10822320" cy="557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2520000" y="166680"/>
            <a:ext cx="6400440" cy="152352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082780" y="1690200"/>
            <a:ext cx="7274880" cy="499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2175600" y="411660"/>
            <a:ext cx="7840800" cy="603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6360" y="-360000"/>
            <a:ext cx="9143640" cy="14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bg-BG" sz="1800" b="1" strike="noStrike" spc="-1">
                <a:solidFill>
                  <a:srgbClr val="000000"/>
                </a:solidFill>
                <a:latin typeface="Calibri"/>
              </a:rPr>
              <a:t>Key topics</a:t>
            </a: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680000" y="2854800"/>
            <a:ext cx="2437200" cy="182520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7560" y="540000"/>
            <a:ext cx="11872440" cy="631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3" spcCol="0" anchor="t">
            <a:normAutofit lnSpcReduction="10000"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Comparability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Stationarity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Components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bg-BG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Autocorrelation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Models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Feature</a:t>
            </a: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engineering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Forecast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597240" y="900000"/>
            <a:ext cx="1817280" cy="1637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4"/>
          <a:stretch/>
        </p:blipFill>
        <p:spPr>
          <a:xfrm>
            <a:off x="597240" y="2920574"/>
            <a:ext cx="2209320" cy="13255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5"/>
          <a:stretch/>
        </p:blipFill>
        <p:spPr>
          <a:xfrm>
            <a:off x="597240" y="5003464"/>
            <a:ext cx="2102760" cy="139428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33"/>
          <p:cNvPicPr/>
          <p:nvPr/>
        </p:nvPicPr>
        <p:blipFill>
          <a:blip r:embed="rId6"/>
          <a:stretch/>
        </p:blipFill>
        <p:spPr>
          <a:xfrm>
            <a:off x="4680000" y="1333260"/>
            <a:ext cx="2340000" cy="16714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4680000" y="5336381"/>
            <a:ext cx="1693069" cy="1521619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35"/>
          <p:cNvPicPr/>
          <p:nvPr/>
        </p:nvPicPr>
        <p:blipFill>
          <a:blip r:embed="rId8"/>
          <a:stretch/>
        </p:blipFill>
        <p:spPr>
          <a:xfrm>
            <a:off x="8380069" y="892706"/>
            <a:ext cx="2160000" cy="16200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36"/>
          <p:cNvPicPr/>
          <p:nvPr/>
        </p:nvPicPr>
        <p:blipFill>
          <a:blip r:embed="rId9"/>
          <a:stretch/>
        </p:blipFill>
        <p:spPr>
          <a:xfrm>
            <a:off x="8380069" y="2920574"/>
            <a:ext cx="2057040" cy="141696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37"/>
          <p:cNvPicPr/>
          <p:nvPr/>
        </p:nvPicPr>
        <p:blipFill>
          <a:blip r:embed="rId10"/>
          <a:stretch/>
        </p:blipFill>
        <p:spPr>
          <a:xfrm>
            <a:off x="8380069" y="5087344"/>
            <a:ext cx="2239920" cy="131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121140" y="298980"/>
            <a:ext cx="5949720" cy="626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1078451" y="671612"/>
            <a:ext cx="6438600" cy="3702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5313811" y="3340567"/>
            <a:ext cx="5881320" cy="318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1085040" y="179547"/>
            <a:ext cx="7101360" cy="546300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7232672" y="466808"/>
            <a:ext cx="4788000" cy="35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610320" y="484020"/>
            <a:ext cx="10971360" cy="588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27484" y="532413"/>
            <a:ext cx="7345440" cy="342108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7180336" y="3188868"/>
            <a:ext cx="4860000" cy="331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2308980" y="456476"/>
            <a:ext cx="7574040" cy="150084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3"/>
          <a:stretch/>
        </p:blipFill>
        <p:spPr>
          <a:xfrm>
            <a:off x="2226000" y="1819665"/>
            <a:ext cx="7740000" cy="48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C1B-727C-4773-82AD-3AF3282B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estimation of coefficients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ED6B-BBA6-4148-A462-BD4D9450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Analytical</a:t>
            </a:r>
          </a:p>
          <a:p>
            <a:pPr lvl="1"/>
            <a:r>
              <a:rPr lang="en-US" dirty="0"/>
              <a:t>Ordinary least squares (OLS)</a:t>
            </a:r>
          </a:p>
          <a:p>
            <a:pPr lvl="1"/>
            <a:r>
              <a:rPr lang="en-US" dirty="0"/>
              <a:t>Maximum likelihood (ML)</a:t>
            </a:r>
          </a:p>
          <a:p>
            <a:pPr lvl="1"/>
            <a:r>
              <a:rPr lang="en-US" dirty="0"/>
              <a:t>Bayesian</a:t>
            </a:r>
          </a:p>
          <a:p>
            <a:endParaRPr lang="en-US" dirty="0"/>
          </a:p>
          <a:p>
            <a:r>
              <a:rPr lang="en-US" dirty="0"/>
              <a:t>Iterative…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endParaRPr lang="en-US" dirty="0"/>
          </a:p>
          <a:p>
            <a:r>
              <a:rPr lang="en-US" dirty="0"/>
              <a:t>All of these are in fact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93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2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Optimization</a:t>
            </a:r>
            <a:endParaRPr lang="bg-BG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298700" y="870503"/>
            <a:ext cx="9567360" cy="586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Validation</a:t>
            </a:r>
            <a:endParaRPr lang="bg-BG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241920" cy="14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Split sample validation</a:t>
            </a: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Training set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Test set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Validation subset/method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rcRect b="16550"/>
          <a:stretch/>
        </p:blipFill>
        <p:spPr>
          <a:xfrm>
            <a:off x="5638978" y="328860"/>
            <a:ext cx="6029280" cy="272268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5638978" y="3240000"/>
            <a:ext cx="6293880" cy="33976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201"/>
          <p:cNvPicPr/>
          <p:nvPr/>
        </p:nvPicPr>
        <p:blipFill>
          <a:blip r:embed="rId4"/>
          <a:stretch/>
        </p:blipFill>
        <p:spPr>
          <a:xfrm>
            <a:off x="889560" y="3993840"/>
            <a:ext cx="4061160" cy="24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Validation</a:t>
            </a:r>
            <a:endParaRPr lang="bg-BG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Validation with moving window</a:t>
            </a:r>
            <a:endParaRPr lang="bg-BG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2"/>
          <a:stretch/>
        </p:blipFill>
        <p:spPr>
          <a:xfrm>
            <a:off x="811440" y="2600640"/>
            <a:ext cx="10541880" cy="357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C2A8-5887-455A-BBA1-17E83A0C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5351D-6DCD-4C69-9636-C021A741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</a:t>
            </a:r>
            <a:endParaRPr lang="bg-BG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AAC7A-E243-46B0-BE0B-C1A37F4BD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territory</a:t>
            </a:r>
          </a:p>
          <a:p>
            <a:endParaRPr lang="en-US" dirty="0"/>
          </a:p>
          <a:p>
            <a:r>
              <a:rPr lang="en-US" dirty="0"/>
              <a:t>By time</a:t>
            </a:r>
          </a:p>
          <a:p>
            <a:endParaRPr lang="en-US" dirty="0"/>
          </a:p>
          <a:p>
            <a:r>
              <a:rPr lang="en-US" dirty="0"/>
              <a:t>By methodology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BB920-E8E2-428C-A43A-ED62C97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</a:t>
            </a:r>
            <a:endParaRPr lang="bg-BG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439F-1A5A-41FE-B15C-7FF01E6092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By prices</a:t>
            </a:r>
          </a:p>
          <a:p>
            <a:endParaRPr lang="en-US" dirty="0"/>
          </a:p>
          <a:p>
            <a:r>
              <a:rPr lang="en-US" dirty="0"/>
              <a:t>By coverage</a:t>
            </a:r>
          </a:p>
          <a:p>
            <a:endParaRPr lang="en-US" dirty="0"/>
          </a:p>
          <a:p>
            <a:r>
              <a:rPr lang="en-US" dirty="0"/>
              <a:t>By measurement units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95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D57-DDC1-422D-BC6C-1A5B4610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9B5F0-B317-46B3-BCBC-6B4864BAD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Akaike information criterion (AIC)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information criterion (BIC) or Schwarz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9B5F0-B317-46B3-BCBC-6B4864BAD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2"/>
                <a:stretch>
                  <a:fillRect l="-2088" t="-2241" r="-197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D528E8-8824-423F-AFB5-E536A00FA4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70958" y="1605323"/>
            <a:ext cx="6095520" cy="4571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498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757E-F536-4FF9-9718-F55F0337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07F3-AAE9-4094-A083-7D78BE7D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Extrapolation/interpolation</a:t>
            </a:r>
          </a:p>
          <a:p>
            <a:endParaRPr lang="en-US" dirty="0"/>
          </a:p>
          <a:p>
            <a:r>
              <a:rPr lang="en-US" dirty="0"/>
              <a:t>Analytical forecasts</a:t>
            </a:r>
          </a:p>
          <a:p>
            <a:endParaRPr lang="en-US" dirty="0"/>
          </a:p>
          <a:p>
            <a:r>
              <a:rPr lang="en-US" dirty="0"/>
              <a:t>Target forecasts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48DFE-6EAB-4DC9-991F-4BF056B2F0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311560" y="1690688"/>
            <a:ext cx="6042240" cy="4297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745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1D09-508E-47AE-8C87-305F7CC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horizon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9F1D-0E74-4527-8F6B-17C9DA29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term, medium term, long term</a:t>
            </a:r>
          </a:p>
          <a:p>
            <a:endParaRPr lang="en-US" dirty="0"/>
          </a:p>
          <a:p>
            <a:r>
              <a:rPr lang="en-US" dirty="0"/>
              <a:t>Depending of time series length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58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8715-B78A-409F-8EFB-DBD043FF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of forecast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EC370-A355-432E-B9B3-5201AF1E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0" y="1991279"/>
            <a:ext cx="5585155" cy="3648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A29A0-CBFA-4069-ACDF-E106F38C930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66451" y="1690688"/>
            <a:ext cx="5797440" cy="378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241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72EF-90F0-42D8-9645-9A1E64AF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forecast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8986F-657A-4CBC-8FBB-5E3A915C9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Root mean squared error (RMSE)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absolute error (MAE)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8986F-657A-4CBC-8FBB-5E3A915C9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3BE4-AB1A-4A59-8C4E-A86FA8D5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of model coefficients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B5576-93EC-4031-BE6E-82F197F61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477" y="1825624"/>
                <a:ext cx="11661057" cy="451618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bg-B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𝑐𝑜𝑛𝑠𝑡</m:t>
                      </m:r>
                    </m:oMath>
                  </m:oMathPara>
                </a14:m>
                <a:endParaRPr lang="bg-BG" sz="24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𝑐𝑜𝑛𝑠𝑡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𝑐𝑜𝑛𝑠𝑡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bg-BG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bg-BG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−0)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  <m:r>
                        <a:rPr lang="bg-B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B5576-93EC-4031-BE6E-82F197F6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7" y="1825624"/>
                <a:ext cx="11661057" cy="45161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62F-256E-4A4B-8C03-2564AEC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of model coefficients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g-BG" sz="2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e>
                              <m:sSup>
                                <m:s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  <a:blipFill>
                <a:blip r:embed="rId2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62F-256E-4A4B-8C03-2564AEC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of model coefficients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𝐵𝐼𝐶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64B0-0E66-484E-88F2-D2F43081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Periodogram analysis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9A0FB-A7EB-4887-A574-BF5FE5590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- frequency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400" dirty="0"/>
                  <a:t> - period</a:t>
                </a:r>
              </a:p>
              <a:p>
                <a:pPr marL="0" indent="0" algn="ctr">
                  <a:buNone/>
                </a:pPr>
                <a:endParaRPr lang="en-US" sz="2400" dirty="0">
                  <a:hlinkClick r:id="rId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hlinkClick r:id="rId2"/>
                  </a:rPr>
                  <a:t>An Interactive Introduction to Fourier Transforms (jezzamon.com)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9A0FB-A7EB-4887-A574-BF5FE5590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C68AA26-B3F7-480F-AC4E-E11EA4CED5E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16408" y="1254048"/>
            <a:ext cx="5333760" cy="4000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4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986D-7FB6-413B-9C21-10BEE607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periodogram analysis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596B5-9AAB-49E1-A491-55E93CAF4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bg-BG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bg-BG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596B5-9AAB-49E1-A491-55E93CAF4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774-8314-491E-B9A7-4BCB75C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502-D617-4848-BF1F-6B255235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distribution</a:t>
            </a:r>
          </a:p>
          <a:p>
            <a:endParaRPr lang="en-US" dirty="0"/>
          </a:p>
          <a:p>
            <a:r>
              <a:rPr lang="en-US" dirty="0"/>
              <a:t>i.e.</a:t>
            </a:r>
          </a:p>
          <a:p>
            <a:endParaRPr lang="en-US" dirty="0"/>
          </a:p>
          <a:p>
            <a:r>
              <a:rPr lang="en-US" dirty="0"/>
              <a:t>Constant mean</a:t>
            </a:r>
          </a:p>
          <a:p>
            <a:endParaRPr lang="en-US" dirty="0"/>
          </a:p>
          <a:p>
            <a:r>
              <a:rPr lang="en-US" dirty="0"/>
              <a:t>Constant variance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57645-F44D-45CE-9BBE-F8D0D4C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32" y="1604963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linear function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3B50-65B5-42A0-9A45-975797EA8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827989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668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quadratic function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69807-F994-4E1D-87FD-FF6BB3AEC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798493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399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cubic function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5B99-76B7-4E16-BB42-FA4ED4CE4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837822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32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35BE-0C16-4F84-8B86-9AE4556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dynamics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D94DF-076B-472F-9935-4EAD31BAF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𝑇𝑟𝑒𝑛𝑑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𝐶𝑦𝑐𝑙𝑒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𝑧𝑜𝑛𝑒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𝑖𝑛𝑠𝑢𝑓𝑓𝑖𝑐𝑖𝑒𝑛𝑡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𝑆𝑒𝑎𝑠𝑜𝑛𝑎𝑙𝑖𝑡𝑦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D94DF-076B-472F-9935-4EAD31BAF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26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8EC-520A-4913-9110-28FD1CB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periodogram analysis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A7B4-EEBF-4C59-9567-FF8B1A402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A7B4-EEBF-4C59-9567-FF8B1A402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F03-C4FF-48F2-A6A3-E42921E6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of forecast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A7142-E777-414A-B8EF-718097588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bg-BG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+1+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A7142-E777-414A-B8EF-71809758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3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5BF-0158-474B-9AA6-F7E5103C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of forecast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74013-B2A9-431E-8A03-957B2AD46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74013-B2A9-431E-8A03-957B2AD46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97D-5714-480E-8D11-8309D4A5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of forecast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D50B-4C04-4D4F-BBA5-15A6756DA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]+1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]+1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]+1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−[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D50B-4C04-4D4F-BBA5-15A6756DA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0F0-C75F-4CC1-9CE7-01917B31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9765-6307-4EF7-B360-AE1CB9B2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825624"/>
            <a:ext cx="11543070" cy="450634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Атанасов</a:t>
            </a:r>
            <a:r>
              <a:rPr lang="ru-RU" dirty="0"/>
              <a:t>, А. 2018. Статистически </a:t>
            </a:r>
            <a:r>
              <a:rPr lang="ru-RU" dirty="0" err="1"/>
              <a:t>методи</a:t>
            </a:r>
            <a:r>
              <a:rPr lang="ru-RU" dirty="0"/>
              <a:t> за анализ на </a:t>
            </a:r>
            <a:r>
              <a:rPr lang="ru-RU" dirty="0" err="1"/>
              <a:t>динамични</a:t>
            </a:r>
            <a:r>
              <a:rPr lang="ru-RU" dirty="0"/>
              <a:t> </a:t>
            </a:r>
            <a:r>
              <a:rPr lang="ru-RU" dirty="0" err="1"/>
              <a:t>редове</a:t>
            </a:r>
            <a:r>
              <a:rPr lang="ru-RU" dirty="0"/>
              <a:t>. София: </a:t>
            </a:r>
            <a:r>
              <a:rPr lang="ru-RU" dirty="0" err="1"/>
              <a:t>Издателски</a:t>
            </a:r>
            <a:r>
              <a:rPr lang="ru-RU" dirty="0"/>
              <a:t> комплекс – УНСС</a:t>
            </a:r>
          </a:p>
          <a:p>
            <a:r>
              <a:rPr lang="ru-RU" dirty="0" err="1"/>
              <a:t>Величкова</a:t>
            </a:r>
            <a:r>
              <a:rPr lang="ru-RU" dirty="0"/>
              <a:t>, Н. 1981. Статистически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изучаване</a:t>
            </a:r>
            <a:r>
              <a:rPr lang="ru-RU" dirty="0"/>
              <a:t> и </a:t>
            </a:r>
            <a:r>
              <a:rPr lang="ru-RU" dirty="0" err="1"/>
              <a:t>прогнозиране</a:t>
            </a:r>
            <a:r>
              <a:rPr lang="ru-RU" dirty="0"/>
              <a:t>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социално-икономическите</a:t>
            </a:r>
            <a:r>
              <a:rPr lang="ru-RU" dirty="0"/>
              <a:t> явления. София: „Наука и </a:t>
            </a:r>
            <a:r>
              <a:rPr lang="ru-RU" dirty="0" err="1"/>
              <a:t>изкуство</a:t>
            </a:r>
            <a:r>
              <a:rPr lang="ru-RU" dirty="0"/>
              <a:t>“</a:t>
            </a:r>
          </a:p>
          <a:p>
            <a:r>
              <a:rPr lang="ru-RU" dirty="0"/>
              <a:t>Харалампиев, К. </a:t>
            </a:r>
            <a:r>
              <a:rPr lang="ru-RU" dirty="0" err="1"/>
              <a:t>Бейсовски</a:t>
            </a:r>
            <a:r>
              <a:rPr lang="ru-RU" dirty="0"/>
              <a:t> подход за оценка на </a:t>
            </a:r>
            <a:r>
              <a:rPr lang="ru-RU" dirty="0" err="1"/>
              <a:t>хармонични</a:t>
            </a:r>
            <a:r>
              <a:rPr lang="ru-RU" dirty="0"/>
              <a:t> колебания с </a:t>
            </a:r>
            <a:r>
              <a:rPr lang="ru-RU" dirty="0" err="1"/>
              <a:t>променлива</a:t>
            </a:r>
            <a:r>
              <a:rPr lang="ru-RU" dirty="0"/>
              <a:t> амплитуда. Научна конференция с </a:t>
            </a:r>
            <a:r>
              <a:rPr lang="ru-RU" dirty="0" err="1"/>
              <a:t>международно</a:t>
            </a:r>
            <a:r>
              <a:rPr lang="ru-RU" dirty="0"/>
              <a:t> участие „</a:t>
            </a:r>
            <a:r>
              <a:rPr lang="ru-RU" dirty="0" err="1"/>
              <a:t>Авангардни</a:t>
            </a:r>
            <a:r>
              <a:rPr lang="ru-RU" dirty="0"/>
              <a:t> </a:t>
            </a:r>
            <a:r>
              <a:rPr lang="ru-RU" dirty="0" err="1"/>
              <a:t>научни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в </a:t>
            </a:r>
            <a:r>
              <a:rPr lang="ru-RU" dirty="0" err="1"/>
              <a:t>управлението</a:t>
            </a:r>
            <a:r>
              <a:rPr lang="ru-RU" dirty="0"/>
              <a:t>”, </a:t>
            </a:r>
            <a:r>
              <a:rPr lang="ru-RU" dirty="0" err="1"/>
              <a:t>Равда</a:t>
            </a:r>
            <a:r>
              <a:rPr lang="ru-RU" dirty="0"/>
              <a:t>, 2014</a:t>
            </a:r>
          </a:p>
          <a:p>
            <a:r>
              <a:rPr lang="fr-FR" dirty="0" err="1"/>
              <a:t>Bretthorst</a:t>
            </a:r>
            <a:r>
              <a:rPr lang="fr-FR" dirty="0"/>
              <a:t>, G., 1988. </a:t>
            </a:r>
            <a:r>
              <a:rPr lang="fr-FR" dirty="0" err="1"/>
              <a:t>Bayesian</a:t>
            </a:r>
            <a:r>
              <a:rPr lang="fr-FR" dirty="0"/>
              <a:t> Spectrum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Parameter</a:t>
            </a:r>
            <a:r>
              <a:rPr lang="fr-FR" dirty="0"/>
              <a:t> Estimation. Berlin, Heidelberg: Springer-</a:t>
            </a:r>
            <a:r>
              <a:rPr lang="fr-FR" dirty="0" err="1"/>
              <a:t>Verlag</a:t>
            </a:r>
            <a:endParaRPr lang="bg-BG" dirty="0"/>
          </a:p>
          <a:p>
            <a:r>
              <a:rPr lang="en-US" dirty="0"/>
              <a:t>Schwarz, G. 1978. Estimating the Dimension of a Model. The Annals of Statistics, Vol. 6, No. 2, 461-464</a:t>
            </a:r>
            <a:endParaRPr lang="bg-BG" dirty="0"/>
          </a:p>
          <a:p>
            <a:r>
              <a:rPr lang="en-US" dirty="0"/>
              <a:t>Stone, M. 1977. An Asymptotic Equivalence of Choice of Model by Cross-Validation and Akaike’s Criterion. Journal of the Royal Statistical Society. Series B (Methodological) , 1977, Vol. 39, No. 1 (1977), pp. 44-47</a:t>
            </a:r>
            <a:endParaRPr lang="bg-BG" dirty="0"/>
          </a:p>
          <a:p>
            <a:r>
              <a:rPr lang="en-US" dirty="0"/>
              <a:t>Stone, M. 1979. Comments on Model Selection Criteria of Akaike and Schwarz. Journal of the Royal Statistical Society. Series B (Methodological) , 1979, Vol. 41, No. 2 (1979), pp. 276-278</a:t>
            </a:r>
          </a:p>
        </p:txBody>
      </p:sp>
    </p:spTree>
    <p:extLst>
      <p:ext uri="{BB962C8B-B14F-4D97-AF65-F5344CB8AC3E}">
        <p14:creationId xmlns:p14="http://schemas.microsoft.com/office/powerpoint/2010/main" val="65462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8BE1-F8E8-4BBD-9CA6-BD1F9D2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dynamics</a:t>
            </a:r>
            <a:endParaRPr lang="bg-B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1C234-38C4-46FF-9E86-3C634E17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  <a:p>
            <a:endParaRPr lang="en-US" dirty="0"/>
          </a:p>
          <a:p>
            <a:r>
              <a:rPr lang="en-US" dirty="0"/>
              <a:t>Cycle</a:t>
            </a:r>
          </a:p>
          <a:p>
            <a:endParaRPr lang="en-US" dirty="0"/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r>
              <a:rPr lang="en-US" dirty="0"/>
              <a:t>Residuals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28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DBF-DE73-4FFF-9F5A-24B2CF52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F28AF-D1A4-483B-AAF4-9F1F8FA4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70168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A6BD-8655-4E69-89C8-472A848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B9993-12FF-4E95-B4CE-B08C1C52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80000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CC1D-D19B-4CEB-9C76-B11C976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48DD-73EA-47B9-98C3-6F0D0B65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80000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672-1DD5-4A87-A716-73A74CDE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B16DF-3B34-4B61-8CA2-B431A091E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Autocorrelation function (ACF)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Partial autocorrelation function (PACF)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B16DF-3B34-4B61-8CA2-B431A091E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7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882</Words>
  <Application>Microsoft Office PowerPoint</Application>
  <PresentationFormat>Widescreen</PresentationFormat>
  <Paragraphs>228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Quattrocento Sans</vt:lpstr>
      <vt:lpstr>Office Theme</vt:lpstr>
      <vt:lpstr>Time series analysis</vt:lpstr>
      <vt:lpstr>Key topics</vt:lpstr>
      <vt:lpstr>Comparability</vt:lpstr>
      <vt:lpstr>Stationarity</vt:lpstr>
      <vt:lpstr>Components of dynamics</vt:lpstr>
      <vt:lpstr>Trend</vt:lpstr>
      <vt:lpstr>Cycle</vt:lpstr>
      <vt:lpstr>Seasonality</vt:lpstr>
      <vt:lpstr>Autocorrelation</vt:lpstr>
      <vt:lpstr>Main models</vt:lpstr>
      <vt:lpstr>Regression models</vt:lpstr>
      <vt:lpstr>Autoregression models</vt:lpstr>
      <vt:lpstr>Mixed models of regression and autoregression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Approaches for estimation of coefficients</vt:lpstr>
      <vt:lpstr>Optimization</vt:lpstr>
      <vt:lpstr>Validation</vt:lpstr>
      <vt:lpstr>Validation</vt:lpstr>
      <vt:lpstr>Overfitting</vt:lpstr>
      <vt:lpstr>Forecasts</vt:lpstr>
      <vt:lpstr>Forecast horizon</vt:lpstr>
      <vt:lpstr>Confidence interval of forecast</vt:lpstr>
      <vt:lpstr>Evaluation of forecast</vt:lpstr>
      <vt:lpstr>Bayesian estimation of model coefficients</vt:lpstr>
      <vt:lpstr>Bayesian estimation of model coefficients</vt:lpstr>
      <vt:lpstr>Bayesian estimation of model coefficients</vt:lpstr>
      <vt:lpstr>Periodogram analysis</vt:lpstr>
      <vt:lpstr>Bayesian periodogram analysis</vt:lpstr>
      <vt:lpstr>Approximation of linear function</vt:lpstr>
      <vt:lpstr>Approximation of quadratic function</vt:lpstr>
      <vt:lpstr>Approximation of cubic function</vt:lpstr>
      <vt:lpstr>Components of dynamics</vt:lpstr>
      <vt:lpstr>Bayesian periodogram analysis</vt:lpstr>
      <vt:lpstr>Confidence intervals of forecast</vt:lpstr>
      <vt:lpstr>Confidence intervals of forecast</vt:lpstr>
      <vt:lpstr>Confidence intervals of forecast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Windows User</dc:creator>
  <cp:lastModifiedBy>Windows User</cp:lastModifiedBy>
  <cp:revision>137</cp:revision>
  <dcterms:created xsi:type="dcterms:W3CDTF">2023-07-16T13:32:30Z</dcterms:created>
  <dcterms:modified xsi:type="dcterms:W3CDTF">2023-07-19T20:55:33Z</dcterms:modified>
</cp:coreProperties>
</file>