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6"/>
  </p:notesMasterIdLst>
  <p:sldIdLst>
    <p:sldId id="302" r:id="rId3"/>
    <p:sldId id="303" r:id="rId4"/>
    <p:sldId id="304" r:id="rId5"/>
    <p:sldId id="305" r:id="rId6"/>
    <p:sldId id="306" r:id="rId7"/>
    <p:sldId id="307" r:id="rId8"/>
    <p:sldId id="310" r:id="rId9"/>
    <p:sldId id="308" r:id="rId10"/>
    <p:sldId id="309" r:id="rId11"/>
    <p:sldId id="263" r:id="rId12"/>
    <p:sldId id="268" r:id="rId13"/>
    <p:sldId id="272" r:id="rId14"/>
    <p:sldId id="275" r:id="rId15"/>
    <p:sldId id="276" r:id="rId16"/>
    <p:sldId id="269" r:id="rId17"/>
    <p:sldId id="277" r:id="rId18"/>
    <p:sldId id="279" r:id="rId19"/>
    <p:sldId id="285" r:id="rId20"/>
    <p:sldId id="284" r:id="rId21"/>
    <p:sldId id="286" r:id="rId22"/>
    <p:sldId id="287" r:id="rId23"/>
    <p:sldId id="288" r:id="rId24"/>
    <p:sldId id="290" r:id="rId25"/>
    <p:sldId id="292" r:id="rId26"/>
    <p:sldId id="293" r:id="rId27"/>
    <p:sldId id="294" r:id="rId28"/>
    <p:sldId id="295" r:id="rId29"/>
    <p:sldId id="297" r:id="rId30"/>
    <p:sldId id="296" r:id="rId31"/>
    <p:sldId id="298" r:id="rId32"/>
    <p:sldId id="299" r:id="rId33"/>
    <p:sldId id="300" r:id="rId34"/>
    <p:sldId id="301" r:id="rId3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21:05:13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2572 214 24575,'-41'1'0,"-12"0"0,1-2 0,-1-3 0,-73-13 0,53-1 0,-646-121 0,610 125 0,29 3 0,-104 0 0,93 11 0,0 5 0,0 4 0,0 3 0,2 5 0,0 3 0,-91 34 0,112-30 0,-52 20 0,105-38 0,0 2 0,0 0 0,1 0 0,1 2 0,-19 15 0,25-18 0,0 1 0,1 0 0,0 0 0,1 0 0,0 1 0,0 0 0,1 0 0,0 0 0,0 1 0,1-1 0,1 1 0,-1 0 0,-1 19 0,3-17 0,0 0 0,1 1 0,0-1 0,1 1 0,0-1 0,1 1 0,0-1 0,1 0 0,1 0 0,7 19 0,-7-24 0,0-1 0,1 0 0,-1 0 0,1-1 0,0 1 0,0-1 0,1 0 0,0-1 0,-1 1 0,2-1 0,7 4 0,13 6 0,40 15 0,-50-23 0,22 10 0,389 135 0,-335-126 0,119 28 0,-138-43 0,104 3 0,77-14 0,-93-2 0,-104 2 0,0-2 0,-1-4 0,0-1 0,89-26 0,-105 25 0,0 2 0,1 2 0,0 1 0,72 4 0,15-2 0,-121 2 0,0-1 0,0 0 0,0-1 0,0 1 0,0-1 0,0-1 0,0 0 0,-1 0 0,1 0 0,-1-1 0,0 0 0,0 0 0,0-1 0,-1 0 0,0 0 0,1-1 0,-2 0 0,1 0 0,-1 0 0,0-1 0,0 1 0,-1-1 0,0 0 0,0-1 0,0 1 0,3-13 0,54-150 0,-57 151-151,-1-2-1,0 1 0,-2 0 0,0 0 1,-1-1-1,-1 1 0,-1 0 1,-7-29-1,3 18-6674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3T21:07:05.0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21:06:13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3T21:07:04.2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3T21:07:04.6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3T21:07:05.0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21:06:13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3T21:07:04.2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3T21:07:04.6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3T21:07:05.0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21:05:18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2172 133 24575,'-16'-1'0,"0"-2"0,1 0 0,-1 0 0,1-1 0,0-1 0,0-1 0,1 0 0,-21-12 0,16 8 0,-1 1 0,0 1 0,-39-11 0,-3 10 0,-82-2 0,59 6 0,-555-8 0,468 14 0,127 0 0,0 3 0,0 1 0,1 3 0,0 1 0,0 2 0,1 2 0,-74 34 0,83-28 0,1 1 0,1 1 0,1 2 0,-50 48 0,48-42 0,23-20 0,0-1 0,1 1 0,0 0 0,0 1 0,1 0 0,0 1 0,1-1 0,1 2 0,-1-1 0,2 1 0,-1-1 0,-5 23 0,6-15 0,1 1 0,0-1 0,2 0 0,0 1 0,2 23 0,0-33 0,1-1 0,1 1 0,0-1 0,0 1 0,1-1 0,0 0 0,0 1 0,1-2 0,0 1 0,1 0 0,0-1 0,8 11 0,28 27 0,83 72 0,-4-4 0,-111-104 0,37 40 0,2-3 0,69 54 0,-16-23 0,-55-40 0,1-3 0,2-1 0,89 45 0,285 85 0,-382-152 0,0-1 0,1-3 0,0-1 0,44 1 0,171-6 0,-152-4 0,-93 2 0,0-1 0,1 0 0,-1 0 0,0-2 0,0 1 0,0-2 0,22-9 0,-26 10 0,-1-2 0,1 1 0,-1-1 0,0 0 0,-1 0 0,1-1 0,-1 0 0,0 0 0,-1 0 0,1-1 0,-1 0 0,5-10 0,1-1 0,-1-1 0,0-1 0,-2 0 0,0 0 0,-1 0 0,-1-1 0,-1 0 0,-1 0 0,2-38 0,-7-206 0,-1 95 0,-1 132 0,-1 0 0,-2 1 0,-2 0 0,-2 0 0,-19-52 0,-13-48 0,29 83 0,-2 1 0,-29-65 0,35 99-455,2-1 0,-9-30 0,11 26-6371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21:06:13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3T21:07:04.2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3T21:07:04.6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3T21:07:05.0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21:06:13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3T21:07:04.2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3T21:07:04.6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23C92-E022-4C82-BA07-702D0B61356B}" type="datetimeFigureOut">
              <a:rPr lang="bg-BG" smtClean="0"/>
              <a:t>3.9.2022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183DD-7229-42E5-9D79-60E87609DEA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938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de7457949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de7457949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76CB-B5FC-441E-1CE9-500977FC9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53816-E6F6-E45A-08FE-9D1B63280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C8933-D41A-089B-67F7-1EB4257BD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1359-B2E1-4D8B-A09A-7AC47268A9AA}" type="datetimeFigureOut">
              <a:rPr lang="bg-BG" smtClean="0"/>
              <a:t>3.9.2022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AA49B-3F3B-75D9-47A4-AD521B8F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D5778-6FB6-17DD-364B-E0E8C530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CA15-C038-439F-B664-AED05FEC39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4795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BC9B5-56D9-CAAE-23BA-3199519E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6BE5A-7A37-5F64-21A9-A3D0CD8C1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1A9B-B150-F343-F201-AD0ADD1E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1359-B2E1-4D8B-A09A-7AC47268A9AA}" type="datetimeFigureOut">
              <a:rPr lang="bg-BG" smtClean="0"/>
              <a:t>3.9.2022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5FEB3-401E-BBD7-A33B-248CF5A8D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AD356-F33E-8C84-71DB-A96E0192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CA15-C038-439F-B664-AED05FEC39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2490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D0E26-126D-050B-253E-449E09D2B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D738C-BF9A-05AD-ED94-3334E01CD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9B4EF-A719-6FD4-5FA7-77C1FB72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1359-B2E1-4D8B-A09A-7AC47268A9AA}" type="datetimeFigureOut">
              <a:rPr lang="bg-BG" smtClean="0"/>
              <a:t>3.9.2022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97BDF-1338-5204-1719-2DF1D65E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45E8F-AD10-D0F5-F8FC-00AECD4F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CA15-C038-439F-B664-AED05FEC39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7294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BIG 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21200" y="2475033"/>
            <a:ext cx="9078800" cy="19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2071" y="-26007"/>
            <a:ext cx="12232504" cy="6985860"/>
            <a:chOff x="918675" y="1874825"/>
            <a:chExt cx="1583400" cy="909475"/>
          </a:xfrm>
        </p:grpSpPr>
        <p:sp>
          <p:nvSpPr>
            <p:cNvPr id="12" name="Google Shape;12;p2"/>
            <p:cNvSpPr/>
            <p:nvPr/>
          </p:nvSpPr>
          <p:spPr>
            <a:xfrm>
              <a:off x="961825" y="1874825"/>
              <a:ext cx="1540175" cy="228475"/>
            </a:xfrm>
            <a:custGeom>
              <a:avLst/>
              <a:gdLst/>
              <a:ahLst/>
              <a:cxnLst/>
              <a:rect l="l" t="t" r="r" b="b"/>
              <a:pathLst>
                <a:path w="61607" h="9139" extrusionOk="0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18675" y="2170075"/>
              <a:ext cx="1098100" cy="489400"/>
            </a:xfrm>
            <a:custGeom>
              <a:avLst/>
              <a:gdLst/>
              <a:ahLst/>
              <a:cxnLst/>
              <a:rect l="l" t="t" r="r" b="b"/>
              <a:pathLst>
                <a:path w="43924" h="19576" extrusionOk="0">
                  <a:moveTo>
                    <a:pt x="0" y="0"/>
                  </a:moveTo>
                  <a:lnTo>
                    <a:pt x="0" y="6149"/>
                  </a:lnTo>
                  <a:cubicBezTo>
                    <a:pt x="890" y="8943"/>
                    <a:pt x="4970" y="19576"/>
                    <a:pt x="16264" y="19576"/>
                  </a:cubicBezTo>
                  <a:cubicBezTo>
                    <a:pt x="17493" y="19576"/>
                    <a:pt x="18808" y="19450"/>
                    <a:pt x="20214" y="19174"/>
                  </a:cubicBezTo>
                  <a:cubicBezTo>
                    <a:pt x="30826" y="17094"/>
                    <a:pt x="35168" y="13000"/>
                    <a:pt x="43884" y="13000"/>
                  </a:cubicBezTo>
                  <a:cubicBezTo>
                    <a:pt x="43897" y="13000"/>
                    <a:pt x="43910" y="13000"/>
                    <a:pt x="43924" y="13000"/>
                  </a:cubicBezTo>
                  <a:cubicBezTo>
                    <a:pt x="43924" y="13000"/>
                    <a:pt x="43038" y="12663"/>
                    <a:pt x="40990" y="12663"/>
                  </a:cubicBezTo>
                  <a:cubicBezTo>
                    <a:pt x="38870" y="12663"/>
                    <a:pt x="35506" y="13024"/>
                    <a:pt x="30592" y="14491"/>
                  </a:cubicBezTo>
                  <a:cubicBezTo>
                    <a:pt x="26720" y="15648"/>
                    <a:pt x="23321" y="16141"/>
                    <a:pt x="20340" y="16141"/>
                  </a:cubicBezTo>
                  <a:cubicBezTo>
                    <a:pt x="3572" y="16141"/>
                    <a:pt x="51" y="548"/>
                    <a:pt x="0" y="0"/>
                  </a:cubicBezTo>
                  <a:close/>
                </a:path>
              </a:pathLst>
            </a:custGeom>
            <a:solidFill>
              <a:srgbClr val="FB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769525" y="1951075"/>
              <a:ext cx="732550" cy="228250"/>
            </a:xfrm>
            <a:custGeom>
              <a:avLst/>
              <a:gdLst/>
              <a:ahLst/>
              <a:cxnLst/>
              <a:rect l="l" t="t" r="r" b="b"/>
              <a:pathLst>
                <a:path w="29302" h="9130" extrusionOk="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918675" y="2371325"/>
              <a:ext cx="1582000" cy="412975"/>
            </a:xfrm>
            <a:custGeom>
              <a:avLst/>
              <a:gdLst/>
              <a:ahLst/>
              <a:cxnLst/>
              <a:rect l="l" t="t" r="r" b="b"/>
              <a:pathLst>
                <a:path w="63280" h="16519" extrusionOk="0">
                  <a:moveTo>
                    <a:pt x="0" y="1"/>
                  </a:moveTo>
                  <a:lnTo>
                    <a:pt x="0" y="16518"/>
                  </a:lnTo>
                  <a:lnTo>
                    <a:pt x="63279" y="16518"/>
                  </a:lnTo>
                  <a:lnTo>
                    <a:pt x="63279" y="10620"/>
                  </a:lnTo>
                  <a:cubicBezTo>
                    <a:pt x="59488" y="6783"/>
                    <a:pt x="54932" y="5446"/>
                    <a:pt x="50011" y="5446"/>
                  </a:cubicBezTo>
                  <a:cubicBezTo>
                    <a:pt x="38672" y="5446"/>
                    <a:pt x="25389" y="12545"/>
                    <a:pt x="15035" y="12545"/>
                  </a:cubicBezTo>
                  <a:cubicBezTo>
                    <a:pt x="8386" y="12545"/>
                    <a:pt x="2944" y="9617"/>
                    <a:pt x="0" y="1"/>
                  </a:cubicBezTo>
                  <a:close/>
                </a:path>
              </a:pathLst>
            </a:custGeom>
            <a:solidFill>
              <a:srgbClr val="CC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18675" y="2597125"/>
              <a:ext cx="1582000" cy="187175"/>
            </a:xfrm>
            <a:custGeom>
              <a:avLst/>
              <a:gdLst/>
              <a:ahLst/>
              <a:cxnLst/>
              <a:rect l="l" t="t" r="r" b="b"/>
              <a:pathLst>
                <a:path w="63280" h="7487" extrusionOk="0">
                  <a:moveTo>
                    <a:pt x="47545" y="1"/>
                  </a:moveTo>
                  <a:cubicBezTo>
                    <a:pt x="36005" y="1"/>
                    <a:pt x="23715" y="6271"/>
                    <a:pt x="13072" y="6271"/>
                  </a:cubicBezTo>
                  <a:cubicBezTo>
                    <a:pt x="8315" y="6271"/>
                    <a:pt x="3886" y="5019"/>
                    <a:pt x="0" y="1393"/>
                  </a:cubicBezTo>
                  <a:lnTo>
                    <a:pt x="0" y="7486"/>
                  </a:lnTo>
                  <a:lnTo>
                    <a:pt x="63279" y="7486"/>
                  </a:lnTo>
                  <a:lnTo>
                    <a:pt x="63279" y="5635"/>
                  </a:lnTo>
                  <a:cubicBezTo>
                    <a:pt x="58378" y="1426"/>
                    <a:pt x="53047" y="1"/>
                    <a:pt x="47545" y="1"/>
                  </a:cubicBezTo>
                  <a:close/>
                </a:path>
              </a:pathLst>
            </a:custGeom>
            <a:solidFill>
              <a:srgbClr val="AD3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4200" y="1874825"/>
              <a:ext cx="594400" cy="77400"/>
            </a:xfrm>
            <a:custGeom>
              <a:avLst/>
              <a:gdLst/>
              <a:ahLst/>
              <a:cxnLst/>
              <a:rect l="l" t="t" r="r" b="b"/>
              <a:pathLst>
                <a:path w="23776" h="3096" extrusionOk="0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87182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BIG 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21200" y="2475033"/>
            <a:ext cx="9078800" cy="19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2071" y="-26007"/>
            <a:ext cx="12232504" cy="6985860"/>
            <a:chOff x="918675" y="1874825"/>
            <a:chExt cx="1583400" cy="909475"/>
          </a:xfrm>
        </p:grpSpPr>
        <p:sp>
          <p:nvSpPr>
            <p:cNvPr id="12" name="Google Shape;12;p2"/>
            <p:cNvSpPr/>
            <p:nvPr/>
          </p:nvSpPr>
          <p:spPr>
            <a:xfrm>
              <a:off x="961825" y="1874825"/>
              <a:ext cx="1540175" cy="228475"/>
            </a:xfrm>
            <a:custGeom>
              <a:avLst/>
              <a:gdLst/>
              <a:ahLst/>
              <a:cxnLst/>
              <a:rect l="l" t="t" r="r" b="b"/>
              <a:pathLst>
                <a:path w="61607" h="9139" extrusionOk="0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18675" y="2170075"/>
              <a:ext cx="1098100" cy="489400"/>
            </a:xfrm>
            <a:custGeom>
              <a:avLst/>
              <a:gdLst/>
              <a:ahLst/>
              <a:cxnLst/>
              <a:rect l="l" t="t" r="r" b="b"/>
              <a:pathLst>
                <a:path w="43924" h="19576" extrusionOk="0">
                  <a:moveTo>
                    <a:pt x="0" y="0"/>
                  </a:moveTo>
                  <a:lnTo>
                    <a:pt x="0" y="6149"/>
                  </a:lnTo>
                  <a:cubicBezTo>
                    <a:pt x="890" y="8943"/>
                    <a:pt x="4970" y="19576"/>
                    <a:pt x="16264" y="19576"/>
                  </a:cubicBezTo>
                  <a:cubicBezTo>
                    <a:pt x="17493" y="19576"/>
                    <a:pt x="18808" y="19450"/>
                    <a:pt x="20214" y="19174"/>
                  </a:cubicBezTo>
                  <a:cubicBezTo>
                    <a:pt x="30826" y="17094"/>
                    <a:pt x="35168" y="13000"/>
                    <a:pt x="43884" y="13000"/>
                  </a:cubicBezTo>
                  <a:cubicBezTo>
                    <a:pt x="43897" y="13000"/>
                    <a:pt x="43910" y="13000"/>
                    <a:pt x="43924" y="13000"/>
                  </a:cubicBezTo>
                  <a:cubicBezTo>
                    <a:pt x="43924" y="13000"/>
                    <a:pt x="43038" y="12663"/>
                    <a:pt x="40990" y="12663"/>
                  </a:cubicBezTo>
                  <a:cubicBezTo>
                    <a:pt x="38870" y="12663"/>
                    <a:pt x="35506" y="13024"/>
                    <a:pt x="30592" y="14491"/>
                  </a:cubicBezTo>
                  <a:cubicBezTo>
                    <a:pt x="26720" y="15648"/>
                    <a:pt x="23321" y="16141"/>
                    <a:pt x="20340" y="16141"/>
                  </a:cubicBezTo>
                  <a:cubicBezTo>
                    <a:pt x="3572" y="16141"/>
                    <a:pt x="51" y="548"/>
                    <a:pt x="0" y="0"/>
                  </a:cubicBezTo>
                  <a:close/>
                </a:path>
              </a:pathLst>
            </a:custGeom>
            <a:solidFill>
              <a:srgbClr val="FB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769525" y="1951075"/>
              <a:ext cx="732550" cy="228250"/>
            </a:xfrm>
            <a:custGeom>
              <a:avLst/>
              <a:gdLst/>
              <a:ahLst/>
              <a:cxnLst/>
              <a:rect l="l" t="t" r="r" b="b"/>
              <a:pathLst>
                <a:path w="29302" h="9130" extrusionOk="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918675" y="2371325"/>
              <a:ext cx="1582000" cy="412975"/>
            </a:xfrm>
            <a:custGeom>
              <a:avLst/>
              <a:gdLst/>
              <a:ahLst/>
              <a:cxnLst/>
              <a:rect l="l" t="t" r="r" b="b"/>
              <a:pathLst>
                <a:path w="63280" h="16519" extrusionOk="0">
                  <a:moveTo>
                    <a:pt x="0" y="1"/>
                  </a:moveTo>
                  <a:lnTo>
                    <a:pt x="0" y="16518"/>
                  </a:lnTo>
                  <a:lnTo>
                    <a:pt x="63279" y="16518"/>
                  </a:lnTo>
                  <a:lnTo>
                    <a:pt x="63279" y="10620"/>
                  </a:lnTo>
                  <a:cubicBezTo>
                    <a:pt x="59488" y="6783"/>
                    <a:pt x="54932" y="5446"/>
                    <a:pt x="50011" y="5446"/>
                  </a:cubicBezTo>
                  <a:cubicBezTo>
                    <a:pt x="38672" y="5446"/>
                    <a:pt x="25389" y="12545"/>
                    <a:pt x="15035" y="12545"/>
                  </a:cubicBezTo>
                  <a:cubicBezTo>
                    <a:pt x="8386" y="12545"/>
                    <a:pt x="2944" y="9617"/>
                    <a:pt x="0" y="1"/>
                  </a:cubicBezTo>
                  <a:close/>
                </a:path>
              </a:pathLst>
            </a:custGeom>
            <a:solidFill>
              <a:srgbClr val="CC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18675" y="2597125"/>
              <a:ext cx="1582000" cy="187175"/>
            </a:xfrm>
            <a:custGeom>
              <a:avLst/>
              <a:gdLst/>
              <a:ahLst/>
              <a:cxnLst/>
              <a:rect l="l" t="t" r="r" b="b"/>
              <a:pathLst>
                <a:path w="63280" h="7487" extrusionOk="0">
                  <a:moveTo>
                    <a:pt x="47545" y="1"/>
                  </a:moveTo>
                  <a:cubicBezTo>
                    <a:pt x="36005" y="1"/>
                    <a:pt x="23715" y="6271"/>
                    <a:pt x="13072" y="6271"/>
                  </a:cubicBezTo>
                  <a:cubicBezTo>
                    <a:pt x="8315" y="6271"/>
                    <a:pt x="3886" y="5019"/>
                    <a:pt x="0" y="1393"/>
                  </a:cubicBezTo>
                  <a:lnTo>
                    <a:pt x="0" y="7486"/>
                  </a:lnTo>
                  <a:lnTo>
                    <a:pt x="63279" y="7486"/>
                  </a:lnTo>
                  <a:lnTo>
                    <a:pt x="63279" y="5635"/>
                  </a:lnTo>
                  <a:cubicBezTo>
                    <a:pt x="58378" y="1426"/>
                    <a:pt x="53047" y="1"/>
                    <a:pt x="47545" y="1"/>
                  </a:cubicBezTo>
                  <a:close/>
                </a:path>
              </a:pathLst>
            </a:custGeom>
            <a:solidFill>
              <a:srgbClr val="AD3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4200" y="1874825"/>
              <a:ext cx="594400" cy="77400"/>
            </a:xfrm>
            <a:custGeom>
              <a:avLst/>
              <a:gdLst/>
              <a:ahLst/>
              <a:cxnLst/>
              <a:rect l="l" t="t" r="r" b="b"/>
              <a:pathLst>
                <a:path w="23776" h="3096" extrusionOk="0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34867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-12071" y="-26007"/>
            <a:ext cx="12232504" cy="6985860"/>
            <a:chOff x="918675" y="1874825"/>
            <a:chExt cx="1583400" cy="909475"/>
          </a:xfrm>
        </p:grpSpPr>
        <p:sp>
          <p:nvSpPr>
            <p:cNvPr id="20" name="Google Shape;20;p3"/>
            <p:cNvSpPr/>
            <p:nvPr/>
          </p:nvSpPr>
          <p:spPr>
            <a:xfrm>
              <a:off x="961825" y="1874825"/>
              <a:ext cx="1540175" cy="228475"/>
            </a:xfrm>
            <a:custGeom>
              <a:avLst/>
              <a:gdLst/>
              <a:ahLst/>
              <a:cxnLst/>
              <a:rect l="l" t="t" r="r" b="b"/>
              <a:pathLst>
                <a:path w="61607" h="9139" extrusionOk="0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918675" y="2170075"/>
              <a:ext cx="1098100" cy="489400"/>
            </a:xfrm>
            <a:custGeom>
              <a:avLst/>
              <a:gdLst/>
              <a:ahLst/>
              <a:cxnLst/>
              <a:rect l="l" t="t" r="r" b="b"/>
              <a:pathLst>
                <a:path w="43924" h="19576" extrusionOk="0">
                  <a:moveTo>
                    <a:pt x="0" y="0"/>
                  </a:moveTo>
                  <a:lnTo>
                    <a:pt x="0" y="6149"/>
                  </a:lnTo>
                  <a:cubicBezTo>
                    <a:pt x="890" y="8943"/>
                    <a:pt x="4970" y="19576"/>
                    <a:pt x="16264" y="19576"/>
                  </a:cubicBezTo>
                  <a:cubicBezTo>
                    <a:pt x="17493" y="19576"/>
                    <a:pt x="18808" y="19450"/>
                    <a:pt x="20214" y="19174"/>
                  </a:cubicBezTo>
                  <a:cubicBezTo>
                    <a:pt x="30826" y="17094"/>
                    <a:pt x="35168" y="13000"/>
                    <a:pt x="43884" y="13000"/>
                  </a:cubicBezTo>
                  <a:cubicBezTo>
                    <a:pt x="43897" y="13000"/>
                    <a:pt x="43910" y="13000"/>
                    <a:pt x="43924" y="13000"/>
                  </a:cubicBezTo>
                  <a:cubicBezTo>
                    <a:pt x="43924" y="13000"/>
                    <a:pt x="43038" y="12663"/>
                    <a:pt x="40990" y="12663"/>
                  </a:cubicBezTo>
                  <a:cubicBezTo>
                    <a:pt x="38870" y="12663"/>
                    <a:pt x="35506" y="13024"/>
                    <a:pt x="30592" y="14491"/>
                  </a:cubicBezTo>
                  <a:cubicBezTo>
                    <a:pt x="26720" y="15648"/>
                    <a:pt x="23321" y="16141"/>
                    <a:pt x="20340" y="16141"/>
                  </a:cubicBezTo>
                  <a:cubicBezTo>
                    <a:pt x="3572" y="16141"/>
                    <a:pt x="51" y="548"/>
                    <a:pt x="0" y="0"/>
                  </a:cubicBezTo>
                  <a:close/>
                </a:path>
              </a:pathLst>
            </a:custGeom>
            <a:solidFill>
              <a:srgbClr val="FB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769525" y="1951075"/>
              <a:ext cx="732550" cy="228250"/>
            </a:xfrm>
            <a:custGeom>
              <a:avLst/>
              <a:gdLst/>
              <a:ahLst/>
              <a:cxnLst/>
              <a:rect l="l" t="t" r="r" b="b"/>
              <a:pathLst>
                <a:path w="29302" h="9130" extrusionOk="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918675" y="2371325"/>
              <a:ext cx="1582000" cy="412975"/>
            </a:xfrm>
            <a:custGeom>
              <a:avLst/>
              <a:gdLst/>
              <a:ahLst/>
              <a:cxnLst/>
              <a:rect l="l" t="t" r="r" b="b"/>
              <a:pathLst>
                <a:path w="63280" h="16519" extrusionOk="0">
                  <a:moveTo>
                    <a:pt x="0" y="1"/>
                  </a:moveTo>
                  <a:lnTo>
                    <a:pt x="0" y="16518"/>
                  </a:lnTo>
                  <a:lnTo>
                    <a:pt x="63279" y="16518"/>
                  </a:lnTo>
                  <a:lnTo>
                    <a:pt x="63279" y="10620"/>
                  </a:lnTo>
                  <a:cubicBezTo>
                    <a:pt x="59488" y="6783"/>
                    <a:pt x="54932" y="5446"/>
                    <a:pt x="50011" y="5446"/>
                  </a:cubicBezTo>
                  <a:cubicBezTo>
                    <a:pt x="38672" y="5446"/>
                    <a:pt x="25389" y="12545"/>
                    <a:pt x="15035" y="12545"/>
                  </a:cubicBezTo>
                  <a:cubicBezTo>
                    <a:pt x="8386" y="12545"/>
                    <a:pt x="2944" y="9617"/>
                    <a:pt x="0" y="1"/>
                  </a:cubicBezTo>
                  <a:close/>
                </a:path>
              </a:pathLst>
            </a:custGeom>
            <a:solidFill>
              <a:srgbClr val="CC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918675" y="2597125"/>
              <a:ext cx="1582000" cy="187175"/>
            </a:xfrm>
            <a:custGeom>
              <a:avLst/>
              <a:gdLst/>
              <a:ahLst/>
              <a:cxnLst/>
              <a:rect l="l" t="t" r="r" b="b"/>
              <a:pathLst>
                <a:path w="63280" h="7487" extrusionOk="0">
                  <a:moveTo>
                    <a:pt x="47545" y="1"/>
                  </a:moveTo>
                  <a:cubicBezTo>
                    <a:pt x="36005" y="1"/>
                    <a:pt x="23715" y="6271"/>
                    <a:pt x="13072" y="6271"/>
                  </a:cubicBezTo>
                  <a:cubicBezTo>
                    <a:pt x="8315" y="6271"/>
                    <a:pt x="3886" y="5019"/>
                    <a:pt x="0" y="1393"/>
                  </a:cubicBezTo>
                  <a:lnTo>
                    <a:pt x="0" y="7486"/>
                  </a:lnTo>
                  <a:lnTo>
                    <a:pt x="63279" y="7486"/>
                  </a:lnTo>
                  <a:lnTo>
                    <a:pt x="63279" y="5635"/>
                  </a:lnTo>
                  <a:cubicBezTo>
                    <a:pt x="58378" y="1426"/>
                    <a:pt x="53047" y="1"/>
                    <a:pt x="47545" y="1"/>
                  </a:cubicBezTo>
                  <a:close/>
                </a:path>
              </a:pathLst>
            </a:custGeom>
            <a:solidFill>
              <a:srgbClr val="AD3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4200" y="1874825"/>
              <a:ext cx="594400" cy="77400"/>
            </a:xfrm>
            <a:custGeom>
              <a:avLst/>
              <a:gdLst/>
              <a:ahLst/>
              <a:cxnLst/>
              <a:rect l="l" t="t" r="r" b="b"/>
              <a:pathLst>
                <a:path w="23776" h="3096" extrusionOk="0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1025500" y="1813767"/>
            <a:ext cx="10122000" cy="6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3775867" y="2653500"/>
            <a:ext cx="7371600" cy="4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2"/>
          </p:nvPr>
        </p:nvSpPr>
        <p:spPr>
          <a:xfrm>
            <a:off x="3775867" y="3087100"/>
            <a:ext cx="7371600" cy="4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3"/>
          </p:nvPr>
        </p:nvSpPr>
        <p:spPr>
          <a:xfrm>
            <a:off x="3775867" y="3520700"/>
            <a:ext cx="7371600" cy="4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3394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subtitle slide" type="secHead">
  <p:cSld name="BIG Title &amp; subtitle slide">
    <p:bg>
      <p:bgPr>
        <a:solidFill>
          <a:srgbClr val="AD3A50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1799800" y="3236911"/>
            <a:ext cx="9039600" cy="14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 b="1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 b="1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 b="1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 b="1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 b="1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 b="1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 b="1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 b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1"/>
          </p:nvPr>
        </p:nvSpPr>
        <p:spPr>
          <a:xfrm>
            <a:off x="1800000" y="4733700"/>
            <a:ext cx="36936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292850" y="-8"/>
            <a:ext cx="11899151" cy="2338925"/>
            <a:chOff x="961825" y="1874825"/>
            <a:chExt cx="1540250" cy="304500"/>
          </a:xfrm>
        </p:grpSpPr>
        <p:sp>
          <p:nvSpPr>
            <p:cNvPr id="34" name="Google Shape;34;p4"/>
            <p:cNvSpPr/>
            <p:nvPr/>
          </p:nvSpPr>
          <p:spPr>
            <a:xfrm>
              <a:off x="961825" y="1874825"/>
              <a:ext cx="1540175" cy="228475"/>
            </a:xfrm>
            <a:custGeom>
              <a:avLst/>
              <a:gdLst/>
              <a:ahLst/>
              <a:cxnLst/>
              <a:rect l="l" t="t" r="r" b="b"/>
              <a:pathLst>
                <a:path w="61607" h="9139" extrusionOk="0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769525" y="1951075"/>
              <a:ext cx="732550" cy="228250"/>
            </a:xfrm>
            <a:custGeom>
              <a:avLst/>
              <a:gdLst/>
              <a:ahLst/>
              <a:cxnLst/>
              <a:rect l="l" t="t" r="r" b="b"/>
              <a:pathLst>
                <a:path w="29302" h="9130" extrusionOk="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1204200" y="1874825"/>
              <a:ext cx="594400" cy="77400"/>
            </a:xfrm>
            <a:custGeom>
              <a:avLst/>
              <a:gdLst/>
              <a:ahLst/>
              <a:cxnLst/>
              <a:rect l="l" t="t" r="r" b="b"/>
              <a:pathLst>
                <a:path w="23776" h="3096" extrusionOk="0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9800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bg>
      <p:bgPr>
        <a:solidFill>
          <a:srgbClr val="FF883E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2829600" y="1651843"/>
            <a:ext cx="6532800" cy="28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467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467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467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467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467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467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467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467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2"/>
          </p:nvPr>
        </p:nvSpPr>
        <p:spPr>
          <a:xfrm>
            <a:off x="2829600" y="4672232"/>
            <a:ext cx="36936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1066579" y="6122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639560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 &amp; body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1800000" y="903192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9pPr>
          </a:lstStyle>
          <a:p>
            <a:endParaRPr dirty="0"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1800000" y="2028376"/>
            <a:ext cx="9396400" cy="33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867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867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867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867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867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867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 dirty="0"/>
          </a:p>
        </p:txBody>
      </p:sp>
      <p:grpSp>
        <p:nvGrpSpPr>
          <p:cNvPr id="44" name="Google Shape;44;p6"/>
          <p:cNvGrpSpPr/>
          <p:nvPr/>
        </p:nvGrpSpPr>
        <p:grpSpPr>
          <a:xfrm rot="5400000">
            <a:off x="-1976773" y="1976794"/>
            <a:ext cx="6858287" cy="2904793"/>
            <a:chOff x="918675" y="2170075"/>
            <a:chExt cx="1582000" cy="614225"/>
          </a:xfrm>
        </p:grpSpPr>
        <p:sp>
          <p:nvSpPr>
            <p:cNvPr id="45" name="Google Shape;45;p6"/>
            <p:cNvSpPr/>
            <p:nvPr/>
          </p:nvSpPr>
          <p:spPr>
            <a:xfrm>
              <a:off x="918675" y="2170075"/>
              <a:ext cx="1098100" cy="489400"/>
            </a:xfrm>
            <a:custGeom>
              <a:avLst/>
              <a:gdLst/>
              <a:ahLst/>
              <a:cxnLst/>
              <a:rect l="l" t="t" r="r" b="b"/>
              <a:pathLst>
                <a:path w="43924" h="19576" extrusionOk="0">
                  <a:moveTo>
                    <a:pt x="0" y="0"/>
                  </a:moveTo>
                  <a:lnTo>
                    <a:pt x="0" y="6149"/>
                  </a:lnTo>
                  <a:cubicBezTo>
                    <a:pt x="890" y="8943"/>
                    <a:pt x="4970" y="19576"/>
                    <a:pt x="16264" y="19576"/>
                  </a:cubicBezTo>
                  <a:cubicBezTo>
                    <a:pt x="17493" y="19576"/>
                    <a:pt x="18808" y="19450"/>
                    <a:pt x="20214" y="19174"/>
                  </a:cubicBezTo>
                  <a:cubicBezTo>
                    <a:pt x="30826" y="17094"/>
                    <a:pt x="35168" y="13000"/>
                    <a:pt x="43884" y="13000"/>
                  </a:cubicBezTo>
                  <a:cubicBezTo>
                    <a:pt x="43897" y="13000"/>
                    <a:pt x="43910" y="13000"/>
                    <a:pt x="43924" y="13000"/>
                  </a:cubicBezTo>
                  <a:cubicBezTo>
                    <a:pt x="43924" y="13000"/>
                    <a:pt x="43038" y="12663"/>
                    <a:pt x="40990" y="12663"/>
                  </a:cubicBezTo>
                  <a:cubicBezTo>
                    <a:pt x="38870" y="12663"/>
                    <a:pt x="35506" y="13024"/>
                    <a:pt x="30592" y="14491"/>
                  </a:cubicBezTo>
                  <a:cubicBezTo>
                    <a:pt x="26720" y="15648"/>
                    <a:pt x="23321" y="16141"/>
                    <a:pt x="20340" y="16141"/>
                  </a:cubicBezTo>
                  <a:cubicBezTo>
                    <a:pt x="3572" y="16141"/>
                    <a:pt x="51" y="548"/>
                    <a:pt x="0" y="0"/>
                  </a:cubicBezTo>
                  <a:close/>
                </a:path>
              </a:pathLst>
            </a:custGeom>
            <a:solidFill>
              <a:srgbClr val="FB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918675" y="2371325"/>
              <a:ext cx="1582000" cy="412975"/>
            </a:xfrm>
            <a:custGeom>
              <a:avLst/>
              <a:gdLst/>
              <a:ahLst/>
              <a:cxnLst/>
              <a:rect l="l" t="t" r="r" b="b"/>
              <a:pathLst>
                <a:path w="63280" h="16519" extrusionOk="0">
                  <a:moveTo>
                    <a:pt x="0" y="1"/>
                  </a:moveTo>
                  <a:lnTo>
                    <a:pt x="0" y="16518"/>
                  </a:lnTo>
                  <a:lnTo>
                    <a:pt x="63279" y="16518"/>
                  </a:lnTo>
                  <a:lnTo>
                    <a:pt x="63279" y="10620"/>
                  </a:lnTo>
                  <a:cubicBezTo>
                    <a:pt x="59488" y="6783"/>
                    <a:pt x="54932" y="5446"/>
                    <a:pt x="50011" y="5446"/>
                  </a:cubicBezTo>
                  <a:cubicBezTo>
                    <a:pt x="38672" y="5446"/>
                    <a:pt x="25389" y="12545"/>
                    <a:pt x="15035" y="12545"/>
                  </a:cubicBezTo>
                  <a:cubicBezTo>
                    <a:pt x="8386" y="12545"/>
                    <a:pt x="2944" y="9617"/>
                    <a:pt x="0" y="1"/>
                  </a:cubicBezTo>
                  <a:close/>
                </a:path>
              </a:pathLst>
            </a:custGeom>
            <a:solidFill>
              <a:srgbClr val="CC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918675" y="2597125"/>
              <a:ext cx="1582000" cy="187175"/>
            </a:xfrm>
            <a:custGeom>
              <a:avLst/>
              <a:gdLst/>
              <a:ahLst/>
              <a:cxnLst/>
              <a:rect l="l" t="t" r="r" b="b"/>
              <a:pathLst>
                <a:path w="63280" h="7487" extrusionOk="0">
                  <a:moveTo>
                    <a:pt x="47545" y="1"/>
                  </a:moveTo>
                  <a:cubicBezTo>
                    <a:pt x="36005" y="1"/>
                    <a:pt x="23715" y="6271"/>
                    <a:pt x="13072" y="6271"/>
                  </a:cubicBezTo>
                  <a:cubicBezTo>
                    <a:pt x="8315" y="6271"/>
                    <a:pt x="3886" y="5019"/>
                    <a:pt x="0" y="1393"/>
                  </a:cubicBezTo>
                  <a:lnTo>
                    <a:pt x="0" y="7486"/>
                  </a:lnTo>
                  <a:lnTo>
                    <a:pt x="63279" y="7486"/>
                  </a:lnTo>
                  <a:lnTo>
                    <a:pt x="63279" y="5635"/>
                  </a:lnTo>
                  <a:cubicBezTo>
                    <a:pt x="58378" y="1426"/>
                    <a:pt x="53047" y="1"/>
                    <a:pt x="47545" y="1"/>
                  </a:cubicBezTo>
                  <a:close/>
                </a:path>
              </a:pathLst>
            </a:custGeom>
            <a:solidFill>
              <a:srgbClr val="AD3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066579" y="6122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E79C44B-5F3E-1D11-7678-BA51399FE1A4}"/>
              </a:ext>
            </a:extLst>
          </p:cNvPr>
          <p:cNvSpPr/>
          <p:nvPr userDrawn="1"/>
        </p:nvSpPr>
        <p:spPr>
          <a:xfrm>
            <a:off x="162123" y="4992914"/>
            <a:ext cx="1030514" cy="1030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u="none" strike="noStrike" cap="none" dirty="0">
                <a:solidFill>
                  <a:srgbClr val="C00000"/>
                </a:solidFill>
                <a:latin typeface="Montserrat"/>
                <a:sym typeface="Montserrat"/>
              </a:rPr>
              <a:t>TEAM</a:t>
            </a:r>
          </a:p>
          <a:p>
            <a:pPr algn="ctr"/>
            <a:r>
              <a:rPr lang="en-US" sz="1400" b="1" i="0" u="none" strike="noStrike" cap="none" dirty="0">
                <a:solidFill>
                  <a:srgbClr val="C00000"/>
                </a:solidFill>
                <a:latin typeface="Montserrat"/>
                <a:sym typeface="Montserrat"/>
              </a:rPr>
              <a:t> 2</a:t>
            </a:r>
            <a:endParaRPr lang="bg-BG" sz="1400" b="1" i="0" u="none" strike="noStrike" cap="none" dirty="0">
              <a:solidFill>
                <a:srgbClr val="C00000"/>
              </a:solidFill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18271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&amp; Image slide">
  <p:cSld name="Text &amp; Image slid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7"/>
          <p:cNvGrpSpPr/>
          <p:nvPr/>
        </p:nvGrpSpPr>
        <p:grpSpPr>
          <a:xfrm rot="5400000">
            <a:off x="7786777" y="2470936"/>
            <a:ext cx="6894364" cy="1916117"/>
            <a:chOff x="961825" y="1874825"/>
            <a:chExt cx="1540250" cy="304500"/>
          </a:xfrm>
        </p:grpSpPr>
        <p:sp>
          <p:nvSpPr>
            <p:cNvPr id="51" name="Google Shape;51;p7"/>
            <p:cNvSpPr/>
            <p:nvPr/>
          </p:nvSpPr>
          <p:spPr>
            <a:xfrm>
              <a:off x="961825" y="1874825"/>
              <a:ext cx="1540175" cy="228475"/>
            </a:xfrm>
            <a:custGeom>
              <a:avLst/>
              <a:gdLst/>
              <a:ahLst/>
              <a:cxnLst/>
              <a:rect l="l" t="t" r="r" b="b"/>
              <a:pathLst>
                <a:path w="61607" h="9139" extrusionOk="0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1769525" y="1951075"/>
              <a:ext cx="732550" cy="228250"/>
            </a:xfrm>
            <a:custGeom>
              <a:avLst/>
              <a:gdLst/>
              <a:ahLst/>
              <a:cxnLst/>
              <a:rect l="l" t="t" r="r" b="b"/>
              <a:pathLst>
                <a:path w="29302" h="9130" extrusionOk="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1204200" y="1874825"/>
              <a:ext cx="594400" cy="77400"/>
            </a:xfrm>
            <a:custGeom>
              <a:avLst/>
              <a:gdLst/>
              <a:ahLst/>
              <a:cxnLst/>
              <a:rect l="l" t="t" r="r" b="b"/>
              <a:pathLst>
                <a:path w="23776" h="3096" extrusionOk="0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5025156" y="2537400"/>
            <a:ext cx="5184000" cy="6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6515567" y="3153117"/>
            <a:ext cx="36936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3716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70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&amp; Image slide 3">
  <p:cSld name="Text &amp; Image slide 3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1521489" y="2054433"/>
            <a:ext cx="5184000" cy="6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2400"/>
              <a:buNone/>
              <a:defRPr b="1">
                <a:solidFill>
                  <a:srgbClr val="FF88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grpSp>
        <p:nvGrpSpPr>
          <p:cNvPr id="59" name="Google Shape;59;p8"/>
          <p:cNvGrpSpPr/>
          <p:nvPr/>
        </p:nvGrpSpPr>
        <p:grpSpPr>
          <a:xfrm rot="5400000">
            <a:off x="7786777" y="2470936"/>
            <a:ext cx="6894364" cy="1916117"/>
            <a:chOff x="961825" y="1874825"/>
            <a:chExt cx="1540250" cy="304500"/>
          </a:xfrm>
        </p:grpSpPr>
        <p:sp>
          <p:nvSpPr>
            <p:cNvPr id="60" name="Google Shape;60;p8"/>
            <p:cNvSpPr/>
            <p:nvPr/>
          </p:nvSpPr>
          <p:spPr>
            <a:xfrm>
              <a:off x="961825" y="1874825"/>
              <a:ext cx="1540175" cy="228475"/>
            </a:xfrm>
            <a:custGeom>
              <a:avLst/>
              <a:gdLst/>
              <a:ahLst/>
              <a:cxnLst/>
              <a:rect l="l" t="t" r="r" b="b"/>
              <a:pathLst>
                <a:path w="61607" h="9139" extrusionOk="0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1769525" y="1951075"/>
              <a:ext cx="732550" cy="228250"/>
            </a:xfrm>
            <a:custGeom>
              <a:avLst/>
              <a:gdLst/>
              <a:ahLst/>
              <a:cxnLst/>
              <a:rect l="l" t="t" r="r" b="b"/>
              <a:pathLst>
                <a:path w="29302" h="9130" extrusionOk="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1204200" y="1874825"/>
              <a:ext cx="594400" cy="77400"/>
            </a:xfrm>
            <a:custGeom>
              <a:avLst/>
              <a:gdLst/>
              <a:ahLst/>
              <a:cxnLst/>
              <a:rect l="l" t="t" r="r" b="b"/>
              <a:pathLst>
                <a:path w="23776" h="3096" extrusionOk="0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subTitle" idx="1"/>
          </p:nvPr>
        </p:nvSpPr>
        <p:spPr>
          <a:xfrm>
            <a:off x="1521511" y="2670167"/>
            <a:ext cx="74176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2"/>
          </p:nvPr>
        </p:nvSpPr>
        <p:spPr>
          <a:xfrm>
            <a:off x="11066579" y="6122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42589115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70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E772-1ECD-4EE3-C630-AAD99C379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DBAD3-FDE1-5DD9-2EC1-E60A85368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48F3-40A0-EB95-DB6E-D33667E3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1359-B2E1-4D8B-A09A-7AC47268A9AA}" type="datetimeFigureOut">
              <a:rPr lang="bg-BG" smtClean="0"/>
              <a:t>3.9.2022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99388-BE1E-B201-B67E-4DF6CD415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EA3D8-D604-0979-B531-A6DDA6E5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CA15-C038-439F-B664-AED05FEC39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01405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nd design">
  <p:cSld name="Blank and desig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grpSp>
        <p:nvGrpSpPr>
          <p:cNvPr id="67" name="Google Shape;67;p9"/>
          <p:cNvGrpSpPr/>
          <p:nvPr/>
        </p:nvGrpSpPr>
        <p:grpSpPr>
          <a:xfrm rot="5400000">
            <a:off x="7786777" y="2470936"/>
            <a:ext cx="6894364" cy="1916117"/>
            <a:chOff x="961825" y="1874825"/>
            <a:chExt cx="1540250" cy="304500"/>
          </a:xfrm>
        </p:grpSpPr>
        <p:sp>
          <p:nvSpPr>
            <p:cNvPr id="68" name="Google Shape;68;p9"/>
            <p:cNvSpPr/>
            <p:nvPr/>
          </p:nvSpPr>
          <p:spPr>
            <a:xfrm>
              <a:off x="961825" y="1874825"/>
              <a:ext cx="1540175" cy="228475"/>
            </a:xfrm>
            <a:custGeom>
              <a:avLst/>
              <a:gdLst/>
              <a:ahLst/>
              <a:cxnLst/>
              <a:rect l="l" t="t" r="r" b="b"/>
              <a:pathLst>
                <a:path w="61607" h="9139" extrusionOk="0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9"/>
            <p:cNvSpPr/>
            <p:nvPr/>
          </p:nvSpPr>
          <p:spPr>
            <a:xfrm>
              <a:off x="1769525" y="1951075"/>
              <a:ext cx="732550" cy="228250"/>
            </a:xfrm>
            <a:custGeom>
              <a:avLst/>
              <a:gdLst/>
              <a:ahLst/>
              <a:cxnLst/>
              <a:rect l="l" t="t" r="r" b="b"/>
              <a:pathLst>
                <a:path w="29302" h="9130" extrusionOk="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1204200" y="1874825"/>
              <a:ext cx="594400" cy="77400"/>
            </a:xfrm>
            <a:custGeom>
              <a:avLst/>
              <a:gdLst/>
              <a:ahLst/>
              <a:cxnLst/>
              <a:rect l="l" t="t" r="r" b="b"/>
              <a:pathLst>
                <a:path w="23776" h="3096" extrusionOk="0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1" name="Google Shape;71;p9"/>
          <p:cNvSpPr txBox="1">
            <a:spLocks noGrp="1"/>
          </p:cNvSpPr>
          <p:nvPr>
            <p:ph type="sldNum" idx="2"/>
          </p:nvPr>
        </p:nvSpPr>
        <p:spPr>
          <a:xfrm>
            <a:off x="11066579" y="6122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819074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70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&amp; subtitle">
  <p:cSld name="Text &amp; subtitl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0"/>
          <p:cNvGrpSpPr/>
          <p:nvPr/>
        </p:nvGrpSpPr>
        <p:grpSpPr>
          <a:xfrm rot="5400000">
            <a:off x="7786777" y="2470936"/>
            <a:ext cx="6894364" cy="1916117"/>
            <a:chOff x="961825" y="1874825"/>
            <a:chExt cx="1540250" cy="304500"/>
          </a:xfrm>
        </p:grpSpPr>
        <p:sp>
          <p:nvSpPr>
            <p:cNvPr id="74" name="Google Shape;74;p10"/>
            <p:cNvSpPr/>
            <p:nvPr/>
          </p:nvSpPr>
          <p:spPr>
            <a:xfrm>
              <a:off x="961825" y="1874825"/>
              <a:ext cx="1540175" cy="228475"/>
            </a:xfrm>
            <a:custGeom>
              <a:avLst/>
              <a:gdLst/>
              <a:ahLst/>
              <a:cxnLst/>
              <a:rect l="l" t="t" r="r" b="b"/>
              <a:pathLst>
                <a:path w="61607" h="9139" extrusionOk="0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1769525" y="1951075"/>
              <a:ext cx="732550" cy="228250"/>
            </a:xfrm>
            <a:custGeom>
              <a:avLst/>
              <a:gdLst/>
              <a:ahLst/>
              <a:cxnLst/>
              <a:rect l="l" t="t" r="r" b="b"/>
              <a:pathLst>
                <a:path w="29302" h="9130" extrusionOk="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10"/>
            <p:cNvSpPr/>
            <p:nvPr/>
          </p:nvSpPr>
          <p:spPr>
            <a:xfrm>
              <a:off x="1204200" y="1874825"/>
              <a:ext cx="594400" cy="77400"/>
            </a:xfrm>
            <a:custGeom>
              <a:avLst/>
              <a:gdLst/>
              <a:ahLst/>
              <a:cxnLst/>
              <a:rect l="l" t="t" r="r" b="b"/>
              <a:pathLst>
                <a:path w="23776" h="3096" extrusionOk="0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5025156" y="3415500"/>
            <a:ext cx="5184000" cy="6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ubTitle" idx="1"/>
          </p:nvPr>
        </p:nvSpPr>
        <p:spPr>
          <a:xfrm>
            <a:off x="6515567" y="4031217"/>
            <a:ext cx="36936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11066579" y="6122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136935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70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&amp; subtitle">
  <p:cSld name="1_Text &amp; sub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grpSp>
        <p:nvGrpSpPr>
          <p:cNvPr id="82" name="Google Shape;82;p11"/>
          <p:cNvGrpSpPr/>
          <p:nvPr/>
        </p:nvGrpSpPr>
        <p:grpSpPr>
          <a:xfrm rot="5400000">
            <a:off x="7786777" y="2470936"/>
            <a:ext cx="6894364" cy="1916117"/>
            <a:chOff x="961825" y="1874825"/>
            <a:chExt cx="1540250" cy="304500"/>
          </a:xfrm>
        </p:grpSpPr>
        <p:sp>
          <p:nvSpPr>
            <p:cNvPr id="83" name="Google Shape;83;p11"/>
            <p:cNvSpPr/>
            <p:nvPr/>
          </p:nvSpPr>
          <p:spPr>
            <a:xfrm>
              <a:off x="961825" y="1874825"/>
              <a:ext cx="1540175" cy="228475"/>
            </a:xfrm>
            <a:custGeom>
              <a:avLst/>
              <a:gdLst/>
              <a:ahLst/>
              <a:cxnLst/>
              <a:rect l="l" t="t" r="r" b="b"/>
              <a:pathLst>
                <a:path w="61607" h="9139" extrusionOk="0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1769525" y="1951075"/>
              <a:ext cx="732550" cy="228250"/>
            </a:xfrm>
            <a:custGeom>
              <a:avLst/>
              <a:gdLst/>
              <a:ahLst/>
              <a:cxnLst/>
              <a:rect l="l" t="t" r="r" b="b"/>
              <a:pathLst>
                <a:path w="29302" h="9130" extrusionOk="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1204200" y="1874825"/>
              <a:ext cx="594400" cy="77400"/>
            </a:xfrm>
            <a:custGeom>
              <a:avLst/>
              <a:gdLst/>
              <a:ahLst/>
              <a:cxnLst/>
              <a:rect l="l" t="t" r="r" b="b"/>
              <a:pathLst>
                <a:path w="23776" h="3096" extrusionOk="0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4348536" y="2991767"/>
            <a:ext cx="3102000" cy="6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 b="1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ubTitle" idx="1"/>
          </p:nvPr>
        </p:nvSpPr>
        <p:spPr>
          <a:xfrm>
            <a:off x="4348536" y="3603561"/>
            <a:ext cx="31020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2"/>
          </p:nvPr>
        </p:nvSpPr>
        <p:spPr>
          <a:xfrm>
            <a:off x="11066579" y="6122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781433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70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" type="twoColTx">
  <p:cSld name="Title &amp; 2 columns slid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>
            <a:off x="26333" y="533333"/>
            <a:ext cx="12192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Montserrat"/>
              <a:buNone/>
              <a:defRPr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Montserrat"/>
              <a:buNone/>
              <a:defRPr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Montserrat"/>
              <a:buNone/>
              <a:defRPr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Montserrat"/>
              <a:buNone/>
              <a:defRPr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Montserrat"/>
              <a:buNone/>
              <a:defRPr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Montserrat"/>
              <a:buNone/>
              <a:defRPr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Montserrat"/>
              <a:buNone/>
              <a:defRPr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Montserrat"/>
              <a:buNone/>
              <a:defRPr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 idx="2"/>
          </p:nvPr>
        </p:nvSpPr>
        <p:spPr>
          <a:xfrm>
            <a:off x="6322367" y="2742933"/>
            <a:ext cx="4498000" cy="6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subTitle" idx="1"/>
          </p:nvPr>
        </p:nvSpPr>
        <p:spPr>
          <a:xfrm>
            <a:off x="6129167" y="3162800"/>
            <a:ext cx="46912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title" idx="3"/>
          </p:nvPr>
        </p:nvSpPr>
        <p:spPr>
          <a:xfrm>
            <a:off x="1053733" y="2742933"/>
            <a:ext cx="4550800" cy="6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ubTitle" idx="4"/>
          </p:nvPr>
        </p:nvSpPr>
        <p:spPr>
          <a:xfrm>
            <a:off x="851771" y="3162800"/>
            <a:ext cx="47528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sldNum" idx="12"/>
          </p:nvPr>
        </p:nvSpPr>
        <p:spPr>
          <a:xfrm>
            <a:off x="11066579" y="6122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461317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69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s slide">
  <p:cSld name="Title &amp; 3 columns slid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1025500" y="1244600"/>
            <a:ext cx="10122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2"/>
          </p:nvPr>
        </p:nvSpPr>
        <p:spPr>
          <a:xfrm>
            <a:off x="1313585" y="3181967"/>
            <a:ext cx="2838400" cy="6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1"/>
          </p:nvPr>
        </p:nvSpPr>
        <p:spPr>
          <a:xfrm>
            <a:off x="1313585" y="3882828"/>
            <a:ext cx="31020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3"/>
          </p:nvPr>
        </p:nvSpPr>
        <p:spPr>
          <a:xfrm>
            <a:off x="4685529" y="3181967"/>
            <a:ext cx="2838400" cy="6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4"/>
          </p:nvPr>
        </p:nvSpPr>
        <p:spPr>
          <a:xfrm>
            <a:off x="4685529" y="3882828"/>
            <a:ext cx="31020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5"/>
          </p:nvPr>
        </p:nvSpPr>
        <p:spPr>
          <a:xfrm>
            <a:off x="7934497" y="3181967"/>
            <a:ext cx="2838400" cy="6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6"/>
          </p:nvPr>
        </p:nvSpPr>
        <p:spPr>
          <a:xfrm>
            <a:off x="7934497" y="3882828"/>
            <a:ext cx="31020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11066579" y="6122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9020607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6 columns slide">
  <p:cSld name="Title &amp; 6 columns slid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-478600" y="1244600"/>
            <a:ext cx="129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2"/>
          </p:nvPr>
        </p:nvSpPr>
        <p:spPr>
          <a:xfrm>
            <a:off x="1099551" y="2349067"/>
            <a:ext cx="3372000" cy="6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 b="1">
                <a:solidFill>
                  <a:srgbClr val="FF88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1"/>
          </p:nvPr>
        </p:nvSpPr>
        <p:spPr>
          <a:xfrm>
            <a:off x="1099552" y="2846728"/>
            <a:ext cx="31020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title" idx="3"/>
          </p:nvPr>
        </p:nvSpPr>
        <p:spPr>
          <a:xfrm>
            <a:off x="4471481" y="2349067"/>
            <a:ext cx="3102000" cy="6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 b="1">
                <a:solidFill>
                  <a:srgbClr val="FF88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subTitle" idx="4"/>
          </p:nvPr>
        </p:nvSpPr>
        <p:spPr>
          <a:xfrm>
            <a:off x="4471496" y="2846728"/>
            <a:ext cx="31020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title" idx="5"/>
          </p:nvPr>
        </p:nvSpPr>
        <p:spPr>
          <a:xfrm>
            <a:off x="7720449" y="2349067"/>
            <a:ext cx="3372000" cy="6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 b="1">
                <a:solidFill>
                  <a:srgbClr val="FF88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6"/>
          </p:nvPr>
        </p:nvSpPr>
        <p:spPr>
          <a:xfrm>
            <a:off x="7720464" y="2846728"/>
            <a:ext cx="31020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title" idx="7"/>
          </p:nvPr>
        </p:nvSpPr>
        <p:spPr>
          <a:xfrm>
            <a:off x="1099551" y="4254567"/>
            <a:ext cx="3102000" cy="6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 b="1">
                <a:solidFill>
                  <a:srgbClr val="FF88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8"/>
          </p:nvPr>
        </p:nvSpPr>
        <p:spPr>
          <a:xfrm>
            <a:off x="1099552" y="4752228"/>
            <a:ext cx="31020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title" idx="9"/>
          </p:nvPr>
        </p:nvSpPr>
        <p:spPr>
          <a:xfrm>
            <a:off x="4471483" y="4254567"/>
            <a:ext cx="3102000" cy="6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 b="1">
                <a:solidFill>
                  <a:srgbClr val="FF88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subTitle" idx="13"/>
          </p:nvPr>
        </p:nvSpPr>
        <p:spPr>
          <a:xfrm>
            <a:off x="4471496" y="4752228"/>
            <a:ext cx="31020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 idx="14"/>
          </p:nvPr>
        </p:nvSpPr>
        <p:spPr>
          <a:xfrm>
            <a:off x="7720449" y="4254567"/>
            <a:ext cx="3372000" cy="6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 b="1">
                <a:solidFill>
                  <a:srgbClr val="FF88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subTitle" idx="15"/>
          </p:nvPr>
        </p:nvSpPr>
        <p:spPr>
          <a:xfrm>
            <a:off x="7720464" y="4752228"/>
            <a:ext cx="31020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sldNum" idx="12"/>
          </p:nvPr>
        </p:nvSpPr>
        <p:spPr>
          <a:xfrm>
            <a:off x="11066579" y="6122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2944391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Only">
  <p:cSld name="Title slid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6280435" y="3422033"/>
            <a:ext cx="4467600" cy="6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2400" b="1">
                <a:solidFill>
                  <a:srgbClr val="FF88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2400">
                <a:solidFill>
                  <a:srgbClr val="FF88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2400">
                <a:solidFill>
                  <a:srgbClr val="FF88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2400">
                <a:solidFill>
                  <a:srgbClr val="FF88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2400">
                <a:solidFill>
                  <a:srgbClr val="FF88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2400">
                <a:solidFill>
                  <a:srgbClr val="FF88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2400">
                <a:solidFill>
                  <a:srgbClr val="FF88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2400">
                <a:solidFill>
                  <a:srgbClr val="FF88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2400">
                <a:solidFill>
                  <a:srgbClr val="FF883E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subTitle" idx="1"/>
          </p:nvPr>
        </p:nvSpPr>
        <p:spPr>
          <a:xfrm>
            <a:off x="6280440" y="3961900"/>
            <a:ext cx="44676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sldNum" idx="12"/>
          </p:nvPr>
        </p:nvSpPr>
        <p:spPr>
          <a:xfrm>
            <a:off x="11066579" y="6122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9594422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 &amp; text">
  <p:cSld name="Big image &amp;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1380633" y="4949933"/>
            <a:ext cx="5196400" cy="6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2400"/>
              <a:buFont typeface="Montserrat Medium"/>
              <a:buNone/>
              <a:defRPr b="0">
                <a:solidFill>
                  <a:srgbClr val="FF883E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2400"/>
              <a:buFont typeface="Montserrat Medium"/>
              <a:buNone/>
              <a:defRPr b="0">
                <a:solidFill>
                  <a:srgbClr val="FF883E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2400"/>
              <a:buFont typeface="Montserrat Medium"/>
              <a:buNone/>
              <a:defRPr b="0">
                <a:solidFill>
                  <a:srgbClr val="FF883E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2400"/>
              <a:buFont typeface="Montserrat Medium"/>
              <a:buNone/>
              <a:defRPr b="0">
                <a:solidFill>
                  <a:srgbClr val="FF883E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2400"/>
              <a:buFont typeface="Montserrat Medium"/>
              <a:buNone/>
              <a:defRPr b="0">
                <a:solidFill>
                  <a:srgbClr val="FF883E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2400"/>
              <a:buFont typeface="Montserrat Medium"/>
              <a:buNone/>
              <a:defRPr b="0">
                <a:solidFill>
                  <a:srgbClr val="FF883E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2400"/>
              <a:buFont typeface="Montserrat Medium"/>
              <a:buNone/>
              <a:defRPr b="0">
                <a:solidFill>
                  <a:srgbClr val="FF883E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2400"/>
              <a:buFont typeface="Montserrat Medium"/>
              <a:buNone/>
              <a:defRPr b="0">
                <a:solidFill>
                  <a:srgbClr val="FF883E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2400"/>
              <a:buFont typeface="Montserrat Medium"/>
              <a:buNone/>
              <a:defRPr b="0">
                <a:solidFill>
                  <a:srgbClr val="FF883E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70567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 &amp; text">
  <p:cSld name="1_Big image &amp; 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048832" y="3422033"/>
            <a:ext cx="10094400" cy="6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6000"/>
              <a:buNone/>
              <a:defRPr sz="8000" b="1">
                <a:solidFill>
                  <a:srgbClr val="FF883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2400">
                <a:solidFill>
                  <a:srgbClr val="FF883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2400">
                <a:solidFill>
                  <a:srgbClr val="FF883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2400">
                <a:solidFill>
                  <a:srgbClr val="FF883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2400">
                <a:solidFill>
                  <a:srgbClr val="FF883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2400">
                <a:solidFill>
                  <a:srgbClr val="FF883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2400">
                <a:solidFill>
                  <a:srgbClr val="FF883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2400">
                <a:solidFill>
                  <a:srgbClr val="FF883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2400">
                <a:solidFill>
                  <a:srgbClr val="FF883E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ubTitle" idx="1"/>
          </p:nvPr>
        </p:nvSpPr>
        <p:spPr>
          <a:xfrm>
            <a:off x="1189359" y="3961900"/>
            <a:ext cx="98132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33851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">
  <p:cSld name="BIG number &amp; some text slide">
    <p:bg>
      <p:bgPr>
        <a:solidFill>
          <a:srgbClr val="CC4A4A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 hasCustomPrompt="1"/>
          </p:nvPr>
        </p:nvSpPr>
        <p:spPr>
          <a:xfrm>
            <a:off x="990600" y="2043467"/>
            <a:ext cx="10306000" cy="26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ontserrat SemiBold"/>
              <a:buNone/>
              <a:defRPr sz="8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6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1"/>
          </p:nvPr>
        </p:nvSpPr>
        <p:spPr>
          <a:xfrm>
            <a:off x="1189359" y="3875733"/>
            <a:ext cx="98132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883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726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F427-A8F8-90E5-F619-BE38B1E14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AB607-EC1B-230C-10B7-74F4730FE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64399-64D2-6617-22BC-12E9DCE2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1359-B2E1-4D8B-A09A-7AC47268A9AA}" type="datetimeFigureOut">
              <a:rPr lang="bg-BG" smtClean="0"/>
              <a:t>3.9.2022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3D0CF-9D97-F5E0-8477-16D266D28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537A0-8C9D-BFBB-8F90-0378128C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CA15-C038-439F-B664-AED05FEC39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07231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 1">
  <p:cSld name="BIG text &amp; some text slide 1">
    <p:bg>
      <p:bgPr>
        <a:solidFill>
          <a:srgbClr val="CC4A4A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1048832" y="3422033"/>
            <a:ext cx="10094400" cy="6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2400">
                <a:solidFill>
                  <a:srgbClr val="FF883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2400">
                <a:solidFill>
                  <a:srgbClr val="FF883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2400">
                <a:solidFill>
                  <a:srgbClr val="FF883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2400">
                <a:solidFill>
                  <a:srgbClr val="FF883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2400">
                <a:solidFill>
                  <a:srgbClr val="FF883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2400">
                <a:solidFill>
                  <a:srgbClr val="FF883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2400">
                <a:solidFill>
                  <a:srgbClr val="FF883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2400">
                <a:solidFill>
                  <a:srgbClr val="FF883E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1"/>
          </p:nvPr>
        </p:nvSpPr>
        <p:spPr>
          <a:xfrm>
            <a:off x="1189359" y="3961900"/>
            <a:ext cx="98132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883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53680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630333" y="366467"/>
            <a:ext cx="10122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ldNum" idx="12"/>
          </p:nvPr>
        </p:nvSpPr>
        <p:spPr>
          <a:xfrm>
            <a:off x="11066579" y="6122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481125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 with lateral waves ">
  <p:cSld name="Title &amp; subtitle with lateral waves 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grpSp>
        <p:nvGrpSpPr>
          <p:cNvPr id="140" name="Google Shape;140;p21"/>
          <p:cNvGrpSpPr/>
          <p:nvPr/>
        </p:nvGrpSpPr>
        <p:grpSpPr>
          <a:xfrm rot="5400000">
            <a:off x="-1976773" y="1976794"/>
            <a:ext cx="6858287" cy="2904793"/>
            <a:chOff x="918675" y="2170075"/>
            <a:chExt cx="1582000" cy="614225"/>
          </a:xfrm>
        </p:grpSpPr>
        <p:sp>
          <p:nvSpPr>
            <p:cNvPr id="141" name="Google Shape;141;p21"/>
            <p:cNvSpPr/>
            <p:nvPr/>
          </p:nvSpPr>
          <p:spPr>
            <a:xfrm>
              <a:off x="918675" y="2170075"/>
              <a:ext cx="1098100" cy="489400"/>
            </a:xfrm>
            <a:custGeom>
              <a:avLst/>
              <a:gdLst/>
              <a:ahLst/>
              <a:cxnLst/>
              <a:rect l="l" t="t" r="r" b="b"/>
              <a:pathLst>
                <a:path w="43924" h="19576" extrusionOk="0">
                  <a:moveTo>
                    <a:pt x="0" y="0"/>
                  </a:moveTo>
                  <a:lnTo>
                    <a:pt x="0" y="6149"/>
                  </a:lnTo>
                  <a:cubicBezTo>
                    <a:pt x="890" y="8943"/>
                    <a:pt x="4970" y="19576"/>
                    <a:pt x="16264" y="19576"/>
                  </a:cubicBezTo>
                  <a:cubicBezTo>
                    <a:pt x="17493" y="19576"/>
                    <a:pt x="18808" y="19450"/>
                    <a:pt x="20214" y="19174"/>
                  </a:cubicBezTo>
                  <a:cubicBezTo>
                    <a:pt x="30826" y="17094"/>
                    <a:pt x="35168" y="13000"/>
                    <a:pt x="43884" y="13000"/>
                  </a:cubicBezTo>
                  <a:cubicBezTo>
                    <a:pt x="43897" y="13000"/>
                    <a:pt x="43910" y="13000"/>
                    <a:pt x="43924" y="13000"/>
                  </a:cubicBezTo>
                  <a:cubicBezTo>
                    <a:pt x="43924" y="13000"/>
                    <a:pt x="43038" y="12663"/>
                    <a:pt x="40990" y="12663"/>
                  </a:cubicBezTo>
                  <a:cubicBezTo>
                    <a:pt x="38870" y="12663"/>
                    <a:pt x="35506" y="13024"/>
                    <a:pt x="30592" y="14491"/>
                  </a:cubicBezTo>
                  <a:cubicBezTo>
                    <a:pt x="26720" y="15648"/>
                    <a:pt x="23321" y="16141"/>
                    <a:pt x="20340" y="16141"/>
                  </a:cubicBezTo>
                  <a:cubicBezTo>
                    <a:pt x="3572" y="16141"/>
                    <a:pt x="51" y="548"/>
                    <a:pt x="0" y="0"/>
                  </a:cubicBezTo>
                  <a:close/>
                </a:path>
              </a:pathLst>
            </a:custGeom>
            <a:solidFill>
              <a:srgbClr val="FB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918675" y="2371325"/>
              <a:ext cx="1582000" cy="412975"/>
            </a:xfrm>
            <a:custGeom>
              <a:avLst/>
              <a:gdLst/>
              <a:ahLst/>
              <a:cxnLst/>
              <a:rect l="l" t="t" r="r" b="b"/>
              <a:pathLst>
                <a:path w="63280" h="16519" extrusionOk="0">
                  <a:moveTo>
                    <a:pt x="0" y="1"/>
                  </a:moveTo>
                  <a:lnTo>
                    <a:pt x="0" y="16518"/>
                  </a:lnTo>
                  <a:lnTo>
                    <a:pt x="63279" y="16518"/>
                  </a:lnTo>
                  <a:lnTo>
                    <a:pt x="63279" y="10620"/>
                  </a:lnTo>
                  <a:cubicBezTo>
                    <a:pt x="59488" y="6783"/>
                    <a:pt x="54932" y="5446"/>
                    <a:pt x="50011" y="5446"/>
                  </a:cubicBezTo>
                  <a:cubicBezTo>
                    <a:pt x="38672" y="5446"/>
                    <a:pt x="25389" y="12545"/>
                    <a:pt x="15035" y="12545"/>
                  </a:cubicBezTo>
                  <a:cubicBezTo>
                    <a:pt x="8386" y="12545"/>
                    <a:pt x="2944" y="9617"/>
                    <a:pt x="0" y="1"/>
                  </a:cubicBezTo>
                  <a:close/>
                </a:path>
              </a:pathLst>
            </a:custGeom>
            <a:solidFill>
              <a:srgbClr val="CC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918675" y="2597125"/>
              <a:ext cx="1582000" cy="187175"/>
            </a:xfrm>
            <a:custGeom>
              <a:avLst/>
              <a:gdLst/>
              <a:ahLst/>
              <a:cxnLst/>
              <a:rect l="l" t="t" r="r" b="b"/>
              <a:pathLst>
                <a:path w="63280" h="7487" extrusionOk="0">
                  <a:moveTo>
                    <a:pt x="47545" y="1"/>
                  </a:moveTo>
                  <a:cubicBezTo>
                    <a:pt x="36005" y="1"/>
                    <a:pt x="23715" y="6271"/>
                    <a:pt x="13072" y="6271"/>
                  </a:cubicBezTo>
                  <a:cubicBezTo>
                    <a:pt x="8315" y="6271"/>
                    <a:pt x="3886" y="5019"/>
                    <a:pt x="0" y="1393"/>
                  </a:cubicBezTo>
                  <a:lnTo>
                    <a:pt x="0" y="7486"/>
                  </a:lnTo>
                  <a:lnTo>
                    <a:pt x="63279" y="7486"/>
                  </a:lnTo>
                  <a:lnTo>
                    <a:pt x="63279" y="5635"/>
                  </a:lnTo>
                  <a:cubicBezTo>
                    <a:pt x="58378" y="1426"/>
                    <a:pt x="53047" y="1"/>
                    <a:pt x="47545" y="1"/>
                  </a:cubicBezTo>
                  <a:close/>
                </a:path>
              </a:pathLst>
            </a:custGeom>
            <a:solidFill>
              <a:srgbClr val="AD3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4" name="Google Shape;144;p21"/>
          <p:cNvGrpSpPr/>
          <p:nvPr/>
        </p:nvGrpSpPr>
        <p:grpSpPr>
          <a:xfrm rot="5400000">
            <a:off x="7786777" y="2470936"/>
            <a:ext cx="6894364" cy="1916117"/>
            <a:chOff x="961825" y="1874825"/>
            <a:chExt cx="1540250" cy="304500"/>
          </a:xfrm>
        </p:grpSpPr>
        <p:sp>
          <p:nvSpPr>
            <p:cNvPr id="145" name="Google Shape;145;p21"/>
            <p:cNvSpPr/>
            <p:nvPr/>
          </p:nvSpPr>
          <p:spPr>
            <a:xfrm>
              <a:off x="961825" y="1874825"/>
              <a:ext cx="1540175" cy="228475"/>
            </a:xfrm>
            <a:custGeom>
              <a:avLst/>
              <a:gdLst/>
              <a:ahLst/>
              <a:cxnLst/>
              <a:rect l="l" t="t" r="r" b="b"/>
              <a:pathLst>
                <a:path w="61607" h="9139" extrusionOk="0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1769525" y="1951075"/>
              <a:ext cx="732550" cy="228250"/>
            </a:xfrm>
            <a:custGeom>
              <a:avLst/>
              <a:gdLst/>
              <a:ahLst/>
              <a:cxnLst/>
              <a:rect l="l" t="t" r="r" b="b"/>
              <a:pathLst>
                <a:path w="29302" h="9130" extrusionOk="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1204200" y="1874825"/>
              <a:ext cx="594400" cy="77400"/>
            </a:xfrm>
            <a:custGeom>
              <a:avLst/>
              <a:gdLst/>
              <a:ahLst/>
              <a:cxnLst/>
              <a:rect l="l" t="t" r="r" b="b"/>
              <a:pathLst>
                <a:path w="23776" h="3096" extrusionOk="0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1799800" y="1943960"/>
            <a:ext cx="9039600" cy="14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None/>
              <a:defRPr sz="6400" b="1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None/>
              <a:defRPr sz="6400" b="1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None/>
              <a:defRPr sz="6400" b="1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None/>
              <a:defRPr sz="6400" b="1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None/>
              <a:defRPr sz="6400" b="1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None/>
              <a:defRPr sz="6400" b="1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None/>
              <a:defRPr sz="6400" b="1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None/>
              <a:defRPr sz="6400" b="1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None/>
              <a:defRPr sz="6400" b="1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subTitle" idx="1"/>
          </p:nvPr>
        </p:nvSpPr>
        <p:spPr>
          <a:xfrm>
            <a:off x="2532200" y="3853451"/>
            <a:ext cx="75748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71976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 with lateral waves ">
  <p:cSld name="1_Title &amp; subtitle with lateral waves 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grpSp>
        <p:nvGrpSpPr>
          <p:cNvPr id="152" name="Google Shape;152;p22"/>
          <p:cNvGrpSpPr/>
          <p:nvPr/>
        </p:nvGrpSpPr>
        <p:grpSpPr>
          <a:xfrm rot="5400000">
            <a:off x="-1976773" y="1976794"/>
            <a:ext cx="6858287" cy="2904793"/>
            <a:chOff x="918675" y="2170075"/>
            <a:chExt cx="1582000" cy="614225"/>
          </a:xfrm>
        </p:grpSpPr>
        <p:sp>
          <p:nvSpPr>
            <p:cNvPr id="153" name="Google Shape;153;p22"/>
            <p:cNvSpPr/>
            <p:nvPr/>
          </p:nvSpPr>
          <p:spPr>
            <a:xfrm>
              <a:off x="918675" y="2170075"/>
              <a:ext cx="1098100" cy="489400"/>
            </a:xfrm>
            <a:custGeom>
              <a:avLst/>
              <a:gdLst/>
              <a:ahLst/>
              <a:cxnLst/>
              <a:rect l="l" t="t" r="r" b="b"/>
              <a:pathLst>
                <a:path w="43924" h="19576" extrusionOk="0">
                  <a:moveTo>
                    <a:pt x="0" y="0"/>
                  </a:moveTo>
                  <a:lnTo>
                    <a:pt x="0" y="6149"/>
                  </a:lnTo>
                  <a:cubicBezTo>
                    <a:pt x="890" y="8943"/>
                    <a:pt x="4970" y="19576"/>
                    <a:pt x="16264" y="19576"/>
                  </a:cubicBezTo>
                  <a:cubicBezTo>
                    <a:pt x="17493" y="19576"/>
                    <a:pt x="18808" y="19450"/>
                    <a:pt x="20214" y="19174"/>
                  </a:cubicBezTo>
                  <a:cubicBezTo>
                    <a:pt x="30826" y="17094"/>
                    <a:pt x="35168" y="13000"/>
                    <a:pt x="43884" y="13000"/>
                  </a:cubicBezTo>
                  <a:cubicBezTo>
                    <a:pt x="43897" y="13000"/>
                    <a:pt x="43910" y="13000"/>
                    <a:pt x="43924" y="13000"/>
                  </a:cubicBezTo>
                  <a:cubicBezTo>
                    <a:pt x="43924" y="13000"/>
                    <a:pt x="43038" y="12663"/>
                    <a:pt x="40990" y="12663"/>
                  </a:cubicBezTo>
                  <a:cubicBezTo>
                    <a:pt x="38870" y="12663"/>
                    <a:pt x="35506" y="13024"/>
                    <a:pt x="30592" y="14491"/>
                  </a:cubicBezTo>
                  <a:cubicBezTo>
                    <a:pt x="26720" y="15648"/>
                    <a:pt x="23321" y="16141"/>
                    <a:pt x="20340" y="16141"/>
                  </a:cubicBezTo>
                  <a:cubicBezTo>
                    <a:pt x="3572" y="16141"/>
                    <a:pt x="51" y="548"/>
                    <a:pt x="0" y="0"/>
                  </a:cubicBezTo>
                  <a:close/>
                </a:path>
              </a:pathLst>
            </a:custGeom>
            <a:solidFill>
              <a:srgbClr val="FB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918675" y="2371325"/>
              <a:ext cx="1582000" cy="412975"/>
            </a:xfrm>
            <a:custGeom>
              <a:avLst/>
              <a:gdLst/>
              <a:ahLst/>
              <a:cxnLst/>
              <a:rect l="l" t="t" r="r" b="b"/>
              <a:pathLst>
                <a:path w="63280" h="16519" extrusionOk="0">
                  <a:moveTo>
                    <a:pt x="0" y="1"/>
                  </a:moveTo>
                  <a:lnTo>
                    <a:pt x="0" y="16518"/>
                  </a:lnTo>
                  <a:lnTo>
                    <a:pt x="63279" y="16518"/>
                  </a:lnTo>
                  <a:lnTo>
                    <a:pt x="63279" y="10620"/>
                  </a:lnTo>
                  <a:cubicBezTo>
                    <a:pt x="59488" y="6783"/>
                    <a:pt x="54932" y="5446"/>
                    <a:pt x="50011" y="5446"/>
                  </a:cubicBezTo>
                  <a:cubicBezTo>
                    <a:pt x="38672" y="5446"/>
                    <a:pt x="25389" y="12545"/>
                    <a:pt x="15035" y="12545"/>
                  </a:cubicBezTo>
                  <a:cubicBezTo>
                    <a:pt x="8386" y="12545"/>
                    <a:pt x="2944" y="9617"/>
                    <a:pt x="0" y="1"/>
                  </a:cubicBezTo>
                  <a:close/>
                </a:path>
              </a:pathLst>
            </a:custGeom>
            <a:solidFill>
              <a:srgbClr val="CC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918675" y="2597125"/>
              <a:ext cx="1582000" cy="187175"/>
            </a:xfrm>
            <a:custGeom>
              <a:avLst/>
              <a:gdLst/>
              <a:ahLst/>
              <a:cxnLst/>
              <a:rect l="l" t="t" r="r" b="b"/>
              <a:pathLst>
                <a:path w="63280" h="7487" extrusionOk="0">
                  <a:moveTo>
                    <a:pt x="47545" y="1"/>
                  </a:moveTo>
                  <a:cubicBezTo>
                    <a:pt x="36005" y="1"/>
                    <a:pt x="23715" y="6271"/>
                    <a:pt x="13072" y="6271"/>
                  </a:cubicBezTo>
                  <a:cubicBezTo>
                    <a:pt x="8315" y="6271"/>
                    <a:pt x="3886" y="5019"/>
                    <a:pt x="0" y="1393"/>
                  </a:cubicBezTo>
                  <a:lnTo>
                    <a:pt x="0" y="7486"/>
                  </a:lnTo>
                  <a:lnTo>
                    <a:pt x="63279" y="7486"/>
                  </a:lnTo>
                  <a:lnTo>
                    <a:pt x="63279" y="5635"/>
                  </a:lnTo>
                  <a:cubicBezTo>
                    <a:pt x="58378" y="1426"/>
                    <a:pt x="53047" y="1"/>
                    <a:pt x="47545" y="1"/>
                  </a:cubicBezTo>
                  <a:close/>
                </a:path>
              </a:pathLst>
            </a:custGeom>
            <a:solidFill>
              <a:srgbClr val="AD3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6" name="Google Shape;156;p22"/>
          <p:cNvGrpSpPr/>
          <p:nvPr/>
        </p:nvGrpSpPr>
        <p:grpSpPr>
          <a:xfrm rot="5400000">
            <a:off x="7786777" y="2470936"/>
            <a:ext cx="6894364" cy="1916117"/>
            <a:chOff x="961825" y="1874825"/>
            <a:chExt cx="1540250" cy="304500"/>
          </a:xfrm>
        </p:grpSpPr>
        <p:sp>
          <p:nvSpPr>
            <p:cNvPr id="157" name="Google Shape;157;p22"/>
            <p:cNvSpPr/>
            <p:nvPr/>
          </p:nvSpPr>
          <p:spPr>
            <a:xfrm>
              <a:off x="961825" y="1874825"/>
              <a:ext cx="1540175" cy="228475"/>
            </a:xfrm>
            <a:custGeom>
              <a:avLst/>
              <a:gdLst/>
              <a:ahLst/>
              <a:cxnLst/>
              <a:rect l="l" t="t" r="r" b="b"/>
              <a:pathLst>
                <a:path w="61607" h="9139" extrusionOk="0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1769525" y="1951075"/>
              <a:ext cx="732550" cy="228250"/>
            </a:xfrm>
            <a:custGeom>
              <a:avLst/>
              <a:gdLst/>
              <a:ahLst/>
              <a:cxnLst/>
              <a:rect l="l" t="t" r="r" b="b"/>
              <a:pathLst>
                <a:path w="29302" h="9130" extrusionOk="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1204200" y="1874825"/>
              <a:ext cx="594400" cy="77400"/>
            </a:xfrm>
            <a:custGeom>
              <a:avLst/>
              <a:gdLst/>
              <a:ahLst/>
              <a:cxnLst/>
              <a:rect l="l" t="t" r="r" b="b"/>
              <a:pathLst>
                <a:path w="23776" h="3096" extrusionOk="0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7817069" y="2445667"/>
            <a:ext cx="3102000" cy="6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 b="1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subTitle" idx="1"/>
          </p:nvPr>
        </p:nvSpPr>
        <p:spPr>
          <a:xfrm>
            <a:off x="7817069" y="3057461"/>
            <a:ext cx="31020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2"/>
          </p:nvPr>
        </p:nvSpPr>
        <p:spPr>
          <a:xfrm>
            <a:off x="11066579" y="6122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6687000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 with lateral waves 2">
  <p:cSld name="Title &amp; subtitle with lateral waves 2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grpSp>
        <p:nvGrpSpPr>
          <p:cNvPr id="165" name="Google Shape;165;p23"/>
          <p:cNvGrpSpPr/>
          <p:nvPr/>
        </p:nvGrpSpPr>
        <p:grpSpPr>
          <a:xfrm rot="5400000">
            <a:off x="-1976773" y="1976794"/>
            <a:ext cx="6858287" cy="2904793"/>
            <a:chOff x="918675" y="2170075"/>
            <a:chExt cx="1582000" cy="614225"/>
          </a:xfrm>
        </p:grpSpPr>
        <p:sp>
          <p:nvSpPr>
            <p:cNvPr id="166" name="Google Shape;166;p23"/>
            <p:cNvSpPr/>
            <p:nvPr/>
          </p:nvSpPr>
          <p:spPr>
            <a:xfrm>
              <a:off x="918675" y="2170075"/>
              <a:ext cx="1098100" cy="489400"/>
            </a:xfrm>
            <a:custGeom>
              <a:avLst/>
              <a:gdLst/>
              <a:ahLst/>
              <a:cxnLst/>
              <a:rect l="l" t="t" r="r" b="b"/>
              <a:pathLst>
                <a:path w="43924" h="19576" extrusionOk="0">
                  <a:moveTo>
                    <a:pt x="0" y="0"/>
                  </a:moveTo>
                  <a:lnTo>
                    <a:pt x="0" y="6149"/>
                  </a:lnTo>
                  <a:cubicBezTo>
                    <a:pt x="890" y="8943"/>
                    <a:pt x="4970" y="19576"/>
                    <a:pt x="16264" y="19576"/>
                  </a:cubicBezTo>
                  <a:cubicBezTo>
                    <a:pt x="17493" y="19576"/>
                    <a:pt x="18808" y="19450"/>
                    <a:pt x="20214" y="19174"/>
                  </a:cubicBezTo>
                  <a:cubicBezTo>
                    <a:pt x="30826" y="17094"/>
                    <a:pt x="35168" y="13000"/>
                    <a:pt x="43884" y="13000"/>
                  </a:cubicBezTo>
                  <a:cubicBezTo>
                    <a:pt x="43897" y="13000"/>
                    <a:pt x="43910" y="13000"/>
                    <a:pt x="43924" y="13000"/>
                  </a:cubicBezTo>
                  <a:cubicBezTo>
                    <a:pt x="43924" y="13000"/>
                    <a:pt x="43038" y="12663"/>
                    <a:pt x="40990" y="12663"/>
                  </a:cubicBezTo>
                  <a:cubicBezTo>
                    <a:pt x="38870" y="12663"/>
                    <a:pt x="35506" y="13024"/>
                    <a:pt x="30592" y="14491"/>
                  </a:cubicBezTo>
                  <a:cubicBezTo>
                    <a:pt x="26720" y="15648"/>
                    <a:pt x="23321" y="16141"/>
                    <a:pt x="20340" y="16141"/>
                  </a:cubicBezTo>
                  <a:cubicBezTo>
                    <a:pt x="3572" y="16141"/>
                    <a:pt x="51" y="548"/>
                    <a:pt x="0" y="0"/>
                  </a:cubicBezTo>
                  <a:close/>
                </a:path>
              </a:pathLst>
            </a:custGeom>
            <a:solidFill>
              <a:srgbClr val="FB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918675" y="2371325"/>
              <a:ext cx="1582000" cy="412975"/>
            </a:xfrm>
            <a:custGeom>
              <a:avLst/>
              <a:gdLst/>
              <a:ahLst/>
              <a:cxnLst/>
              <a:rect l="l" t="t" r="r" b="b"/>
              <a:pathLst>
                <a:path w="63280" h="16519" extrusionOk="0">
                  <a:moveTo>
                    <a:pt x="0" y="1"/>
                  </a:moveTo>
                  <a:lnTo>
                    <a:pt x="0" y="16518"/>
                  </a:lnTo>
                  <a:lnTo>
                    <a:pt x="63279" y="16518"/>
                  </a:lnTo>
                  <a:lnTo>
                    <a:pt x="63279" y="10620"/>
                  </a:lnTo>
                  <a:cubicBezTo>
                    <a:pt x="59488" y="6783"/>
                    <a:pt x="54932" y="5446"/>
                    <a:pt x="50011" y="5446"/>
                  </a:cubicBezTo>
                  <a:cubicBezTo>
                    <a:pt x="38672" y="5446"/>
                    <a:pt x="25389" y="12545"/>
                    <a:pt x="15035" y="12545"/>
                  </a:cubicBezTo>
                  <a:cubicBezTo>
                    <a:pt x="8386" y="12545"/>
                    <a:pt x="2944" y="9617"/>
                    <a:pt x="0" y="1"/>
                  </a:cubicBezTo>
                  <a:close/>
                </a:path>
              </a:pathLst>
            </a:custGeom>
            <a:solidFill>
              <a:srgbClr val="CC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918675" y="2597125"/>
              <a:ext cx="1582000" cy="187175"/>
            </a:xfrm>
            <a:custGeom>
              <a:avLst/>
              <a:gdLst/>
              <a:ahLst/>
              <a:cxnLst/>
              <a:rect l="l" t="t" r="r" b="b"/>
              <a:pathLst>
                <a:path w="63280" h="7487" extrusionOk="0">
                  <a:moveTo>
                    <a:pt x="47545" y="1"/>
                  </a:moveTo>
                  <a:cubicBezTo>
                    <a:pt x="36005" y="1"/>
                    <a:pt x="23715" y="6271"/>
                    <a:pt x="13072" y="6271"/>
                  </a:cubicBezTo>
                  <a:cubicBezTo>
                    <a:pt x="8315" y="6271"/>
                    <a:pt x="3886" y="5019"/>
                    <a:pt x="0" y="1393"/>
                  </a:cubicBezTo>
                  <a:lnTo>
                    <a:pt x="0" y="7486"/>
                  </a:lnTo>
                  <a:lnTo>
                    <a:pt x="63279" y="7486"/>
                  </a:lnTo>
                  <a:lnTo>
                    <a:pt x="63279" y="5635"/>
                  </a:lnTo>
                  <a:cubicBezTo>
                    <a:pt x="58378" y="1426"/>
                    <a:pt x="53047" y="1"/>
                    <a:pt x="47545" y="1"/>
                  </a:cubicBezTo>
                  <a:close/>
                </a:path>
              </a:pathLst>
            </a:custGeom>
            <a:solidFill>
              <a:srgbClr val="AD3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9" name="Google Shape;169;p23"/>
          <p:cNvGrpSpPr/>
          <p:nvPr/>
        </p:nvGrpSpPr>
        <p:grpSpPr>
          <a:xfrm rot="5400000">
            <a:off x="7786777" y="2470936"/>
            <a:ext cx="6894364" cy="1916117"/>
            <a:chOff x="961825" y="1874825"/>
            <a:chExt cx="1540250" cy="304500"/>
          </a:xfrm>
        </p:grpSpPr>
        <p:sp>
          <p:nvSpPr>
            <p:cNvPr id="170" name="Google Shape;170;p23"/>
            <p:cNvSpPr/>
            <p:nvPr/>
          </p:nvSpPr>
          <p:spPr>
            <a:xfrm>
              <a:off x="961825" y="1874825"/>
              <a:ext cx="1540175" cy="228475"/>
            </a:xfrm>
            <a:custGeom>
              <a:avLst/>
              <a:gdLst/>
              <a:ahLst/>
              <a:cxnLst/>
              <a:rect l="l" t="t" r="r" b="b"/>
              <a:pathLst>
                <a:path w="61607" h="9139" extrusionOk="0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1769525" y="1951075"/>
              <a:ext cx="732550" cy="228250"/>
            </a:xfrm>
            <a:custGeom>
              <a:avLst/>
              <a:gdLst/>
              <a:ahLst/>
              <a:cxnLst/>
              <a:rect l="l" t="t" r="r" b="b"/>
              <a:pathLst>
                <a:path w="29302" h="9130" extrusionOk="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1204200" y="1874825"/>
              <a:ext cx="594400" cy="77400"/>
            </a:xfrm>
            <a:custGeom>
              <a:avLst/>
              <a:gdLst/>
              <a:ahLst/>
              <a:cxnLst/>
              <a:rect l="l" t="t" r="r" b="b"/>
              <a:pathLst>
                <a:path w="23776" h="3096" extrusionOk="0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1564969" y="3982333"/>
            <a:ext cx="3102000" cy="6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 b="1">
                <a:solidFill>
                  <a:srgbClr val="66666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867">
                <a:solidFill>
                  <a:srgbClr val="FF883E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1"/>
          </p:nvPr>
        </p:nvSpPr>
        <p:spPr>
          <a:xfrm>
            <a:off x="1564969" y="4594128"/>
            <a:ext cx="31020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ldNum" idx="2"/>
          </p:nvPr>
        </p:nvSpPr>
        <p:spPr>
          <a:xfrm>
            <a:off x="11066579" y="6122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6025261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&amp; text with lateral waves 1">
  <p:cSld name="Numbers &amp; text with lateral waves 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grpSp>
        <p:nvGrpSpPr>
          <p:cNvPr id="178" name="Google Shape;178;p24"/>
          <p:cNvGrpSpPr/>
          <p:nvPr/>
        </p:nvGrpSpPr>
        <p:grpSpPr>
          <a:xfrm rot="5400000">
            <a:off x="-1976773" y="1976794"/>
            <a:ext cx="6858287" cy="2904793"/>
            <a:chOff x="918675" y="2170075"/>
            <a:chExt cx="1582000" cy="614225"/>
          </a:xfrm>
        </p:grpSpPr>
        <p:sp>
          <p:nvSpPr>
            <p:cNvPr id="179" name="Google Shape;179;p24"/>
            <p:cNvSpPr/>
            <p:nvPr/>
          </p:nvSpPr>
          <p:spPr>
            <a:xfrm>
              <a:off x="918675" y="2170075"/>
              <a:ext cx="1098100" cy="489400"/>
            </a:xfrm>
            <a:custGeom>
              <a:avLst/>
              <a:gdLst/>
              <a:ahLst/>
              <a:cxnLst/>
              <a:rect l="l" t="t" r="r" b="b"/>
              <a:pathLst>
                <a:path w="43924" h="19576" extrusionOk="0">
                  <a:moveTo>
                    <a:pt x="0" y="0"/>
                  </a:moveTo>
                  <a:lnTo>
                    <a:pt x="0" y="6149"/>
                  </a:lnTo>
                  <a:cubicBezTo>
                    <a:pt x="890" y="8943"/>
                    <a:pt x="4970" y="19576"/>
                    <a:pt x="16264" y="19576"/>
                  </a:cubicBezTo>
                  <a:cubicBezTo>
                    <a:pt x="17493" y="19576"/>
                    <a:pt x="18808" y="19450"/>
                    <a:pt x="20214" y="19174"/>
                  </a:cubicBezTo>
                  <a:cubicBezTo>
                    <a:pt x="30826" y="17094"/>
                    <a:pt x="35168" y="13000"/>
                    <a:pt x="43884" y="13000"/>
                  </a:cubicBezTo>
                  <a:cubicBezTo>
                    <a:pt x="43897" y="13000"/>
                    <a:pt x="43910" y="13000"/>
                    <a:pt x="43924" y="13000"/>
                  </a:cubicBezTo>
                  <a:cubicBezTo>
                    <a:pt x="43924" y="13000"/>
                    <a:pt x="43038" y="12663"/>
                    <a:pt x="40990" y="12663"/>
                  </a:cubicBezTo>
                  <a:cubicBezTo>
                    <a:pt x="38870" y="12663"/>
                    <a:pt x="35506" y="13024"/>
                    <a:pt x="30592" y="14491"/>
                  </a:cubicBezTo>
                  <a:cubicBezTo>
                    <a:pt x="26720" y="15648"/>
                    <a:pt x="23321" y="16141"/>
                    <a:pt x="20340" y="16141"/>
                  </a:cubicBezTo>
                  <a:cubicBezTo>
                    <a:pt x="3572" y="16141"/>
                    <a:pt x="51" y="548"/>
                    <a:pt x="0" y="0"/>
                  </a:cubicBezTo>
                  <a:close/>
                </a:path>
              </a:pathLst>
            </a:custGeom>
            <a:solidFill>
              <a:srgbClr val="FB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918675" y="2371325"/>
              <a:ext cx="1582000" cy="412975"/>
            </a:xfrm>
            <a:custGeom>
              <a:avLst/>
              <a:gdLst/>
              <a:ahLst/>
              <a:cxnLst/>
              <a:rect l="l" t="t" r="r" b="b"/>
              <a:pathLst>
                <a:path w="63280" h="16519" extrusionOk="0">
                  <a:moveTo>
                    <a:pt x="0" y="1"/>
                  </a:moveTo>
                  <a:lnTo>
                    <a:pt x="0" y="16518"/>
                  </a:lnTo>
                  <a:lnTo>
                    <a:pt x="63279" y="16518"/>
                  </a:lnTo>
                  <a:lnTo>
                    <a:pt x="63279" y="10620"/>
                  </a:lnTo>
                  <a:cubicBezTo>
                    <a:pt x="59488" y="6783"/>
                    <a:pt x="54932" y="5446"/>
                    <a:pt x="50011" y="5446"/>
                  </a:cubicBezTo>
                  <a:cubicBezTo>
                    <a:pt x="38672" y="5446"/>
                    <a:pt x="25389" y="12545"/>
                    <a:pt x="15035" y="12545"/>
                  </a:cubicBezTo>
                  <a:cubicBezTo>
                    <a:pt x="8386" y="12545"/>
                    <a:pt x="2944" y="9617"/>
                    <a:pt x="0" y="1"/>
                  </a:cubicBezTo>
                  <a:close/>
                </a:path>
              </a:pathLst>
            </a:custGeom>
            <a:solidFill>
              <a:srgbClr val="CC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918675" y="2597125"/>
              <a:ext cx="1582000" cy="187175"/>
            </a:xfrm>
            <a:custGeom>
              <a:avLst/>
              <a:gdLst/>
              <a:ahLst/>
              <a:cxnLst/>
              <a:rect l="l" t="t" r="r" b="b"/>
              <a:pathLst>
                <a:path w="63280" h="7487" extrusionOk="0">
                  <a:moveTo>
                    <a:pt x="47545" y="1"/>
                  </a:moveTo>
                  <a:cubicBezTo>
                    <a:pt x="36005" y="1"/>
                    <a:pt x="23715" y="6271"/>
                    <a:pt x="13072" y="6271"/>
                  </a:cubicBezTo>
                  <a:cubicBezTo>
                    <a:pt x="8315" y="6271"/>
                    <a:pt x="3886" y="5019"/>
                    <a:pt x="0" y="1393"/>
                  </a:cubicBezTo>
                  <a:lnTo>
                    <a:pt x="0" y="7486"/>
                  </a:lnTo>
                  <a:lnTo>
                    <a:pt x="63279" y="7486"/>
                  </a:lnTo>
                  <a:lnTo>
                    <a:pt x="63279" y="5635"/>
                  </a:lnTo>
                  <a:cubicBezTo>
                    <a:pt x="58378" y="1426"/>
                    <a:pt x="53047" y="1"/>
                    <a:pt x="47545" y="1"/>
                  </a:cubicBezTo>
                  <a:close/>
                </a:path>
              </a:pathLst>
            </a:custGeom>
            <a:solidFill>
              <a:srgbClr val="AD3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2" name="Google Shape;182;p24"/>
          <p:cNvGrpSpPr/>
          <p:nvPr/>
        </p:nvGrpSpPr>
        <p:grpSpPr>
          <a:xfrm rot="5400000">
            <a:off x="7786777" y="2470936"/>
            <a:ext cx="6894364" cy="1916117"/>
            <a:chOff x="961825" y="1874825"/>
            <a:chExt cx="1540250" cy="304500"/>
          </a:xfrm>
        </p:grpSpPr>
        <p:sp>
          <p:nvSpPr>
            <p:cNvPr id="183" name="Google Shape;183;p24"/>
            <p:cNvSpPr/>
            <p:nvPr/>
          </p:nvSpPr>
          <p:spPr>
            <a:xfrm>
              <a:off x="961825" y="1874825"/>
              <a:ext cx="1540175" cy="228475"/>
            </a:xfrm>
            <a:custGeom>
              <a:avLst/>
              <a:gdLst/>
              <a:ahLst/>
              <a:cxnLst/>
              <a:rect l="l" t="t" r="r" b="b"/>
              <a:pathLst>
                <a:path w="61607" h="9139" extrusionOk="0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1769525" y="1951075"/>
              <a:ext cx="732550" cy="228250"/>
            </a:xfrm>
            <a:custGeom>
              <a:avLst/>
              <a:gdLst/>
              <a:ahLst/>
              <a:cxnLst/>
              <a:rect l="l" t="t" r="r" b="b"/>
              <a:pathLst>
                <a:path w="29302" h="9130" extrusionOk="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1204200" y="1874825"/>
              <a:ext cx="594400" cy="77400"/>
            </a:xfrm>
            <a:custGeom>
              <a:avLst/>
              <a:gdLst/>
              <a:ahLst/>
              <a:cxnLst/>
              <a:rect l="l" t="t" r="r" b="b"/>
              <a:pathLst>
                <a:path w="23776" h="3096" extrusionOk="0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6" name="Google Shape;186;p24"/>
          <p:cNvSpPr txBox="1">
            <a:spLocks noGrp="1"/>
          </p:cNvSpPr>
          <p:nvPr>
            <p:ph type="title" hasCustomPrompt="1"/>
          </p:nvPr>
        </p:nvSpPr>
        <p:spPr>
          <a:xfrm>
            <a:off x="990600" y="1002469"/>
            <a:ext cx="10306000" cy="1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Font typeface="Montserrat SemiBold"/>
              <a:buNone/>
              <a:defRPr sz="6400">
                <a:solidFill>
                  <a:srgbClr val="66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7" name="Google Shape;187;p24"/>
          <p:cNvSpPr txBox="1">
            <a:spLocks noGrp="1"/>
          </p:cNvSpPr>
          <p:nvPr>
            <p:ph type="subTitle" idx="1"/>
          </p:nvPr>
        </p:nvSpPr>
        <p:spPr>
          <a:xfrm>
            <a:off x="1189367" y="1896867"/>
            <a:ext cx="98132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883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title" idx="2" hasCustomPrompt="1"/>
          </p:nvPr>
        </p:nvSpPr>
        <p:spPr>
          <a:xfrm>
            <a:off x="990600" y="2624869"/>
            <a:ext cx="10306000" cy="1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Font typeface="Montserrat SemiBold"/>
              <a:buNone/>
              <a:defRPr sz="6400">
                <a:solidFill>
                  <a:srgbClr val="66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9" name="Google Shape;189;p24"/>
          <p:cNvSpPr txBox="1">
            <a:spLocks noGrp="1"/>
          </p:cNvSpPr>
          <p:nvPr>
            <p:ph type="subTitle" idx="3"/>
          </p:nvPr>
        </p:nvSpPr>
        <p:spPr>
          <a:xfrm>
            <a:off x="1189367" y="3519267"/>
            <a:ext cx="98132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883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title" idx="4" hasCustomPrompt="1"/>
          </p:nvPr>
        </p:nvSpPr>
        <p:spPr>
          <a:xfrm>
            <a:off x="990600" y="4247269"/>
            <a:ext cx="10306000" cy="1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Font typeface="Montserrat SemiBold"/>
              <a:buNone/>
              <a:defRPr sz="6400">
                <a:solidFill>
                  <a:srgbClr val="66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24"/>
          <p:cNvSpPr txBox="1">
            <a:spLocks noGrp="1"/>
          </p:cNvSpPr>
          <p:nvPr>
            <p:ph type="subTitle" idx="5"/>
          </p:nvPr>
        </p:nvSpPr>
        <p:spPr>
          <a:xfrm>
            <a:off x="1189367" y="5141667"/>
            <a:ext cx="98132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883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24"/>
          <p:cNvSpPr txBox="1">
            <a:spLocks noGrp="1"/>
          </p:cNvSpPr>
          <p:nvPr>
            <p:ph type="sldNum" idx="6"/>
          </p:nvPr>
        </p:nvSpPr>
        <p:spPr>
          <a:xfrm>
            <a:off x="11066579" y="6122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r" rtl="0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9866557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1" type="blank">
  <p:cSld name="Blank slide 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sldNum" idx="12"/>
          </p:nvPr>
        </p:nvSpPr>
        <p:spPr>
          <a:xfrm>
            <a:off x="11066579" y="6122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53341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D03C5-3F22-9534-71B7-5FC41C6C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D429B-8200-0178-1DB8-476C97487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10187-1BD8-E5EE-A19F-A9304B1BB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B0CBC-BB14-9AF1-5589-4D68765F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1359-B2E1-4D8B-A09A-7AC47268A9AA}" type="datetimeFigureOut">
              <a:rPr lang="bg-BG" smtClean="0"/>
              <a:t>3.9.2022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3F3D5-DE4D-890F-92D2-86EDB88E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C79D3-733F-624F-1E19-785DD6F38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CA15-C038-439F-B664-AED05FEC39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435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CF9A-AF86-B5CD-C501-ADFF17F02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47EF6-6C94-18F7-17BD-A076FFF5A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1281A-AE80-203A-4879-0A2ECBE4B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09B0D3-73D9-2DFA-1258-0A3B9EC01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E2AF1C-149E-1091-8997-2BE79FEE5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18592-7B69-7BF1-471C-71116541D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1359-B2E1-4D8B-A09A-7AC47268A9AA}" type="datetimeFigureOut">
              <a:rPr lang="bg-BG" smtClean="0"/>
              <a:t>3.9.2022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7D6ED-F788-D1FB-F050-F60E5D31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FA9F35-33C3-7421-BFD8-E1A0EBD1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CA15-C038-439F-B664-AED05FEC39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334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29D8-0140-8B96-3D85-BE43FC315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CDF8F-C300-5F75-C113-2803066B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1359-B2E1-4D8B-A09A-7AC47268A9AA}" type="datetimeFigureOut">
              <a:rPr lang="bg-BG" smtClean="0"/>
              <a:t>3.9.2022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40463-6859-D889-F80B-CD44DB7D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D4A78-162B-3611-2B03-DE45E879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CA15-C038-439F-B664-AED05FEC39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6642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5A5689-651D-5EFC-33D9-86D0ABD1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1359-B2E1-4D8B-A09A-7AC47268A9AA}" type="datetimeFigureOut">
              <a:rPr lang="bg-BG" smtClean="0"/>
              <a:t>3.9.2022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3FF160-F1C8-CDF1-EC9E-EA1FF49E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0ED5E-D0C5-1278-9518-3F345936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CA15-C038-439F-B664-AED05FEC39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999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3F49-97F9-37CA-1B25-550A2B2F6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AC52F-1D27-CC49-0A5C-C7803D539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5654C-2E5C-8DA8-4EA1-BF8601DE3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CD53F-3253-5DD1-06C8-AC460DA3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1359-B2E1-4D8B-A09A-7AC47268A9AA}" type="datetimeFigureOut">
              <a:rPr lang="bg-BG" smtClean="0"/>
              <a:t>3.9.2022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A1410-D812-D670-2BDB-30CFBAAC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7F02D-75AE-C263-DB48-8A717A37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CA15-C038-439F-B664-AED05FEC39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950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8F20-79C2-1A19-C189-737D48912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8AB91E-BEF9-CEC0-6977-F3C622780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F38BF-A41B-83D7-CAAB-743488933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35061-5925-6205-8FEA-0333EAE6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1359-B2E1-4D8B-A09A-7AC47268A9AA}" type="datetimeFigureOut">
              <a:rPr lang="bg-BG" smtClean="0"/>
              <a:t>3.9.2022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5781A-ACC3-4A6D-9C65-1ECFA0F9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65A12-C2F0-80C7-42A8-BFE23727B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CA15-C038-439F-B664-AED05FEC39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446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1263A-62E6-E7FF-4B06-C63E8B94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54FD1-573A-08DE-DD5D-49E354C6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F500A-8992-B874-EF65-49EECE72A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D1359-B2E1-4D8B-A09A-7AC47268A9AA}" type="datetimeFigureOut">
              <a:rPr lang="bg-BG" smtClean="0"/>
              <a:t>3.9.2022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57E49-BA86-6297-D38C-91FDB8605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DC0CF-5B9B-59E6-9E17-CB800B51A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BCA15-C038-439F-B664-AED05FEC39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747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●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○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■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●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○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■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●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○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■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066579" y="612240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r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r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r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r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r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r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r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r">
              <a:buNone/>
              <a:defRPr sz="1733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6763053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9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Relationship Id="rId6" Type="http://schemas.openxmlformats.org/officeDocument/2006/relationships/customXml" Target="../ink/ink2.xml"/><Relationship Id="rId5" Type="http://schemas.openxmlformats.org/officeDocument/2006/relationships/image" Target="../media/image31.png"/><Relationship Id="rId4" Type="http://schemas.openxmlformats.org/officeDocument/2006/relationships/customXml" Target="../ink/ink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Relationship Id="rId6" Type="http://schemas.openxmlformats.org/officeDocument/2006/relationships/customXml" Target="../ink/ink4.xml"/><Relationship Id="rId5" Type="http://schemas.openxmlformats.org/officeDocument/2006/relationships/image" Target="../media/image34.png"/><Relationship Id="rId4" Type="http://schemas.openxmlformats.org/officeDocument/2006/relationships/customXml" Target="../ink/ink3.xml"/><Relationship Id="rId9" Type="http://schemas.openxmlformats.org/officeDocument/2006/relationships/customXml" Target="../ink/ink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Relationship Id="rId6" Type="http://schemas.openxmlformats.org/officeDocument/2006/relationships/customXml" Target="../ink/ink8.xm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0" Type="http://schemas.openxmlformats.org/officeDocument/2006/relationships/image" Target="../media/image36.png"/><Relationship Id="rId4" Type="http://schemas.openxmlformats.org/officeDocument/2006/relationships/customXml" Target="../ink/ink7.xml"/><Relationship Id="rId9" Type="http://schemas.openxmlformats.org/officeDocument/2006/relationships/customXml" Target="../ink/ink1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customXml" Target="../ink/ink14.xml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7.xml"/><Relationship Id="rId6" Type="http://schemas.openxmlformats.org/officeDocument/2006/relationships/customXml" Target="../ink/ink13.xml"/><Relationship Id="rId5" Type="http://schemas.openxmlformats.org/officeDocument/2006/relationships/image" Target="../media/image35.png"/><Relationship Id="rId4" Type="http://schemas.openxmlformats.org/officeDocument/2006/relationships/customXml" Target="../ink/ink12.xml"/><Relationship Id="rId9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4.png"/><Relationship Id="rId7" Type="http://schemas.openxmlformats.org/officeDocument/2006/relationships/customXml" Target="../ink/ink18.xml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7.xml"/><Relationship Id="rId6" Type="http://schemas.openxmlformats.org/officeDocument/2006/relationships/customXml" Target="../ink/ink17.xml"/><Relationship Id="rId5" Type="http://schemas.openxmlformats.org/officeDocument/2006/relationships/image" Target="../media/image35.png"/><Relationship Id="rId4" Type="http://schemas.openxmlformats.org/officeDocument/2006/relationships/customXml" Target="../ink/ink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ctrTitle"/>
          </p:nvPr>
        </p:nvSpPr>
        <p:spPr>
          <a:xfrm>
            <a:off x="1416475" y="2113050"/>
            <a:ext cx="9078800" cy="190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US" dirty="0">
                <a:solidFill>
                  <a:srgbClr val="434343"/>
                </a:solidFill>
              </a:rPr>
              <a:t>UniCredit Bulbank: </a:t>
            </a:r>
            <a:br>
              <a:rPr lang="en-US" dirty="0">
                <a:solidFill>
                  <a:srgbClr val="434343"/>
                </a:solidFill>
              </a:rPr>
            </a:br>
            <a:br>
              <a:rPr lang="bg-BG" dirty="0">
                <a:solidFill>
                  <a:srgbClr val="434343"/>
                </a:solidFill>
              </a:rPr>
            </a:br>
            <a:r>
              <a:rPr lang="bg-BG" dirty="0"/>
              <a:t>Предсрочно погасяване</a:t>
            </a:r>
            <a:r>
              <a:rPr lang="bg-BG" dirty="0">
                <a:solidFill>
                  <a:srgbClr val="434343"/>
                </a:solidFill>
              </a:rPr>
              <a:t> на ипотечни кредити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C9D77BB-1322-FA01-BA7C-EB79053A8565}"/>
              </a:ext>
            </a:extLst>
          </p:cNvPr>
          <p:cNvSpPr/>
          <p:nvPr/>
        </p:nvSpPr>
        <p:spPr>
          <a:xfrm>
            <a:off x="9039423" y="5716814"/>
            <a:ext cx="1030514" cy="1030514"/>
          </a:xfrm>
          <a:prstGeom prst="ellipse">
            <a:avLst/>
          </a:prstGeom>
          <a:solidFill>
            <a:srgbClr val="FFAB40"/>
          </a:solidFill>
          <a:ln w="25400" cap="flat" cmpd="sng" algn="ctr">
            <a:solidFill>
              <a:srgbClr val="FFAB4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ontserrat"/>
                <a:ea typeface="+mn-ea"/>
                <a:cs typeface="+mn-cs"/>
                <a:sym typeface="Montserrat"/>
              </a:rPr>
              <a:t>TEAM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ontserrat"/>
                <a:ea typeface="+mn-ea"/>
                <a:cs typeface="+mn-cs"/>
                <a:sym typeface="Montserrat"/>
              </a:rPr>
              <a:t> 2</a:t>
            </a:r>
            <a:endParaRPr kumimoji="0" lang="bg-BG" sz="1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ontserrat"/>
              <a:ea typeface="+mn-ea"/>
              <a:cs typeface="+mn-cs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9F68F-B661-39D9-66F9-F68BCA9DC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39" y="1323382"/>
            <a:ext cx="1141186" cy="11411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23DD4-D7B7-5834-8752-2DCB6DC2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979" y="329898"/>
            <a:ext cx="9396400" cy="643200"/>
          </a:xfrm>
        </p:spPr>
        <p:txBody>
          <a:bodyPr/>
          <a:lstStyle/>
          <a:p>
            <a:r>
              <a:rPr lang="bg-BG" dirty="0"/>
              <a:t>Етап 1. Първо Моделиране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0E30A-946E-0B21-51E5-AE5F7C8F2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3921" y="1054670"/>
            <a:ext cx="9396400" cy="3918175"/>
          </a:xfrm>
        </p:spPr>
        <p:txBody>
          <a:bodyPr/>
          <a:lstStyle/>
          <a:p>
            <a:pPr marL="186262" indent="0">
              <a:spcBef>
                <a:spcPts val="600"/>
              </a:spcBef>
              <a:spcAft>
                <a:spcPts val="800"/>
              </a:spcAft>
              <a:buNone/>
            </a:pPr>
            <a:r>
              <a:rPr lang="bg-BG" sz="1600" b="1" dirty="0">
                <a:solidFill>
                  <a:schemeClr val="tx1"/>
                </a:solidFill>
              </a:rPr>
              <a:t>Мързелив вариант за решение? </a:t>
            </a:r>
          </a:p>
          <a:p>
            <a:pPr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bg-BG" sz="1600" dirty="0">
                <a:solidFill>
                  <a:schemeClr val="tx1"/>
                </a:solidFill>
              </a:rPr>
              <a:t>Ползваме само </a:t>
            </a:r>
            <a:r>
              <a:rPr lang="en-US" sz="1600" b="1" dirty="0">
                <a:solidFill>
                  <a:schemeClr val="tx1"/>
                </a:solidFill>
              </a:rPr>
              <a:t>balances.csv</a:t>
            </a:r>
            <a:endParaRPr lang="bg-BG" sz="1600" b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bg-BG" sz="1600" b="1" dirty="0" err="1">
                <a:solidFill>
                  <a:schemeClr val="tx1"/>
                </a:solidFill>
              </a:rPr>
              <a:t>Рекодираме</a:t>
            </a:r>
            <a:r>
              <a:rPr lang="bg-BG" sz="1600" b="1" dirty="0">
                <a:solidFill>
                  <a:schemeClr val="tx1"/>
                </a:solidFill>
              </a:rPr>
              <a:t>  </a:t>
            </a:r>
            <a:r>
              <a:rPr lang="bg-BG" sz="1600" dirty="0">
                <a:solidFill>
                  <a:schemeClr val="tx1"/>
                </a:solidFill>
              </a:rPr>
              <a:t>зависимата променлива </a:t>
            </a:r>
            <a:r>
              <a:rPr lang="en-US" sz="1600" b="1" dirty="0" err="1">
                <a:solidFill>
                  <a:schemeClr val="tx1"/>
                </a:solidFill>
              </a:rPr>
              <a:t>prepayment_status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bg-BG" sz="1600" dirty="0">
                <a:solidFill>
                  <a:schemeClr val="tx1"/>
                </a:solidFill>
              </a:rPr>
              <a:t>от 7 в 2 категории</a:t>
            </a:r>
            <a:r>
              <a:rPr lang="bg-BG" sz="1600" b="1" dirty="0">
                <a:solidFill>
                  <a:schemeClr val="tx1"/>
                </a:solidFill>
              </a:rPr>
              <a:t>:</a:t>
            </a:r>
          </a:p>
          <a:p>
            <a:pPr lvl="1">
              <a:spcBef>
                <a:spcPts val="600"/>
              </a:spcBef>
              <a:spcAft>
                <a:spcPts val="800"/>
              </a:spcAft>
            </a:pPr>
            <a:r>
              <a:rPr lang="bg-BG" sz="1600" dirty="0">
                <a:solidFill>
                  <a:schemeClr val="tx1"/>
                </a:solidFill>
              </a:rPr>
              <a:t>изцяло изплатили кредита предсрочно </a:t>
            </a:r>
            <a:r>
              <a:rPr lang="bg-BG" sz="1600" b="1" dirty="0">
                <a:solidFill>
                  <a:schemeClr val="tx1"/>
                </a:solidFill>
              </a:rPr>
              <a:t>(стойност 1) </a:t>
            </a:r>
          </a:p>
          <a:p>
            <a:pPr lvl="1">
              <a:spcBef>
                <a:spcPts val="600"/>
              </a:spcBef>
              <a:spcAft>
                <a:spcPts val="800"/>
              </a:spcAft>
            </a:pPr>
            <a:r>
              <a:rPr lang="bg-BG" sz="1600" dirty="0">
                <a:solidFill>
                  <a:schemeClr val="tx1"/>
                </a:solidFill>
              </a:rPr>
              <a:t>частично предсрочно изплатили кредита </a:t>
            </a:r>
            <a:r>
              <a:rPr lang="bg-BG" sz="1600" b="1" dirty="0">
                <a:solidFill>
                  <a:schemeClr val="tx1"/>
                </a:solidFill>
              </a:rPr>
              <a:t>(стойност 0).</a:t>
            </a:r>
          </a:p>
          <a:p>
            <a:pPr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bg-BG" sz="1600" b="1" dirty="0">
                <a:solidFill>
                  <a:schemeClr val="tx1"/>
                </a:solidFill>
              </a:rPr>
              <a:t>Тестваме модели </a:t>
            </a:r>
            <a:r>
              <a:rPr lang="bg-BG" sz="1600" dirty="0">
                <a:solidFill>
                  <a:schemeClr val="tx1"/>
                </a:solidFill>
              </a:rPr>
              <a:t>– опипваме почвата</a:t>
            </a:r>
          </a:p>
          <a:p>
            <a:pPr marL="186262" indent="0">
              <a:spcBef>
                <a:spcPts val="600"/>
              </a:spcBef>
              <a:spcAft>
                <a:spcPts val="800"/>
              </a:spcAft>
              <a:buNone/>
            </a:pPr>
            <a:endParaRPr lang="bg-BG" sz="1600" b="1" dirty="0">
              <a:solidFill>
                <a:schemeClr val="tx1"/>
              </a:solidFill>
            </a:endParaRPr>
          </a:p>
          <a:p>
            <a:pPr marL="186262" indent="0">
              <a:spcBef>
                <a:spcPts val="600"/>
              </a:spcBef>
              <a:spcAft>
                <a:spcPts val="800"/>
              </a:spcAft>
              <a:buNone/>
            </a:pPr>
            <a:r>
              <a:rPr lang="en-US" sz="1600" b="1" dirty="0">
                <a:solidFill>
                  <a:schemeClr val="tx1"/>
                </a:solidFill>
              </a:rPr>
              <a:t> </a:t>
            </a:r>
            <a:endParaRPr lang="bg-BG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68614-0CD2-5D77-350F-BA36FDD194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10</a:t>
            </a:fld>
            <a:endParaRPr lang="e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7CB84D-BF54-AECA-1824-E0ECC780E8CF}"/>
              </a:ext>
            </a:extLst>
          </p:cNvPr>
          <p:cNvGrpSpPr/>
          <p:nvPr/>
        </p:nvGrpSpPr>
        <p:grpSpPr>
          <a:xfrm>
            <a:off x="2684149" y="4972845"/>
            <a:ext cx="7551805" cy="1885155"/>
            <a:chOff x="2142611" y="4135483"/>
            <a:chExt cx="9127529" cy="2614954"/>
          </a:xfrm>
        </p:grpSpPr>
        <p:pic>
          <p:nvPicPr>
            <p:cNvPr id="2050" name="Picture 2" descr="Logistic Regression. The overview and implementation of… | by  Ashwinsrivatsab | Medium">
              <a:extLst>
                <a:ext uri="{FF2B5EF4-FFF2-40B4-BE49-F238E27FC236}">
                  <a16:creationId xmlns:a16="http://schemas.microsoft.com/office/drawing/2014/main" id="{61953897-92A7-81ED-55ED-53AB721AA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611" y="4697288"/>
              <a:ext cx="2420379" cy="2053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8D626A1-E143-6CA6-0BA4-9E24893BB214}"/>
                </a:ext>
              </a:extLst>
            </p:cNvPr>
            <p:cNvSpPr txBox="1"/>
            <p:nvPr/>
          </p:nvSpPr>
          <p:spPr>
            <a:xfrm>
              <a:off x="2781036" y="4135483"/>
              <a:ext cx="1383746" cy="640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1200" b="1" dirty="0">
                  <a:latin typeface="Montserrat Light"/>
                  <a:sym typeface="Montserrat Light"/>
                </a:rPr>
                <a:t>Логистична </a:t>
              </a:r>
            </a:p>
            <a:p>
              <a:pPr algn="ctr"/>
              <a:r>
                <a:rPr lang="bg-BG" sz="1200" b="1" dirty="0">
                  <a:latin typeface="Montserrat Light"/>
                  <a:sym typeface="Montserrat Light"/>
                </a:rPr>
                <a:t>регресия</a:t>
              </a:r>
            </a:p>
          </p:txBody>
        </p:sp>
        <p:pic>
          <p:nvPicPr>
            <p:cNvPr id="2052" name="Picture 4" descr="Random forest - Wikipedia">
              <a:extLst>
                <a:ext uri="{FF2B5EF4-FFF2-40B4-BE49-F238E27FC236}">
                  <a16:creationId xmlns:a16="http://schemas.microsoft.com/office/drawing/2014/main" id="{574EC69E-B7AC-92B5-3F9A-E5079B4BD3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2812" y="4775872"/>
              <a:ext cx="2391401" cy="1793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D26A36F-BE94-574E-EBB5-6C902CF7481D}"/>
                </a:ext>
              </a:extLst>
            </p:cNvPr>
            <p:cNvSpPr txBox="1"/>
            <p:nvPr/>
          </p:nvSpPr>
          <p:spPr>
            <a:xfrm>
              <a:off x="6102320" y="4142173"/>
              <a:ext cx="1013688" cy="640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latin typeface="Montserrat Light"/>
                  <a:sym typeface="Montserrat Light"/>
                </a:rPr>
                <a:t>Random</a:t>
              </a:r>
            </a:p>
            <a:p>
              <a:pPr algn="ctr"/>
              <a:r>
                <a:rPr lang="en-US" sz="1200" b="1" dirty="0">
                  <a:latin typeface="Montserrat Light"/>
                  <a:sym typeface="Montserrat Light"/>
                </a:rPr>
                <a:t>forest</a:t>
              </a:r>
              <a:endParaRPr lang="bg-BG" sz="1200" b="1" dirty="0">
                <a:latin typeface="Montserrat Light"/>
                <a:sym typeface="Montserrat Light"/>
              </a:endParaRPr>
            </a:p>
          </p:txBody>
        </p:sp>
        <p:pic>
          <p:nvPicPr>
            <p:cNvPr id="1026" name="Picture 2" descr="XGBoost - GeeksforGeeks">
              <a:extLst>
                <a:ext uri="{FF2B5EF4-FFF2-40B4-BE49-F238E27FC236}">
                  <a16:creationId xmlns:a16="http://schemas.microsoft.com/office/drawing/2014/main" id="{7621975C-3FE4-92CB-5875-ECCA0DD429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5181" y="4775872"/>
              <a:ext cx="3034959" cy="1714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12AA8A-A36B-E3AB-6B2B-DAF6A9D29C65}"/>
                </a:ext>
              </a:extLst>
            </p:cNvPr>
            <p:cNvSpPr txBox="1"/>
            <p:nvPr/>
          </p:nvSpPr>
          <p:spPr>
            <a:xfrm>
              <a:off x="9270820" y="4135483"/>
              <a:ext cx="746317" cy="640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latin typeface="Montserrat Light"/>
                  <a:sym typeface="Montserrat Light"/>
                </a:rPr>
                <a:t>XG</a:t>
              </a:r>
            </a:p>
            <a:p>
              <a:pPr algn="ctr"/>
              <a:r>
                <a:rPr lang="en-US" sz="1200" b="1" dirty="0">
                  <a:latin typeface="Montserrat Light"/>
                  <a:sym typeface="Montserrat Light"/>
                </a:rPr>
                <a:t>Boost</a:t>
              </a:r>
              <a:endParaRPr lang="bg-BG" sz="1200" b="1" dirty="0">
                <a:latin typeface="Montserrat Light"/>
                <a:sym typeface="Montserrat Light"/>
              </a:endParaRP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BC135D5-05A1-79B8-9E62-5C3F483E4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204291"/>
              </p:ext>
            </p:extLst>
          </p:nvPr>
        </p:nvGraphicFramePr>
        <p:xfrm>
          <a:off x="7425989" y="391223"/>
          <a:ext cx="4372190" cy="543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Ст. единица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Клиент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896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D8CCC-E811-FC6E-EDDD-677F54EAD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1237" y="3263746"/>
            <a:ext cx="7170322" cy="2822542"/>
          </a:xfrm>
        </p:spPr>
        <p:txBody>
          <a:bodyPr/>
          <a:lstStyle/>
          <a:p>
            <a:pPr marL="186262" indent="0">
              <a:buNone/>
            </a:pPr>
            <a:r>
              <a:rPr lang="bg-BG" sz="1600" b="1" dirty="0">
                <a:solidFill>
                  <a:schemeClr val="tx1"/>
                </a:solidFill>
              </a:rPr>
              <a:t>Извод: небалансиран </a:t>
            </a:r>
            <a:r>
              <a:rPr lang="bg-BG" sz="1600" b="1" dirty="0" err="1">
                <a:solidFill>
                  <a:schemeClr val="tx1"/>
                </a:solidFill>
              </a:rPr>
              <a:t>таргет</a:t>
            </a:r>
            <a:r>
              <a:rPr lang="bg-BG" sz="1600" b="1" dirty="0">
                <a:solidFill>
                  <a:schemeClr val="tx1"/>
                </a:solidFill>
              </a:rPr>
              <a:t> -------------------------</a:t>
            </a:r>
            <a:r>
              <a:rPr lang="en-US" sz="1600" b="1" dirty="0">
                <a:solidFill>
                  <a:schemeClr val="tx1"/>
                </a:solidFill>
              </a:rPr>
              <a:t>&gt;</a:t>
            </a:r>
            <a:endParaRPr lang="bg-BG" sz="1600" b="1" dirty="0">
              <a:solidFill>
                <a:schemeClr val="tx1"/>
              </a:solidFill>
            </a:endParaRPr>
          </a:p>
          <a:p>
            <a:pPr marL="186262" indent="0">
              <a:buNone/>
            </a:pPr>
            <a:r>
              <a:rPr lang="bg-BG" sz="1600" b="1" dirty="0">
                <a:solidFill>
                  <a:schemeClr val="tx1"/>
                </a:solidFill>
              </a:rPr>
              <a:t>Промени</a:t>
            </a:r>
            <a:r>
              <a:rPr lang="bg-BG" sz="1600" dirty="0">
                <a:solidFill>
                  <a:schemeClr val="tx1"/>
                </a:solidFill>
              </a:rPr>
              <a:t>: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>
              <a:buFontTx/>
              <a:buChar char="-"/>
            </a:pPr>
            <a:r>
              <a:rPr lang="bg-BG" sz="1600" dirty="0">
                <a:solidFill>
                  <a:schemeClr val="tx1"/>
                </a:solidFill>
              </a:rPr>
              <a:t>Търсене на по – добър праг на решенията:</a:t>
            </a:r>
          </a:p>
          <a:p>
            <a:pPr>
              <a:buFontTx/>
              <a:buChar char="-"/>
            </a:pPr>
            <a:endParaRPr lang="bg-BG" sz="1600" dirty="0">
              <a:solidFill>
                <a:schemeClr val="tx1"/>
              </a:solidFill>
            </a:endParaRPr>
          </a:p>
          <a:p>
            <a:pPr marL="186262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186262" indent="0">
              <a:spcBef>
                <a:spcPts val="600"/>
              </a:spcBef>
              <a:spcAft>
                <a:spcPts val="800"/>
              </a:spcAft>
              <a:buNone/>
            </a:pPr>
            <a:endParaRPr lang="bg-BG" sz="1600" dirty="0">
              <a:solidFill>
                <a:schemeClr val="tx1"/>
              </a:solidFill>
            </a:endParaRPr>
          </a:p>
          <a:p>
            <a:pPr lvl="4">
              <a:spcBef>
                <a:spcPts val="600"/>
              </a:spcBef>
              <a:spcAft>
                <a:spcPts val="800"/>
              </a:spcAft>
              <a:buFontTx/>
              <a:buChar char="-"/>
            </a:pPr>
            <a:r>
              <a:rPr lang="bg-BG" sz="1600" b="1" dirty="0">
                <a:solidFill>
                  <a:schemeClr val="tx1"/>
                </a:solidFill>
              </a:rPr>
              <a:t>Резултат</a:t>
            </a:r>
          </a:p>
          <a:p>
            <a:pPr lvl="5">
              <a:spcBef>
                <a:spcPts val="600"/>
              </a:spcBef>
              <a:spcAft>
                <a:spcPts val="800"/>
              </a:spcAft>
              <a:buFontTx/>
              <a:buChar char="-"/>
            </a:pPr>
            <a:r>
              <a:rPr lang="bg-BG" sz="1600" b="1" dirty="0">
                <a:solidFill>
                  <a:schemeClr val="tx1"/>
                </a:solidFill>
              </a:rPr>
              <a:t>0.992 праг </a:t>
            </a:r>
            <a:r>
              <a:rPr lang="bg-BG" sz="1600" dirty="0">
                <a:solidFill>
                  <a:schemeClr val="tx1"/>
                </a:solidFill>
              </a:rPr>
              <a:t>за </a:t>
            </a:r>
            <a:r>
              <a:rPr lang="en-US" sz="1600" dirty="0" err="1">
                <a:solidFill>
                  <a:schemeClr val="tx1"/>
                </a:solidFill>
              </a:rPr>
              <a:t>XGBoost</a:t>
            </a:r>
            <a:endParaRPr lang="en-US" sz="1600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spcAft>
                <a:spcPts val="800"/>
              </a:spcAft>
              <a:buFontTx/>
              <a:buChar char="-"/>
            </a:pPr>
            <a:endParaRPr lang="bg-BG" sz="1600" dirty="0">
              <a:solidFill>
                <a:schemeClr val="tx1"/>
              </a:solidFill>
            </a:endParaRPr>
          </a:p>
          <a:p>
            <a:pPr marL="186262" indent="0">
              <a:buNone/>
            </a:pPr>
            <a:endParaRPr lang="bg-BG" sz="1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EDF1F-4212-01AC-E8EA-73E4D412E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779" y="207058"/>
            <a:ext cx="9396400" cy="643200"/>
          </a:xfrm>
        </p:spPr>
        <p:txBody>
          <a:bodyPr/>
          <a:lstStyle/>
          <a:p>
            <a:r>
              <a:rPr lang="bg-BG" dirty="0"/>
              <a:t>Етап 1. Тестване на модели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5B624-8AD6-BBE3-1F16-D7F791E515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11</a:t>
            </a:fld>
            <a:endParaRPr lang="e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5CAEC72-9A9D-FD1D-C790-436146D11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595374"/>
              </p:ext>
            </p:extLst>
          </p:nvPr>
        </p:nvGraphicFramePr>
        <p:xfrm>
          <a:off x="2114377" y="972607"/>
          <a:ext cx="8744380" cy="2208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079133965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3846887528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3584549901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95276906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Модел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Входни данни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Recall Score</a:t>
                      </a:r>
                      <a:endParaRPr lang="bg-BG" sz="1600" b="1" i="0" u="none" strike="noStrike" cap="none" dirty="0">
                        <a:solidFill>
                          <a:srgbClr val="434343"/>
                        </a:solidFill>
                        <a:latin typeface="Montserrat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Заключение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147121"/>
                  </a:ext>
                </a:extLst>
              </a:tr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Логистична регресия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Всички характеристики (</a:t>
                      </a:r>
                      <a:r>
                        <a:rPr lang="en-US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features)</a:t>
                      </a:r>
                      <a:endParaRPr lang="bg-BG" sz="1600" b="0" i="0" u="none" strike="noStrike" cap="none" dirty="0">
                        <a:solidFill>
                          <a:srgbClr val="434343"/>
                        </a:solidFill>
                        <a:latin typeface="Montserrat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20%</a:t>
                      </a:r>
                      <a:endParaRPr lang="bg-BG" sz="1600" b="0" i="0" u="none" strike="noStrike" cap="none" dirty="0">
                        <a:solidFill>
                          <a:srgbClr val="434343"/>
                        </a:solidFill>
                        <a:latin typeface="Montserrat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Недостатъчно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088092"/>
                  </a:ext>
                </a:extLst>
              </a:tr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Random Forest</a:t>
                      </a:r>
                      <a:endParaRPr lang="bg-BG" sz="1600" b="0" i="0" u="none" strike="noStrike" cap="none" dirty="0">
                        <a:solidFill>
                          <a:srgbClr val="434343"/>
                        </a:solidFill>
                        <a:latin typeface="Montserrat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20%</a:t>
                      </a:r>
                      <a:endParaRPr lang="bg-BG" sz="1600" b="0" i="0" u="none" strike="noStrike" cap="none" dirty="0">
                        <a:solidFill>
                          <a:srgbClr val="434343"/>
                        </a:solidFill>
                        <a:latin typeface="Montserrat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bg-BG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Недостатъчно</a:t>
                      </a:r>
                      <a:endParaRPr lang="bg-BG" sz="1600" b="1" i="0" u="none" strike="noStrike" cap="none" dirty="0">
                        <a:solidFill>
                          <a:srgbClr val="434343"/>
                        </a:solidFill>
                        <a:latin typeface="Montserrat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083762"/>
                  </a:ext>
                </a:extLst>
              </a:tr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sym typeface="Montserrat"/>
                        </a:rPr>
                        <a:t>XG Boost</a:t>
                      </a:r>
                      <a:endParaRPr lang="bg-BG" sz="1600" b="1" i="0" u="none" strike="noStrike" cap="none" dirty="0">
                        <a:solidFill>
                          <a:srgbClr val="00B050"/>
                        </a:solidFill>
                        <a:latin typeface="Montserrat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sym typeface="Montserrat"/>
                        </a:rPr>
                        <a:t>62%</a:t>
                      </a:r>
                      <a:endParaRPr lang="bg-BG" sz="1600" b="1" i="0" u="none" strike="noStrike" cap="none" dirty="0">
                        <a:solidFill>
                          <a:srgbClr val="00B050"/>
                        </a:solidFill>
                        <a:latin typeface="Montserrat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bg-BG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Недостатъчно</a:t>
                      </a:r>
                      <a:endParaRPr lang="bg-BG" sz="1600" b="0" i="0" u="none" strike="noStrike" cap="none" dirty="0">
                        <a:solidFill>
                          <a:srgbClr val="00B050"/>
                        </a:solidFill>
                        <a:latin typeface="Montserrat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69424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BCDA66-2109-E730-8BB3-2244C4739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966120"/>
              </p:ext>
            </p:extLst>
          </p:nvPr>
        </p:nvGraphicFramePr>
        <p:xfrm>
          <a:off x="2116718" y="6204894"/>
          <a:ext cx="874438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000581631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2850378646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XG Boost</a:t>
                      </a:r>
                      <a:endParaRPr lang="bg-BG" sz="1600" b="1" i="0" u="none" strike="noStrike" cap="none" dirty="0">
                        <a:solidFill>
                          <a:srgbClr val="00B050"/>
                        </a:solidFill>
                        <a:latin typeface="Montserrat"/>
                        <a:ea typeface="+mn-ea"/>
                        <a:cs typeface="+mn-cs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Всички характеристики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77%</a:t>
                      </a:r>
                      <a:endParaRPr lang="bg-BG" sz="1600" b="1" i="0" u="none" strike="noStrike" cap="none" dirty="0">
                        <a:solidFill>
                          <a:srgbClr val="00B050"/>
                        </a:solidFill>
                        <a:latin typeface="Montserrat"/>
                        <a:ea typeface="+mn-ea"/>
                        <a:cs typeface="+mn-cs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Недостатъчно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5A74D1A-6406-6C93-E75B-F4D8C4659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992" y="3217708"/>
            <a:ext cx="3888187" cy="29536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AB506B-440F-AC3C-80AF-A5BEF7C96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563" y="4225522"/>
            <a:ext cx="5160429" cy="8989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7E8B5E-93A9-A992-4D1F-4F20ADCF2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502" y="4806287"/>
            <a:ext cx="1842288" cy="1331554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DEE02E5-07F0-6164-D546-DC5E3D848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235049"/>
              </p:ext>
            </p:extLst>
          </p:nvPr>
        </p:nvGraphicFramePr>
        <p:xfrm>
          <a:off x="7425989" y="273413"/>
          <a:ext cx="4372190" cy="543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Ст. единица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Клиент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640F6F46-5E13-5C9F-0207-33337A8FAD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929" y="361728"/>
            <a:ext cx="7669155" cy="584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3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9A1E2-3930-57C2-BED8-84608A87E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0" y="397230"/>
            <a:ext cx="9396400" cy="643200"/>
          </a:xfrm>
        </p:spPr>
        <p:txBody>
          <a:bodyPr/>
          <a:lstStyle/>
          <a:p>
            <a:r>
              <a:rPr lang="bg-BG" dirty="0"/>
              <a:t>Обратно до: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96B97-E6F0-F5B2-79E3-4E1E6F3A88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12</a:t>
            </a:fld>
            <a:endParaRPr lang="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0DACD6-2B73-FFC1-F644-6B625CF31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050" y="986550"/>
            <a:ext cx="1672666" cy="16758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B2BC3F-07FD-C094-7F18-A9D556CA0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050" y="3582075"/>
            <a:ext cx="1984095" cy="2976143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DBFBD76-E944-C3C3-F44E-105C2D8AF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7964" y="4214438"/>
            <a:ext cx="7432666" cy="1602311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bg-BG" sz="1600" b="1" dirty="0">
                <a:solidFill>
                  <a:schemeClr val="tx1"/>
                </a:solidFill>
                <a:sym typeface="Wingdings" panose="05000000000000000000" pitchFamily="2" charset="2"/>
              </a:rPr>
              <a:t>Имаме добър резултат – решена ли е задачата???</a:t>
            </a:r>
          </a:p>
          <a:p>
            <a:pPr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bg-BG" sz="1600" b="1" dirty="0">
                <a:solidFill>
                  <a:schemeClr val="tx1"/>
                </a:solidFill>
                <a:sym typeface="Wingdings" panose="05000000000000000000" pitchFamily="2" charset="2"/>
              </a:rPr>
              <a:t>Да преминем към предвиждане на подкласове ИЛИ да направим изследване не може ли по - добре?</a:t>
            </a:r>
          </a:p>
          <a:p>
            <a:pPr lvl="1">
              <a:spcBef>
                <a:spcPts val="600"/>
              </a:spcBef>
              <a:spcAft>
                <a:spcPts val="800"/>
              </a:spcAft>
            </a:pPr>
            <a:r>
              <a:rPr lang="bg-BG" sz="1600" b="1" dirty="0">
                <a:solidFill>
                  <a:schemeClr val="tx1"/>
                </a:solidFill>
                <a:sym typeface="Wingdings" panose="05000000000000000000" pitchFamily="2" charset="2"/>
              </a:rPr>
              <a:t>Емпирични изследвания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win!</a:t>
            </a:r>
            <a:endParaRPr lang="bg-BG" sz="1600" dirty="0">
              <a:solidFill>
                <a:schemeClr val="tx1"/>
              </a:solidFill>
            </a:endParaRPr>
          </a:p>
          <a:p>
            <a:pPr marL="186262" indent="0">
              <a:spcBef>
                <a:spcPts val="600"/>
              </a:spcBef>
              <a:spcAft>
                <a:spcPts val="800"/>
              </a:spcAft>
              <a:buNone/>
            </a:pPr>
            <a:endParaRPr lang="bg-BG" sz="1600" b="1" dirty="0">
              <a:solidFill>
                <a:schemeClr val="tx1"/>
              </a:solidFill>
            </a:endParaRPr>
          </a:p>
          <a:p>
            <a:pPr marL="186262" indent="0">
              <a:spcBef>
                <a:spcPts val="600"/>
              </a:spcBef>
              <a:spcAft>
                <a:spcPts val="800"/>
              </a:spcAft>
              <a:buNone/>
            </a:pPr>
            <a:r>
              <a:rPr lang="en-US" sz="1600" b="1" dirty="0">
                <a:solidFill>
                  <a:schemeClr val="tx1"/>
                </a:solidFill>
              </a:rPr>
              <a:t> </a:t>
            </a:r>
            <a:endParaRPr lang="bg-BG" sz="1600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611994-AF11-731A-D6D6-966CF2794C93}"/>
              </a:ext>
            </a:extLst>
          </p:cNvPr>
          <p:cNvGrpSpPr/>
          <p:nvPr/>
        </p:nvGrpSpPr>
        <p:grpSpPr>
          <a:xfrm>
            <a:off x="4203551" y="444756"/>
            <a:ext cx="7912166" cy="3384657"/>
            <a:chOff x="1380462" y="2005792"/>
            <a:chExt cx="10417714" cy="431473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564D2F4-8D82-09F8-D4F9-8894AA98E0CC}"/>
                </a:ext>
              </a:extLst>
            </p:cNvPr>
            <p:cNvSpPr/>
            <p:nvPr/>
          </p:nvSpPr>
          <p:spPr>
            <a:xfrm>
              <a:off x="5174224" y="2005792"/>
              <a:ext cx="1843549" cy="643201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1000" dirty="0">
                  <a:solidFill>
                    <a:srgbClr val="434343"/>
                  </a:solidFill>
                  <a:latin typeface="Montserrat"/>
                  <a:sym typeface="Montserrat"/>
                </a:rPr>
                <a:t>Изцяло предплатени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97A831-455F-815F-138F-D6789ED41F90}"/>
                </a:ext>
              </a:extLst>
            </p:cNvPr>
            <p:cNvCxnSpPr/>
            <p:nvPr/>
          </p:nvCxnSpPr>
          <p:spPr>
            <a:xfrm>
              <a:off x="6096000" y="2743212"/>
              <a:ext cx="0" cy="2359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8C625DF9-20B6-F204-76F2-7B630562401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539613" y="3038179"/>
              <a:ext cx="1312610" cy="284312"/>
            </a:xfrm>
            <a:prstGeom prst="bentConnector3">
              <a:avLst>
                <a:gd name="adj1" fmla="val 96067"/>
              </a:avLst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3578F5CD-AA13-314B-6184-B55FF4C008D1}"/>
                </a:ext>
              </a:extLst>
            </p:cNvPr>
            <p:cNvCxnSpPr>
              <a:cxnSpLocks/>
            </p:cNvCxnSpPr>
            <p:nvPr/>
          </p:nvCxnSpPr>
          <p:spPr>
            <a:xfrm>
              <a:off x="6861762" y="3008491"/>
              <a:ext cx="2449384" cy="314001"/>
            </a:xfrm>
            <a:prstGeom prst="bentConnector3">
              <a:avLst>
                <a:gd name="adj1" fmla="val 100554"/>
              </a:avLst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19EA96-8463-C3E0-B227-3A5A37B8F65E}"/>
                </a:ext>
              </a:extLst>
            </p:cNvPr>
            <p:cNvSpPr txBox="1"/>
            <p:nvPr/>
          </p:nvSpPr>
          <p:spPr>
            <a:xfrm>
              <a:off x="4852222" y="2830452"/>
              <a:ext cx="504644" cy="341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1050" b="1" dirty="0">
                  <a:solidFill>
                    <a:srgbClr val="C00000"/>
                  </a:solidFill>
                  <a:latin typeface="Montserrat"/>
                </a:rPr>
                <a:t>Да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B0A479-C97D-CE45-8D97-4429CFAD59C5}"/>
                </a:ext>
              </a:extLst>
            </p:cNvPr>
            <p:cNvSpPr txBox="1"/>
            <p:nvPr/>
          </p:nvSpPr>
          <p:spPr>
            <a:xfrm>
              <a:off x="6435219" y="2850119"/>
              <a:ext cx="582556" cy="341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1050" b="1" dirty="0">
                  <a:solidFill>
                    <a:srgbClr val="00B050"/>
                  </a:solidFill>
                  <a:latin typeface="Montserrat"/>
                </a:rPr>
                <a:t>Не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6F0A1B0-F615-C7D3-C1A8-E3097C1C70A0}"/>
                </a:ext>
              </a:extLst>
            </p:cNvPr>
            <p:cNvCxnSpPr>
              <a:cxnSpLocks/>
            </p:cNvCxnSpPr>
            <p:nvPr/>
          </p:nvCxnSpPr>
          <p:spPr>
            <a:xfrm>
              <a:off x="5320620" y="3023431"/>
              <a:ext cx="77538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0D3F80-EA53-C7DA-B9ED-DE7B72D7C81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023431"/>
              <a:ext cx="33921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A7F1971-CCA2-EEAF-E577-8B374CFA2053}"/>
                </a:ext>
              </a:extLst>
            </p:cNvPr>
            <p:cNvSpPr/>
            <p:nvPr/>
          </p:nvSpPr>
          <p:spPr>
            <a:xfrm>
              <a:off x="2861185" y="3425728"/>
              <a:ext cx="1592828" cy="512698"/>
            </a:xfrm>
            <a:prstGeom prst="roundRect">
              <a:avLst/>
            </a:prstGeom>
            <a:noFill/>
            <a:ln w="317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900" dirty="0">
                  <a:solidFill>
                    <a:srgbClr val="434343"/>
                  </a:solidFill>
                  <a:latin typeface="Montserrat"/>
                  <a:sym typeface="Montserrat"/>
                </a:rPr>
                <a:t>Източник на финансиране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A7C9747-49CC-DC27-127A-BFB80F68C095}"/>
                </a:ext>
              </a:extLst>
            </p:cNvPr>
            <p:cNvSpPr/>
            <p:nvPr/>
          </p:nvSpPr>
          <p:spPr>
            <a:xfrm>
              <a:off x="8551726" y="3432260"/>
              <a:ext cx="1592828" cy="51269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900" dirty="0">
                  <a:solidFill>
                    <a:srgbClr val="434343"/>
                  </a:solidFill>
                  <a:latin typeface="Montserrat"/>
                  <a:sym typeface="Montserrat"/>
                </a:rPr>
                <a:t>Частично предплатени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928A4A6-3812-D48A-4A3E-4E630AFBB6B6}"/>
                </a:ext>
              </a:extLst>
            </p:cNvPr>
            <p:cNvCxnSpPr/>
            <p:nvPr/>
          </p:nvCxnSpPr>
          <p:spPr>
            <a:xfrm>
              <a:off x="9290112" y="4031236"/>
              <a:ext cx="0" cy="23597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93AD826-09CC-8A44-7384-2F64DCF12A13}"/>
                </a:ext>
              </a:extLst>
            </p:cNvPr>
            <p:cNvSpPr txBox="1"/>
            <p:nvPr/>
          </p:nvSpPr>
          <p:spPr>
            <a:xfrm>
              <a:off x="8046333" y="4147977"/>
              <a:ext cx="571628" cy="323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1050" dirty="0">
                  <a:solidFill>
                    <a:srgbClr val="00B050"/>
                  </a:solidFill>
                  <a:latin typeface="Montserrat"/>
                </a:rPr>
                <a:t>Да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F870311-06CA-9E63-1152-358FEE0E23CF}"/>
                </a:ext>
              </a:extLst>
            </p:cNvPr>
            <p:cNvSpPr txBox="1"/>
            <p:nvPr/>
          </p:nvSpPr>
          <p:spPr>
            <a:xfrm>
              <a:off x="10132132" y="4152899"/>
              <a:ext cx="582556" cy="341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1050" dirty="0">
                  <a:solidFill>
                    <a:srgbClr val="00B050"/>
                  </a:solidFill>
                  <a:latin typeface="Montserrat"/>
                </a:rPr>
                <a:t>Не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4BA7D8-BCFD-0E57-12A7-8DEA0DA6C39D}"/>
                </a:ext>
              </a:extLst>
            </p:cNvPr>
            <p:cNvCxnSpPr>
              <a:cxnSpLocks/>
            </p:cNvCxnSpPr>
            <p:nvPr/>
          </p:nvCxnSpPr>
          <p:spPr>
            <a:xfrm>
              <a:off x="8514732" y="4326209"/>
              <a:ext cx="775380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B5B8D6C-3F50-776A-5BD0-63DB30022A2C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 flipV="1">
              <a:off x="9290112" y="4323465"/>
              <a:ext cx="842020" cy="274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E91D717-9736-32E6-3B13-BAE404D34B95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>
              <a:off x="10423409" y="4494031"/>
              <a:ext cx="0" cy="24021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0D268B5-2F83-7ABE-CD6E-0FB732646419}"/>
                </a:ext>
              </a:extLst>
            </p:cNvPr>
            <p:cNvSpPr/>
            <p:nvPr/>
          </p:nvSpPr>
          <p:spPr>
            <a:xfrm>
              <a:off x="9918273" y="4842629"/>
              <a:ext cx="1879903" cy="51269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900" dirty="0">
                  <a:solidFill>
                    <a:srgbClr val="434343"/>
                  </a:solidFill>
                  <a:latin typeface="Montserrat"/>
                  <a:sym typeface="Montserrat"/>
                </a:rPr>
                <a:t>Плащане според падежа</a:t>
              </a:r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4F7F7E84-FA79-1AD3-3DD6-5EB1EAC5CB9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524003" y="4333584"/>
              <a:ext cx="1362004" cy="291687"/>
            </a:xfrm>
            <a:prstGeom prst="bentConnector3">
              <a:avLst>
                <a:gd name="adj1" fmla="val 99793"/>
              </a:avLst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DFAE2F98-99C6-012D-A1C9-6714453CA870}"/>
                </a:ext>
              </a:extLst>
            </p:cNvPr>
            <p:cNvCxnSpPr>
              <a:cxnSpLocks/>
            </p:cNvCxnSpPr>
            <p:nvPr/>
          </p:nvCxnSpPr>
          <p:spPr>
            <a:xfrm>
              <a:off x="2878396" y="4333585"/>
              <a:ext cx="2293372" cy="291688"/>
            </a:xfrm>
            <a:prstGeom prst="bentConnector3">
              <a:avLst>
                <a:gd name="adj1" fmla="val 99518"/>
              </a:avLst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8DC8C27-2CB8-75B8-C067-61B0674231FE}"/>
                </a:ext>
              </a:extLst>
            </p:cNvPr>
            <p:cNvCxnSpPr>
              <a:stCxn id="18" idx="2"/>
            </p:cNvCxnSpPr>
            <p:nvPr/>
          </p:nvCxnSpPr>
          <p:spPr>
            <a:xfrm>
              <a:off x="3657599" y="3938426"/>
              <a:ext cx="0" cy="674422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73BA035-33B1-F87F-9C98-8B69AC418E67}"/>
                </a:ext>
              </a:extLst>
            </p:cNvPr>
            <p:cNvSpPr/>
            <p:nvPr/>
          </p:nvSpPr>
          <p:spPr>
            <a:xfrm>
              <a:off x="1380462" y="4845842"/>
              <a:ext cx="1023525" cy="512698"/>
            </a:xfrm>
            <a:prstGeom prst="roundRect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900" dirty="0">
                  <a:solidFill>
                    <a:srgbClr val="434343"/>
                  </a:solidFill>
                  <a:latin typeface="Montserrat"/>
                  <a:sym typeface="Montserrat"/>
                </a:rPr>
                <a:t>Лични средства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6F5FEDD4-90F6-B377-FD42-0CE1923A4956}"/>
                </a:ext>
              </a:extLst>
            </p:cNvPr>
            <p:cNvSpPr/>
            <p:nvPr/>
          </p:nvSpPr>
          <p:spPr>
            <a:xfrm>
              <a:off x="2737311" y="4842629"/>
              <a:ext cx="1592828" cy="512698"/>
            </a:xfrm>
            <a:prstGeom prst="roundRect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900" dirty="0">
                  <a:solidFill>
                    <a:srgbClr val="434343"/>
                  </a:solidFill>
                  <a:latin typeface="Montserrat"/>
                  <a:sym typeface="Montserrat"/>
                </a:rPr>
                <a:t>Финансиране от банката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58483A6-A5E0-90E3-E3F4-5659DDBBDAA6}"/>
                </a:ext>
              </a:extLst>
            </p:cNvPr>
            <p:cNvSpPr/>
            <p:nvPr/>
          </p:nvSpPr>
          <p:spPr>
            <a:xfrm>
              <a:off x="4507108" y="4842629"/>
              <a:ext cx="1406995" cy="512698"/>
            </a:xfrm>
            <a:prstGeom prst="roundRect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900" dirty="0">
                  <a:solidFill>
                    <a:srgbClr val="434343"/>
                  </a:solidFill>
                  <a:latin typeface="Montserrat"/>
                  <a:sym typeface="Montserrat"/>
                </a:rPr>
                <a:t>Външно финансиране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BF5B88F-E258-C3C6-DCEC-DAD5FAF4C046}"/>
                </a:ext>
              </a:extLst>
            </p:cNvPr>
            <p:cNvCxnSpPr>
              <a:cxnSpLocks/>
            </p:cNvCxnSpPr>
            <p:nvPr/>
          </p:nvCxnSpPr>
          <p:spPr>
            <a:xfrm>
              <a:off x="8276908" y="4489610"/>
              <a:ext cx="0" cy="242793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B7E37B5F-F0D6-2A75-96E8-E514EC3FB8BC}"/>
                </a:ext>
              </a:extLst>
            </p:cNvPr>
            <p:cNvSpPr/>
            <p:nvPr/>
          </p:nvSpPr>
          <p:spPr>
            <a:xfrm>
              <a:off x="7430717" y="4832797"/>
              <a:ext cx="1879903" cy="51269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900" dirty="0">
                  <a:solidFill>
                    <a:srgbClr val="434343"/>
                  </a:solidFill>
                  <a:latin typeface="Montserrat"/>
                  <a:sym typeface="Montserrat"/>
                </a:rPr>
                <a:t>Намаляване на 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2A0B3C3-B602-001B-4725-84944BC929E0}"/>
                </a:ext>
              </a:extLst>
            </p:cNvPr>
            <p:cNvCxnSpPr>
              <a:cxnSpLocks/>
            </p:cNvCxnSpPr>
            <p:nvPr/>
          </p:nvCxnSpPr>
          <p:spPr>
            <a:xfrm>
              <a:off x="8276908" y="5327894"/>
              <a:ext cx="0" cy="115644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344FBFB-9065-E9CE-3B4A-A2D218235456}"/>
                </a:ext>
              </a:extLst>
            </p:cNvPr>
            <p:cNvCxnSpPr>
              <a:cxnSpLocks/>
            </p:cNvCxnSpPr>
            <p:nvPr/>
          </p:nvCxnSpPr>
          <p:spPr>
            <a:xfrm>
              <a:off x="6948488" y="5465696"/>
              <a:ext cx="1328420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1A0F7BA-509D-8FC6-003D-7D0C09906ACD}"/>
                </a:ext>
              </a:extLst>
            </p:cNvPr>
            <p:cNvCxnSpPr>
              <a:cxnSpLocks/>
            </p:cNvCxnSpPr>
            <p:nvPr/>
          </p:nvCxnSpPr>
          <p:spPr>
            <a:xfrm>
              <a:off x="8276908" y="5465696"/>
              <a:ext cx="1133298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A659D03-2F83-E052-73BC-B4FAC1555AE1}"/>
                </a:ext>
              </a:extLst>
            </p:cNvPr>
            <p:cNvCxnSpPr>
              <a:cxnSpLocks/>
            </p:cNvCxnSpPr>
            <p:nvPr/>
          </p:nvCxnSpPr>
          <p:spPr>
            <a:xfrm>
              <a:off x="9410206" y="5465696"/>
              <a:ext cx="0" cy="242793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69734DD-9CC4-596C-B0E2-744A168AF739}"/>
                </a:ext>
              </a:extLst>
            </p:cNvPr>
            <p:cNvCxnSpPr>
              <a:cxnSpLocks/>
            </p:cNvCxnSpPr>
            <p:nvPr/>
          </p:nvCxnSpPr>
          <p:spPr>
            <a:xfrm>
              <a:off x="6948488" y="5465696"/>
              <a:ext cx="0" cy="242793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765B4F3E-830E-8C05-805F-7CC69DD7BE8B}"/>
                </a:ext>
              </a:extLst>
            </p:cNvPr>
            <p:cNvSpPr/>
            <p:nvPr/>
          </p:nvSpPr>
          <p:spPr>
            <a:xfrm>
              <a:off x="8508573" y="5807829"/>
              <a:ext cx="1879903" cy="51269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900" dirty="0">
                  <a:solidFill>
                    <a:srgbClr val="434343"/>
                  </a:solidFill>
                  <a:latin typeface="Montserrat"/>
                  <a:sym typeface="Montserrat"/>
                </a:rPr>
                <a:t>Срока на кредита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56317E87-C2BE-2733-4CA8-1BF66CB1C663}"/>
                </a:ext>
              </a:extLst>
            </p:cNvPr>
            <p:cNvSpPr/>
            <p:nvPr/>
          </p:nvSpPr>
          <p:spPr>
            <a:xfrm>
              <a:off x="6021017" y="5797997"/>
              <a:ext cx="1879903" cy="512698"/>
            </a:xfrm>
            <a:prstGeom prst="roundRect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900" dirty="0">
                  <a:solidFill>
                    <a:srgbClr val="434343"/>
                  </a:solidFill>
                  <a:latin typeface="Montserrat"/>
                  <a:sym typeface="Montserrat"/>
                </a:rPr>
                <a:t>Месечната вноска за главницата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519388C5-F240-D762-DE86-85C982A7672C}"/>
              </a:ext>
            </a:extLst>
          </p:cNvPr>
          <p:cNvSpPr/>
          <p:nvPr/>
        </p:nvSpPr>
        <p:spPr>
          <a:xfrm>
            <a:off x="4127278" y="2099652"/>
            <a:ext cx="8064711" cy="123376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9D5F780D-B90B-7B1E-DADA-B953786AF850}"/>
              </a:ext>
            </a:extLst>
          </p:cNvPr>
          <p:cNvSpPr/>
          <p:nvPr/>
        </p:nvSpPr>
        <p:spPr>
          <a:xfrm>
            <a:off x="3242296" y="2670089"/>
            <a:ext cx="702839" cy="290765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43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609-6010-12A4-0C18-9821A5A4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317" y="249539"/>
            <a:ext cx="9396400" cy="643200"/>
          </a:xfrm>
        </p:spPr>
        <p:txBody>
          <a:bodyPr/>
          <a:lstStyle/>
          <a:p>
            <a:r>
              <a:rPr lang="bg-BG" dirty="0"/>
              <a:t>Етап. 2 </a:t>
            </a:r>
            <a:br>
              <a:rPr lang="en-US" dirty="0"/>
            </a:br>
            <a:r>
              <a:rPr lang="bg-BG" dirty="0"/>
              <a:t>Какво ще стане ако…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3893A-89A7-E8B8-ED13-85B64378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8367" y="1229386"/>
            <a:ext cx="9396400" cy="936765"/>
          </a:xfrm>
        </p:spPr>
        <p:txBody>
          <a:bodyPr/>
          <a:lstStyle/>
          <a:p>
            <a:r>
              <a:rPr lang="bg-BG" sz="1600" dirty="0">
                <a:solidFill>
                  <a:schemeClr val="tx1"/>
                </a:solidFill>
              </a:rPr>
              <a:t>Комбинираме трите файла с оригинални данни и тестваме модел в</a:t>
            </a:r>
            <a:endParaRPr lang="bg-BG" sz="1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53BB7-7541-1B9A-0817-B22E175FB7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13</a:t>
            </a:fld>
            <a:endParaRPr lang="e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097C02F-B52E-9DBE-5A71-450888056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412827"/>
              </p:ext>
            </p:extLst>
          </p:nvPr>
        </p:nvGraphicFramePr>
        <p:xfrm>
          <a:off x="2322199" y="2248181"/>
          <a:ext cx="8744380" cy="2715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079133965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3846887528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3584549901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95276906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Модел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Входни данни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Recall Score</a:t>
                      </a:r>
                      <a:endParaRPr lang="bg-BG" sz="1600" b="1" i="0" u="none" strike="noStrike" cap="none" dirty="0">
                        <a:solidFill>
                          <a:srgbClr val="434343"/>
                        </a:solidFill>
                        <a:latin typeface="Montserrat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Заключение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147121"/>
                  </a:ext>
                </a:extLst>
              </a:tr>
              <a:tr h="1086350"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Логистична регресия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Всички характеристики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80.5%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Недостатъчно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088092"/>
                  </a:ext>
                </a:extLst>
              </a:tr>
              <a:tr h="1086350"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Дърво на решенията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Всички характеристики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sym typeface="Montserrat"/>
                        </a:rPr>
                        <a:t>96.7%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bg-BG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Значително подобрение</a:t>
                      </a:r>
                      <a:endParaRPr lang="bg-BG" sz="1600" b="0" i="0" u="none" strike="noStrike" cap="none" dirty="0">
                        <a:solidFill>
                          <a:srgbClr val="00B050"/>
                        </a:solidFill>
                        <a:latin typeface="Montserrat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69424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91350F1-AAC6-C2D8-404F-7995CC6F5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798" y="1632489"/>
            <a:ext cx="2512381" cy="114935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AF7B6B2-F780-D53E-0F5B-4D0F098F0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556971"/>
              </p:ext>
            </p:extLst>
          </p:nvPr>
        </p:nvGraphicFramePr>
        <p:xfrm>
          <a:off x="7819810" y="429265"/>
          <a:ext cx="4372190" cy="543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Ст. единица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Плащане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4DBAEFB-C13D-9D5F-251F-741B66B3E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327" y="5011020"/>
            <a:ext cx="4454483" cy="173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34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609-6010-12A4-0C18-9821A5A4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367" y="409895"/>
            <a:ext cx="9396400" cy="643200"/>
          </a:xfrm>
        </p:spPr>
        <p:txBody>
          <a:bodyPr/>
          <a:lstStyle/>
          <a:p>
            <a:r>
              <a:rPr lang="bg-BG" dirty="0"/>
              <a:t>Етап 3. </a:t>
            </a:r>
            <a:br>
              <a:rPr lang="bg-BG" dirty="0"/>
            </a:br>
            <a:r>
              <a:rPr lang="bg-BG" dirty="0"/>
              <a:t>Какво ще стане ако…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3893A-89A7-E8B8-ED13-85B64378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8367" y="1229386"/>
            <a:ext cx="10009812" cy="3759864"/>
          </a:xfrm>
        </p:spPr>
        <p:txBody>
          <a:bodyPr/>
          <a:lstStyle/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dirty="0">
                <a:solidFill>
                  <a:schemeClr val="tx1"/>
                </a:solidFill>
              </a:rPr>
              <a:t>Със същите данни..</a:t>
            </a:r>
          </a:p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dirty="0">
                <a:solidFill>
                  <a:schemeClr val="tx1"/>
                </a:solidFill>
              </a:rPr>
              <a:t>Трансформираме някои променливи:</a:t>
            </a:r>
          </a:p>
          <a:p>
            <a:pPr lvl="1">
              <a:spcAft>
                <a:spcPts val="600"/>
              </a:spcAft>
            </a:pPr>
            <a:r>
              <a:rPr lang="en-US" sz="1600" b="1" dirty="0">
                <a:solidFill>
                  <a:schemeClr val="tx1"/>
                </a:solidFill>
              </a:rPr>
              <a:t>Towns – </a:t>
            </a:r>
            <a:r>
              <a:rPr lang="bg-BG" sz="1600" b="1" dirty="0">
                <a:solidFill>
                  <a:schemeClr val="tx1"/>
                </a:solidFill>
              </a:rPr>
              <a:t>от 27 града на 4 категории:</a:t>
            </a:r>
          </a:p>
          <a:p>
            <a:pPr lvl="2">
              <a:spcAft>
                <a:spcPts val="600"/>
              </a:spcAft>
            </a:pPr>
            <a:r>
              <a:rPr lang="bg-BG" sz="1600" dirty="0">
                <a:solidFill>
                  <a:schemeClr val="tx1"/>
                </a:solidFill>
              </a:rPr>
              <a:t>Столица, Много голям, Голям и Малък град</a:t>
            </a:r>
          </a:p>
          <a:p>
            <a:pPr lvl="1">
              <a:spcAft>
                <a:spcPts val="600"/>
              </a:spcAft>
            </a:pPr>
            <a:r>
              <a:rPr lang="en-US" sz="1600" b="1" dirty="0">
                <a:solidFill>
                  <a:schemeClr val="tx1"/>
                </a:solidFill>
              </a:rPr>
              <a:t>Deducted Principal </a:t>
            </a:r>
            <a:r>
              <a:rPr lang="en-US" sz="1600" dirty="0">
                <a:solidFill>
                  <a:schemeClr val="tx1"/>
                </a:solidFill>
              </a:rPr>
              <a:t>– </a:t>
            </a:r>
            <a:r>
              <a:rPr lang="bg-BG" sz="1600" dirty="0">
                <a:solidFill>
                  <a:schemeClr val="tx1"/>
                </a:solidFill>
              </a:rPr>
              <a:t>Каква е промяната в главницата спрямо предходния период</a:t>
            </a:r>
          </a:p>
          <a:p>
            <a:pPr lvl="1">
              <a:spcAft>
                <a:spcPts val="600"/>
              </a:spcAft>
            </a:pPr>
            <a:r>
              <a:rPr lang="en-US" sz="1600" b="1" dirty="0" err="1">
                <a:solidFill>
                  <a:schemeClr val="tx1"/>
                </a:solidFill>
              </a:rPr>
              <a:t>Income_vs_payment_ratio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– </a:t>
            </a:r>
            <a:r>
              <a:rPr lang="bg-BG" sz="1600" dirty="0">
                <a:solidFill>
                  <a:schemeClr val="tx1"/>
                </a:solidFill>
              </a:rPr>
              <a:t>Дял на дохода върху изплатената главница за периода</a:t>
            </a:r>
          </a:p>
          <a:p>
            <a:pPr lvl="1">
              <a:spcAft>
                <a:spcPts val="600"/>
              </a:spcAft>
            </a:pPr>
            <a:r>
              <a:rPr lang="en-US" sz="1600" b="1" dirty="0" err="1">
                <a:solidFill>
                  <a:schemeClr val="tx1"/>
                </a:solidFill>
              </a:rPr>
              <a:t>Debt_towards_bank</a:t>
            </a:r>
            <a:r>
              <a:rPr lang="bg-BG" sz="1600" b="1" dirty="0">
                <a:solidFill>
                  <a:schemeClr val="tx1"/>
                </a:solidFill>
              </a:rPr>
              <a:t> (0, 1)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– </a:t>
            </a:r>
            <a:r>
              <a:rPr lang="bg-BG" sz="1600" dirty="0">
                <a:solidFill>
                  <a:schemeClr val="tx1"/>
                </a:solidFill>
              </a:rPr>
              <a:t>Клиентът има ли други дългове към банката освен ипотека </a:t>
            </a:r>
          </a:p>
          <a:p>
            <a:pPr lvl="1">
              <a:spcAft>
                <a:spcPts val="600"/>
              </a:spcAft>
            </a:pPr>
            <a:r>
              <a:rPr lang="en-US" sz="1600" b="1" dirty="0">
                <a:solidFill>
                  <a:schemeClr val="tx1"/>
                </a:solidFill>
              </a:rPr>
              <a:t>Rating_v1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bg-BG" sz="1600" dirty="0">
                <a:solidFill>
                  <a:schemeClr val="tx1"/>
                </a:solidFill>
              </a:rPr>
              <a:t>от 3</a:t>
            </a:r>
            <a:r>
              <a:rPr lang="en-US" sz="1600" dirty="0">
                <a:solidFill>
                  <a:schemeClr val="tx1"/>
                </a:solidFill>
              </a:rPr>
              <a:t>+</a:t>
            </a:r>
            <a:r>
              <a:rPr lang="bg-BG" sz="1600" dirty="0">
                <a:solidFill>
                  <a:schemeClr val="tx1"/>
                </a:solidFill>
              </a:rPr>
              <a:t> на 3.5, от 4- на 3.9</a:t>
            </a:r>
            <a:endParaRPr lang="en-US" sz="1600" dirty="0">
              <a:solidFill>
                <a:schemeClr val="tx1"/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sz="1600" b="1" dirty="0">
                <a:solidFill>
                  <a:schemeClr val="tx1"/>
                </a:solidFill>
              </a:rPr>
              <a:t>Rating_v2: </a:t>
            </a:r>
            <a:r>
              <a:rPr lang="bg-BG" sz="1600" dirty="0">
                <a:solidFill>
                  <a:schemeClr val="tx1"/>
                </a:solidFill>
              </a:rPr>
              <a:t>от 3</a:t>
            </a:r>
            <a:r>
              <a:rPr lang="en-US" sz="1600" dirty="0">
                <a:solidFill>
                  <a:schemeClr val="tx1"/>
                </a:solidFill>
              </a:rPr>
              <a:t>+</a:t>
            </a:r>
            <a:r>
              <a:rPr lang="bg-BG" sz="1600" dirty="0">
                <a:solidFill>
                  <a:schemeClr val="tx1"/>
                </a:solidFill>
              </a:rPr>
              <a:t> на </a:t>
            </a:r>
            <a:r>
              <a:rPr lang="en-US" sz="1600" dirty="0">
                <a:solidFill>
                  <a:schemeClr val="tx1"/>
                </a:solidFill>
              </a:rPr>
              <a:t>3</a:t>
            </a:r>
            <a:r>
              <a:rPr lang="bg-BG" sz="1600" dirty="0">
                <a:solidFill>
                  <a:schemeClr val="tx1"/>
                </a:solidFill>
              </a:rPr>
              <a:t>, от 4- на </a:t>
            </a:r>
            <a:r>
              <a:rPr lang="en-US" sz="1600" dirty="0">
                <a:solidFill>
                  <a:schemeClr val="tx1"/>
                </a:solidFill>
              </a:rPr>
              <a:t>4</a:t>
            </a: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lvl="1"/>
            <a:endParaRPr lang="bg-BG" sz="1600" dirty="0">
              <a:solidFill>
                <a:schemeClr val="tx1"/>
              </a:solidFill>
            </a:endParaRPr>
          </a:p>
          <a:p>
            <a:pPr lvl="1"/>
            <a:endParaRPr lang="bg-BG" sz="1600" dirty="0">
              <a:solidFill>
                <a:schemeClr val="tx1"/>
              </a:solidFill>
            </a:endParaRPr>
          </a:p>
          <a:p>
            <a:pPr lvl="1"/>
            <a:endParaRPr lang="bg-BG" sz="1600" dirty="0">
              <a:solidFill>
                <a:schemeClr val="tx1"/>
              </a:solidFill>
            </a:endParaRPr>
          </a:p>
          <a:p>
            <a:pPr lvl="1"/>
            <a:endParaRPr lang="bg-BG" sz="1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53BB7-7541-1B9A-0817-B22E175FB7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14</a:t>
            </a:fld>
            <a:endParaRPr lang="e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1350F1-AAC6-C2D8-404F-7995CC6F5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359" y="1229386"/>
            <a:ext cx="2512381" cy="1149354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5CC922C-5233-1748-FD90-31161104C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543138"/>
              </p:ext>
            </p:extLst>
          </p:nvPr>
        </p:nvGraphicFramePr>
        <p:xfrm>
          <a:off x="2687999" y="5628614"/>
          <a:ext cx="87443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000581631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2850378646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Decision Tree</a:t>
                      </a:r>
                      <a:endParaRPr lang="bg-BG" sz="1600" b="1" i="0" u="none" strike="noStrike" cap="none" dirty="0">
                        <a:solidFill>
                          <a:srgbClr val="00B050"/>
                        </a:solidFill>
                        <a:latin typeface="Montserrat"/>
                        <a:ea typeface="+mn-ea"/>
                        <a:cs typeface="+mn-cs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Всички характеристики 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+ </a:t>
                      </a:r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допълнителни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93.3%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Недостатъчно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2FCB49B-7E3D-6790-A563-3DEBF359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185613"/>
              </p:ext>
            </p:extLst>
          </p:nvPr>
        </p:nvGraphicFramePr>
        <p:xfrm>
          <a:off x="7425989" y="391223"/>
          <a:ext cx="4372190" cy="543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Ст. единица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Плащане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2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609-6010-12A4-0C18-9821A5A4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200" y="409895"/>
            <a:ext cx="9396400" cy="643200"/>
          </a:xfrm>
        </p:spPr>
        <p:txBody>
          <a:bodyPr/>
          <a:lstStyle/>
          <a:p>
            <a:r>
              <a:rPr lang="bg-BG" dirty="0"/>
              <a:t>Етап </a:t>
            </a:r>
            <a:r>
              <a:rPr lang="en-US" dirty="0"/>
              <a:t>4</a:t>
            </a:r>
            <a:r>
              <a:rPr lang="bg-BG" dirty="0"/>
              <a:t>. </a:t>
            </a:r>
            <a:br>
              <a:rPr lang="bg-BG" dirty="0"/>
            </a:br>
            <a:r>
              <a:rPr lang="bg-BG" dirty="0"/>
              <a:t>Какво ще стане ако…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3893A-89A7-E8B8-ED13-85B643787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bg-BG" sz="1600" dirty="0">
                <a:solidFill>
                  <a:schemeClr val="tx1"/>
                </a:solidFill>
              </a:rPr>
              <a:t>Тестваме </a:t>
            </a:r>
            <a:r>
              <a:rPr lang="en-US" sz="1600" b="1" dirty="0">
                <a:solidFill>
                  <a:schemeClr val="tx1"/>
                </a:solidFill>
              </a:rPr>
              <a:t>balances.csv</a:t>
            </a:r>
            <a:r>
              <a:rPr lang="bg-BG" sz="1600" b="1" dirty="0">
                <a:solidFill>
                  <a:schemeClr val="tx1"/>
                </a:solidFill>
              </a:rPr>
              <a:t> </a:t>
            </a:r>
            <a:r>
              <a:rPr lang="bg-BG" sz="1600" dirty="0">
                <a:solidFill>
                  <a:schemeClr val="tx1"/>
                </a:solidFill>
              </a:rPr>
              <a:t>с </a:t>
            </a:r>
            <a:r>
              <a:rPr lang="bg-BG" sz="1600" b="1" dirty="0">
                <a:solidFill>
                  <a:schemeClr val="tx1"/>
                </a:solidFill>
              </a:rPr>
              <a:t>всички характеристики</a:t>
            </a:r>
            <a:r>
              <a:rPr lang="bg-BG" sz="1600" dirty="0">
                <a:solidFill>
                  <a:schemeClr val="tx1"/>
                </a:solidFill>
              </a:rPr>
              <a:t> или само с </a:t>
            </a:r>
            <a:r>
              <a:rPr lang="bg-BG" sz="1600" b="1" dirty="0">
                <a:solidFill>
                  <a:schemeClr val="tx1"/>
                </a:solidFill>
              </a:rPr>
              <a:t>най-значимите, подбрани от представянето на </a:t>
            </a:r>
            <a:r>
              <a:rPr lang="en-US" sz="1600" b="1" dirty="0">
                <a:solidFill>
                  <a:schemeClr val="tx1"/>
                </a:solidFill>
              </a:rPr>
              <a:t>XG Boost </a:t>
            </a:r>
            <a:r>
              <a:rPr lang="bg-BG" sz="1600" dirty="0">
                <a:solidFill>
                  <a:schemeClr val="tx1"/>
                </a:solidFill>
              </a:rPr>
              <a:t>модела. 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endParaRPr lang="bg-BG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53BB7-7541-1B9A-0817-B22E175FB7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15</a:t>
            </a:fld>
            <a:endParaRPr lang="e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097C02F-B52E-9DBE-5A71-450888056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960579"/>
              </p:ext>
            </p:extLst>
          </p:nvPr>
        </p:nvGraphicFramePr>
        <p:xfrm>
          <a:off x="2114377" y="2981195"/>
          <a:ext cx="8744380" cy="2787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079133965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3846887528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3584549901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95276906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Модел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Входни данни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Recall Score</a:t>
                      </a:r>
                      <a:endParaRPr lang="bg-BG" sz="1600" b="1" i="0" u="none" strike="noStrike" cap="none" dirty="0">
                        <a:solidFill>
                          <a:srgbClr val="434343"/>
                        </a:solidFill>
                        <a:latin typeface="Montserrat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Заключение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147121"/>
                  </a:ext>
                </a:extLst>
              </a:tr>
              <a:tr h="543175">
                <a:tc rowSpan="2"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Логистична регресия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Всички характеристики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2</a:t>
                      </a:r>
                      <a:r>
                        <a:rPr lang="bg-BG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3</a:t>
                      </a:r>
                      <a:r>
                        <a:rPr lang="en-US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%</a:t>
                      </a:r>
                      <a:endParaRPr lang="bg-BG" sz="1600" b="0" i="0" u="none" strike="noStrike" cap="none" dirty="0">
                        <a:solidFill>
                          <a:srgbClr val="434343"/>
                        </a:solidFill>
                        <a:latin typeface="Montserrat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Недостатъчно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088092"/>
                  </a:ext>
                </a:extLst>
              </a:tr>
              <a:tr h="543175">
                <a:tc vMerge="1">
                  <a:txBody>
                    <a:bodyPr/>
                    <a:lstStyle/>
                    <a:p>
                      <a:pPr algn="ctr"/>
                      <a:endParaRPr lang="bg-BG" sz="1600" b="0" i="0" u="none" strike="noStrike" cap="none" dirty="0">
                        <a:solidFill>
                          <a:srgbClr val="434343"/>
                        </a:solidFill>
                        <a:latin typeface="Montserrat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XG Boost features</a:t>
                      </a:r>
                      <a:endParaRPr lang="bg-BG" sz="1600" b="0" i="0" u="none" strike="noStrike" cap="none" dirty="0">
                        <a:solidFill>
                          <a:srgbClr val="434343"/>
                        </a:solidFill>
                        <a:latin typeface="Montserrat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24%</a:t>
                      </a:r>
                      <a:endParaRPr lang="bg-BG" sz="1600" b="0" i="0" u="none" strike="noStrike" cap="none" dirty="0">
                        <a:solidFill>
                          <a:srgbClr val="434343"/>
                        </a:solidFill>
                        <a:latin typeface="Montserrat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bg-BG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Недостатъчно</a:t>
                      </a:r>
                      <a:endParaRPr lang="bg-BG" sz="1600" b="1" i="0" u="none" strike="noStrike" cap="none" dirty="0">
                        <a:solidFill>
                          <a:srgbClr val="434343"/>
                        </a:solidFill>
                        <a:latin typeface="Montserrat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083762"/>
                  </a:ext>
                </a:extLst>
              </a:tr>
              <a:tr h="543175">
                <a:tc rowSpan="2"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Дърво на решенията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Всички характеристики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sym typeface="Montserrat"/>
                        </a:rPr>
                        <a:t>90%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bg-BG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ОК</a:t>
                      </a:r>
                      <a:endParaRPr lang="bg-BG" sz="1600" b="0" i="0" u="none" strike="noStrike" cap="none" dirty="0">
                        <a:solidFill>
                          <a:srgbClr val="00B050"/>
                        </a:solidFill>
                        <a:latin typeface="Montserrat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694243"/>
                  </a:ext>
                </a:extLst>
              </a:tr>
              <a:tr h="543175">
                <a:tc vMerge="1">
                  <a:txBody>
                    <a:bodyPr/>
                    <a:lstStyle/>
                    <a:p>
                      <a:pPr algn="ctr"/>
                      <a:endParaRPr lang="bg-BG" sz="1600" b="0" i="0" u="none" strike="noStrike" cap="none" dirty="0">
                        <a:solidFill>
                          <a:srgbClr val="434343"/>
                        </a:solidFill>
                        <a:latin typeface="Montserrat"/>
                        <a:ea typeface="+mn-ea"/>
                        <a:cs typeface="+mn-cs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XG Boost features</a:t>
                      </a:r>
                      <a:endParaRPr lang="bg-BG" sz="1600" b="0" i="0" u="none" strike="noStrike" cap="none" dirty="0">
                        <a:solidFill>
                          <a:srgbClr val="434343"/>
                        </a:solidFill>
                        <a:latin typeface="Montserrat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sym typeface="Montserrat"/>
                        </a:rPr>
                        <a:t>79%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bg-BG" sz="1600" b="0" i="0" u="none" strike="noStrike" cap="none" dirty="0">
                          <a:solidFill>
                            <a:srgbClr val="434343"/>
                          </a:solidFill>
                          <a:latin typeface="Montserrat"/>
                          <a:sym typeface="Montserrat"/>
                        </a:rPr>
                        <a:t>Недостатъчно</a:t>
                      </a:r>
                      <a:endParaRPr lang="bg-BG" sz="1600" b="0" i="0" u="none" strike="noStrike" cap="none" dirty="0">
                        <a:solidFill>
                          <a:srgbClr val="00B050"/>
                        </a:solidFill>
                        <a:latin typeface="Montserrat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8113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5336B0E-9314-FAEA-E800-6915CD689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579" y="5548512"/>
            <a:ext cx="990176" cy="114777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A82C892-B5FB-F128-93AF-B04C52997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376061"/>
              </p:ext>
            </p:extLst>
          </p:nvPr>
        </p:nvGraphicFramePr>
        <p:xfrm>
          <a:off x="7425989" y="391223"/>
          <a:ext cx="4372190" cy="543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Ст. единица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Клиент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875F6EFF-9314-3C71-CBA2-47B6D3DB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377" y="1464436"/>
            <a:ext cx="6802379" cy="51827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88C673-A8FD-CA09-CA72-6FBF9F418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161" y="934398"/>
            <a:ext cx="8384639" cy="541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5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609-6010-12A4-0C18-9821A5A4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744" y="36046"/>
            <a:ext cx="9396400" cy="643200"/>
          </a:xfrm>
        </p:spPr>
        <p:txBody>
          <a:bodyPr/>
          <a:lstStyle/>
          <a:p>
            <a:r>
              <a:rPr lang="bg-BG" dirty="0"/>
              <a:t>Етап </a:t>
            </a:r>
            <a:r>
              <a:rPr lang="en-US" dirty="0"/>
              <a:t>5</a:t>
            </a:r>
            <a:r>
              <a:rPr lang="bg-BG" dirty="0"/>
              <a:t>. </a:t>
            </a:r>
            <a:br>
              <a:rPr lang="bg-BG" dirty="0"/>
            </a:br>
            <a:r>
              <a:rPr lang="bg-BG" dirty="0"/>
              <a:t>Какво ще стане ако…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3893A-89A7-E8B8-ED13-85B64378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9717" y="1072794"/>
            <a:ext cx="10009812" cy="3759864"/>
          </a:xfrm>
        </p:spPr>
        <p:txBody>
          <a:bodyPr/>
          <a:lstStyle/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dirty="0">
                <a:solidFill>
                  <a:schemeClr val="tx1"/>
                </a:solidFill>
              </a:rPr>
              <a:t>Комбинираме</a:t>
            </a:r>
            <a:r>
              <a:rPr lang="bg-BG" sz="1600" dirty="0">
                <a:solidFill>
                  <a:schemeClr val="tx1"/>
                </a:solidFill>
              </a:rPr>
              <a:t> трите файла с данни </a:t>
            </a:r>
            <a:endParaRPr lang="en-US" sz="160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dirty="0">
                <a:solidFill>
                  <a:schemeClr val="tx1"/>
                </a:solidFill>
              </a:rPr>
              <a:t>Попълним липсващи данни с </a:t>
            </a:r>
            <a:r>
              <a:rPr lang="en-US" sz="1600" b="1" dirty="0">
                <a:solidFill>
                  <a:schemeClr val="tx1"/>
                </a:solidFill>
              </a:rPr>
              <a:t>RF Model – </a:t>
            </a:r>
            <a:r>
              <a:rPr lang="bg-BG" sz="1600" b="1" dirty="0">
                <a:solidFill>
                  <a:schemeClr val="tx1"/>
                </a:solidFill>
              </a:rPr>
              <a:t>стъпка по стъпка</a:t>
            </a:r>
          </a:p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dirty="0">
                <a:solidFill>
                  <a:schemeClr val="tx1"/>
                </a:solidFill>
              </a:rPr>
              <a:t>Създадем доп. </a:t>
            </a:r>
            <a:r>
              <a:rPr lang="bg-BG" sz="1600" b="1" dirty="0" err="1">
                <a:solidFill>
                  <a:schemeClr val="tx1"/>
                </a:solidFill>
              </a:rPr>
              <a:t>агрегирани</a:t>
            </a:r>
            <a:r>
              <a:rPr lang="bg-BG" sz="1600" b="1" dirty="0">
                <a:solidFill>
                  <a:schemeClr val="tx1"/>
                </a:solidFill>
              </a:rPr>
              <a:t> променливи за всеки клиент:</a:t>
            </a:r>
          </a:p>
          <a:p>
            <a:pPr marL="1219169" lvl="2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1219169" lvl="2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1219169" lvl="2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lvl="1"/>
            <a:endParaRPr lang="bg-BG" sz="1600" dirty="0">
              <a:solidFill>
                <a:schemeClr val="tx1"/>
              </a:solidFill>
            </a:endParaRPr>
          </a:p>
          <a:p>
            <a:pPr lvl="1"/>
            <a:endParaRPr lang="bg-BG" sz="1600" dirty="0">
              <a:solidFill>
                <a:schemeClr val="tx1"/>
              </a:solidFill>
            </a:endParaRPr>
          </a:p>
          <a:p>
            <a:pPr lvl="1"/>
            <a:endParaRPr lang="bg-BG" sz="1600" dirty="0">
              <a:solidFill>
                <a:schemeClr val="tx1"/>
              </a:solidFill>
            </a:endParaRPr>
          </a:p>
          <a:p>
            <a:pPr lvl="1"/>
            <a:endParaRPr lang="bg-BG" sz="1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53BB7-7541-1B9A-0817-B22E175FB7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16</a:t>
            </a:fld>
            <a:endParaRPr lang="e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ABBF456-1047-013B-E88D-26431DC11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536132"/>
              </p:ext>
            </p:extLst>
          </p:nvPr>
        </p:nvGraphicFramePr>
        <p:xfrm>
          <a:off x="7437847" y="239645"/>
          <a:ext cx="4372190" cy="543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Ст. единица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Клиент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A4F3BE77-38E2-200C-D886-C9E858C4E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685" y="1072794"/>
            <a:ext cx="5659459" cy="40560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34EDAE-6B9B-963D-3649-471977EEC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528" y="5083234"/>
            <a:ext cx="990176" cy="11477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E5CF9B-C81E-9A5E-9C63-1CAE9FEF4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311" y="1629889"/>
            <a:ext cx="7475813" cy="4322509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ABB7CC0-4EEC-8515-2196-49F0972BC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840501"/>
              </p:ext>
            </p:extLst>
          </p:nvPr>
        </p:nvGraphicFramePr>
        <p:xfrm>
          <a:off x="2322199" y="5971146"/>
          <a:ext cx="87443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000581631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2850378646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Decision Tree</a:t>
                      </a:r>
                      <a:endParaRPr lang="bg-BG" sz="1600" b="1" i="0" u="none" strike="noStrike" cap="none" dirty="0">
                        <a:solidFill>
                          <a:srgbClr val="00B050"/>
                        </a:solidFill>
                        <a:latin typeface="Montserrat"/>
                        <a:ea typeface="+mn-ea"/>
                        <a:cs typeface="+mn-cs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Всички характеристики 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+ </a:t>
                      </a:r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допълнителни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89.7%</a:t>
                      </a:r>
                      <a:endParaRPr lang="bg-BG" sz="1600" b="1" i="0" u="none" strike="noStrike" cap="none" dirty="0">
                        <a:solidFill>
                          <a:srgbClr val="00B050"/>
                        </a:solidFill>
                        <a:latin typeface="Montserrat"/>
                        <a:ea typeface="+mn-ea"/>
                        <a:cs typeface="+mn-cs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sym typeface="Montserrat"/>
                        </a:rPr>
                        <a:t>OK</a:t>
                      </a:r>
                      <a:endParaRPr lang="bg-BG" sz="1600" b="0" i="0" u="none" strike="noStrike" cap="none" dirty="0">
                        <a:solidFill>
                          <a:srgbClr val="00B050"/>
                        </a:solidFill>
                        <a:latin typeface="Montserrat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A26E8EFA-F373-EA35-AC80-2CE22CBC6B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4097" y="2166871"/>
            <a:ext cx="5659459" cy="48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8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4ACDB1B-3B96-4969-3C60-D15E7DC67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9675"/>
            <a:ext cx="12192000" cy="56483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D1A3D3F-E5C7-28F0-9E88-2EB0DA7EE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026" y="-122055"/>
            <a:ext cx="5334000" cy="4248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989609-6010-12A4-0C18-9821A5A4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367" y="189632"/>
            <a:ext cx="9396400" cy="643200"/>
          </a:xfrm>
        </p:spPr>
        <p:txBody>
          <a:bodyPr/>
          <a:lstStyle/>
          <a:p>
            <a:r>
              <a:rPr lang="bg-BG" dirty="0"/>
              <a:t>Етап </a:t>
            </a:r>
            <a:r>
              <a:rPr lang="en-US" dirty="0"/>
              <a:t>5</a:t>
            </a:r>
            <a:r>
              <a:rPr lang="bg-BG" dirty="0"/>
              <a:t>.</a:t>
            </a:r>
            <a:br>
              <a:rPr lang="en-US" dirty="0"/>
            </a:br>
            <a:r>
              <a:rPr lang="bg-BG" dirty="0"/>
              <a:t>Дървото…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3893A-89A7-E8B8-ED13-85B64378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8367" y="1053095"/>
            <a:ext cx="10009812" cy="3759864"/>
          </a:xfrm>
        </p:spPr>
        <p:txBody>
          <a:bodyPr/>
          <a:lstStyle/>
          <a:p>
            <a:pPr marL="1219169" lvl="2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1219169" lvl="2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lvl="1"/>
            <a:endParaRPr lang="bg-BG" sz="1600" dirty="0">
              <a:solidFill>
                <a:schemeClr val="tx1"/>
              </a:solidFill>
            </a:endParaRPr>
          </a:p>
          <a:p>
            <a:pPr lvl="1"/>
            <a:endParaRPr lang="bg-BG" sz="1600" dirty="0">
              <a:solidFill>
                <a:schemeClr val="tx1"/>
              </a:solidFill>
            </a:endParaRPr>
          </a:p>
          <a:p>
            <a:pPr lvl="1"/>
            <a:endParaRPr lang="bg-BG" sz="1600" dirty="0">
              <a:solidFill>
                <a:schemeClr val="tx1"/>
              </a:solidFill>
            </a:endParaRPr>
          </a:p>
          <a:p>
            <a:pPr lvl="1"/>
            <a:endParaRPr lang="bg-BG" sz="1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53BB7-7541-1B9A-0817-B22E175FB7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17</a:t>
            </a:fld>
            <a:endParaRPr lang="e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ABBF456-1047-013B-E88D-26431DC115D1}"/>
              </a:ext>
            </a:extLst>
          </p:cNvPr>
          <p:cNvGraphicFramePr>
            <a:graphicFrameLocks noGrp="1"/>
          </p:cNvGraphicFramePr>
          <p:nvPr/>
        </p:nvGraphicFramePr>
        <p:xfrm>
          <a:off x="7437847" y="239645"/>
          <a:ext cx="4372190" cy="543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Ст. единица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Клиент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A34EDAE-6B9B-963D-3649-471977EEC9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203" y="4611124"/>
            <a:ext cx="990176" cy="114777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407DD95-D2E4-588A-E064-551A4DCF3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34035"/>
              </p:ext>
            </p:extLst>
          </p:nvPr>
        </p:nvGraphicFramePr>
        <p:xfrm>
          <a:off x="2036449" y="5860680"/>
          <a:ext cx="87443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000581631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2850378646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Decision Tree</a:t>
                      </a:r>
                      <a:endParaRPr lang="bg-BG" sz="1600" b="1" i="0" u="none" strike="noStrike" cap="none" dirty="0">
                        <a:solidFill>
                          <a:srgbClr val="00B050"/>
                        </a:solidFill>
                        <a:latin typeface="Montserrat"/>
                        <a:ea typeface="+mn-ea"/>
                        <a:cs typeface="+mn-cs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Всички характеристики 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+ </a:t>
                      </a:r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допълнителни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89.7%</a:t>
                      </a:r>
                      <a:endParaRPr lang="bg-BG" sz="1600" b="1" i="0" u="none" strike="noStrike" cap="none" dirty="0">
                        <a:solidFill>
                          <a:srgbClr val="00B050"/>
                        </a:solidFill>
                        <a:latin typeface="Montserrat"/>
                        <a:ea typeface="+mn-ea"/>
                        <a:cs typeface="+mn-cs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sym typeface="Montserrat"/>
                        </a:rPr>
                        <a:t>OK</a:t>
                      </a:r>
                      <a:endParaRPr lang="bg-BG" sz="1600" b="0" i="0" u="none" strike="noStrike" cap="none" dirty="0">
                        <a:solidFill>
                          <a:srgbClr val="00B050"/>
                        </a:solidFill>
                        <a:latin typeface="Montserrat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661C87BE-6263-3E4A-00FC-219DB4A99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280" y="2517519"/>
            <a:ext cx="10557449" cy="436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7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609-6010-12A4-0C18-9821A5A4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367" y="189632"/>
            <a:ext cx="9396400" cy="643200"/>
          </a:xfrm>
        </p:spPr>
        <p:txBody>
          <a:bodyPr/>
          <a:lstStyle/>
          <a:p>
            <a:r>
              <a:rPr lang="bg-BG" dirty="0"/>
              <a:t>Етап </a:t>
            </a:r>
            <a:r>
              <a:rPr lang="en-US" dirty="0"/>
              <a:t>5</a:t>
            </a:r>
            <a:r>
              <a:rPr lang="bg-BG" dirty="0"/>
              <a:t>.</a:t>
            </a:r>
            <a:br>
              <a:rPr lang="en-US" dirty="0"/>
            </a:br>
            <a:r>
              <a:rPr lang="bg-BG" dirty="0"/>
              <a:t>Я да видим данните…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3893A-89A7-E8B8-ED13-85B64378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8367" y="1053095"/>
            <a:ext cx="10009812" cy="3759864"/>
          </a:xfrm>
        </p:spPr>
        <p:txBody>
          <a:bodyPr/>
          <a:lstStyle/>
          <a:p>
            <a:pPr marL="1219169" lvl="2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1219169" lvl="2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lvl="1"/>
            <a:endParaRPr lang="bg-BG" sz="1600" dirty="0">
              <a:solidFill>
                <a:schemeClr val="tx1"/>
              </a:solidFill>
            </a:endParaRPr>
          </a:p>
          <a:p>
            <a:pPr lvl="1"/>
            <a:endParaRPr lang="bg-BG" sz="1600" dirty="0">
              <a:solidFill>
                <a:schemeClr val="tx1"/>
              </a:solidFill>
            </a:endParaRPr>
          </a:p>
          <a:p>
            <a:pPr lvl="1"/>
            <a:endParaRPr lang="bg-BG" sz="1600" dirty="0">
              <a:solidFill>
                <a:schemeClr val="tx1"/>
              </a:solidFill>
            </a:endParaRPr>
          </a:p>
          <a:p>
            <a:pPr lvl="1"/>
            <a:endParaRPr lang="bg-BG" sz="1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53BB7-7541-1B9A-0817-B22E175FB7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18</a:t>
            </a:fld>
            <a:endParaRPr lang="e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ABBF456-1047-013B-E88D-26431DC115D1}"/>
              </a:ext>
            </a:extLst>
          </p:cNvPr>
          <p:cNvGraphicFramePr>
            <a:graphicFrameLocks noGrp="1"/>
          </p:cNvGraphicFramePr>
          <p:nvPr/>
        </p:nvGraphicFramePr>
        <p:xfrm>
          <a:off x="7437847" y="239645"/>
          <a:ext cx="4372190" cy="543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Ст. единица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Клиент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A34EDAE-6B9B-963D-3649-471977EEC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203" y="4611124"/>
            <a:ext cx="990176" cy="114777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407DD95-D2E4-588A-E064-551A4DCF396C}"/>
              </a:ext>
            </a:extLst>
          </p:cNvPr>
          <p:cNvGraphicFramePr>
            <a:graphicFrameLocks noGrp="1"/>
          </p:cNvGraphicFramePr>
          <p:nvPr/>
        </p:nvGraphicFramePr>
        <p:xfrm>
          <a:off x="2036449" y="5860680"/>
          <a:ext cx="87443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000581631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2850378646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Decision Tree</a:t>
                      </a:r>
                      <a:endParaRPr lang="bg-BG" sz="1600" b="1" i="0" u="none" strike="noStrike" cap="none" dirty="0">
                        <a:solidFill>
                          <a:srgbClr val="00B050"/>
                        </a:solidFill>
                        <a:latin typeface="Montserrat"/>
                        <a:ea typeface="+mn-ea"/>
                        <a:cs typeface="+mn-cs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Всички характеристики 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+ </a:t>
                      </a:r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допълнителни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89.7%</a:t>
                      </a:r>
                      <a:endParaRPr lang="bg-BG" sz="1600" b="1" i="0" u="none" strike="noStrike" cap="none" dirty="0">
                        <a:solidFill>
                          <a:srgbClr val="00B050"/>
                        </a:solidFill>
                        <a:latin typeface="Montserrat"/>
                        <a:ea typeface="+mn-ea"/>
                        <a:cs typeface="+mn-cs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sym typeface="Montserrat"/>
                        </a:rPr>
                        <a:t>OK</a:t>
                      </a:r>
                      <a:endParaRPr lang="bg-BG" sz="1600" b="0" i="0" u="none" strike="noStrike" cap="none" dirty="0">
                        <a:solidFill>
                          <a:srgbClr val="00B050"/>
                        </a:solidFill>
                        <a:latin typeface="Montserrat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E526CD8-82D5-17B9-F86C-A5692A55D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21" y="1408715"/>
            <a:ext cx="11374437" cy="387721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DB42DE7-99FF-E7E7-2D9D-6EC633C58F4E}"/>
                  </a:ext>
                </a:extLst>
              </p14:cNvPr>
              <p14:cNvContentPartPr/>
              <p14:nvPr/>
            </p14:nvContentPartPr>
            <p14:xfrm>
              <a:off x="10561140" y="3847035"/>
              <a:ext cx="964800" cy="335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DB42DE7-99FF-E7E7-2D9D-6EC633C58F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52500" y="3838395"/>
                <a:ext cx="98244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50D0735-838D-B7F0-07C7-4D3417FD87D3}"/>
                  </a:ext>
                </a:extLst>
              </p14:cNvPr>
              <p14:cNvContentPartPr/>
              <p14:nvPr/>
            </p14:nvContentPartPr>
            <p14:xfrm>
              <a:off x="1866060" y="3638235"/>
              <a:ext cx="811440" cy="6012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50D0735-838D-B7F0-07C7-4D3417FD87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57420" y="3629235"/>
                <a:ext cx="829080" cy="61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5253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609-6010-12A4-0C18-9821A5A4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367" y="189632"/>
            <a:ext cx="9396400" cy="643200"/>
          </a:xfrm>
        </p:spPr>
        <p:txBody>
          <a:bodyPr/>
          <a:lstStyle/>
          <a:p>
            <a:r>
              <a:rPr lang="bg-BG" dirty="0"/>
              <a:t>Етап </a:t>
            </a:r>
            <a:r>
              <a:rPr lang="en-US" dirty="0"/>
              <a:t>5</a:t>
            </a:r>
            <a:r>
              <a:rPr lang="bg-BG" dirty="0"/>
              <a:t>.</a:t>
            </a:r>
            <a:br>
              <a:rPr lang="en-US" dirty="0"/>
            </a:br>
            <a:r>
              <a:rPr lang="bg-BG" dirty="0"/>
              <a:t>Какво ще стане ако…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3893A-89A7-E8B8-ED13-85B64378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8367" y="1053095"/>
            <a:ext cx="10009812" cy="3759864"/>
          </a:xfrm>
        </p:spPr>
        <p:txBody>
          <a:bodyPr/>
          <a:lstStyle/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dirty="0">
                <a:solidFill>
                  <a:schemeClr val="tx1"/>
                </a:solidFill>
              </a:rPr>
              <a:t>Комбинираме трите файла с данни </a:t>
            </a:r>
            <a:endParaRPr lang="en-US" sz="160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dirty="0">
                <a:solidFill>
                  <a:schemeClr val="tx1"/>
                </a:solidFill>
              </a:rPr>
              <a:t>Филтрираме по-трудно интерпретиращи се променливи</a:t>
            </a:r>
          </a:p>
          <a:p>
            <a:pPr marL="1219169" lvl="2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1219169" lvl="2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lvl="1"/>
            <a:endParaRPr lang="bg-BG" sz="1600" dirty="0">
              <a:solidFill>
                <a:schemeClr val="tx1"/>
              </a:solidFill>
            </a:endParaRPr>
          </a:p>
          <a:p>
            <a:pPr lvl="1"/>
            <a:endParaRPr lang="bg-BG" sz="1600" dirty="0">
              <a:solidFill>
                <a:schemeClr val="tx1"/>
              </a:solidFill>
            </a:endParaRPr>
          </a:p>
          <a:p>
            <a:pPr lvl="1"/>
            <a:endParaRPr lang="bg-BG" sz="1600" dirty="0">
              <a:solidFill>
                <a:schemeClr val="tx1"/>
              </a:solidFill>
            </a:endParaRPr>
          </a:p>
          <a:p>
            <a:pPr lvl="1"/>
            <a:endParaRPr lang="bg-BG" sz="1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53BB7-7541-1B9A-0817-B22E175FB7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19</a:t>
            </a:fld>
            <a:endParaRPr lang="e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ABBF456-1047-013B-E88D-26431DC115D1}"/>
              </a:ext>
            </a:extLst>
          </p:cNvPr>
          <p:cNvGraphicFramePr>
            <a:graphicFrameLocks noGrp="1"/>
          </p:cNvGraphicFramePr>
          <p:nvPr/>
        </p:nvGraphicFramePr>
        <p:xfrm>
          <a:off x="7437847" y="239645"/>
          <a:ext cx="4372190" cy="543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Ст. единица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Клиент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A34EDAE-6B9B-963D-3649-471977EEC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203" y="4611124"/>
            <a:ext cx="990176" cy="114777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407DD95-D2E4-588A-E064-551A4DCF396C}"/>
              </a:ext>
            </a:extLst>
          </p:cNvPr>
          <p:cNvGraphicFramePr>
            <a:graphicFrameLocks noGrp="1"/>
          </p:cNvGraphicFramePr>
          <p:nvPr/>
        </p:nvGraphicFramePr>
        <p:xfrm>
          <a:off x="2036449" y="5860680"/>
          <a:ext cx="87443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000581631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2850378646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Decision Tree</a:t>
                      </a:r>
                      <a:endParaRPr lang="bg-BG" sz="1600" b="1" i="0" u="none" strike="noStrike" cap="none" dirty="0">
                        <a:solidFill>
                          <a:srgbClr val="00B050"/>
                        </a:solidFill>
                        <a:latin typeface="Montserrat"/>
                        <a:ea typeface="+mn-ea"/>
                        <a:cs typeface="+mn-cs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Всички характеристики 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+ </a:t>
                      </a:r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допълнителни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8</a:t>
                      </a:r>
                      <a:r>
                        <a:rPr lang="bg-BG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8</a:t>
                      </a:r>
                      <a:r>
                        <a:rPr lang="en-US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%</a:t>
                      </a:r>
                      <a:endParaRPr lang="bg-BG" sz="1600" b="1" i="0" u="none" strike="noStrike" cap="none" dirty="0">
                        <a:solidFill>
                          <a:srgbClr val="00B050"/>
                        </a:solidFill>
                        <a:latin typeface="Montserrat"/>
                        <a:ea typeface="+mn-ea"/>
                        <a:cs typeface="+mn-cs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sym typeface="Montserrat"/>
                        </a:rPr>
                        <a:t>OK</a:t>
                      </a:r>
                      <a:endParaRPr lang="bg-BG" sz="1600" b="0" i="0" u="none" strike="noStrike" cap="none" dirty="0">
                        <a:solidFill>
                          <a:srgbClr val="00B050"/>
                        </a:solidFill>
                        <a:latin typeface="Montserrat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0218C407-CE8D-90F9-68EA-FD5FEA578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783" y="1869929"/>
            <a:ext cx="6247596" cy="39779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6D453A1-8745-890B-938C-3A4A48E2A8C7}"/>
                  </a:ext>
                </a:extLst>
              </p14:cNvPr>
              <p14:cNvContentPartPr/>
              <p14:nvPr/>
            </p14:nvContentPartPr>
            <p14:xfrm>
              <a:off x="4933620" y="3714195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6D453A1-8745-890B-938C-3A4A48E2A8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24620" y="370555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91888182-D84D-8D85-FDC8-BED73052601D}"/>
              </a:ext>
            </a:extLst>
          </p:cNvPr>
          <p:cNvGrpSpPr/>
          <p:nvPr/>
        </p:nvGrpSpPr>
        <p:grpSpPr>
          <a:xfrm>
            <a:off x="2561580" y="3924030"/>
            <a:ext cx="360" cy="360"/>
            <a:chOff x="2561580" y="392403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1DC0FCF-7634-6119-3422-5928FB4B4075}"/>
                    </a:ext>
                  </a:extLst>
                </p14:cNvPr>
                <p14:cNvContentPartPr/>
                <p14:nvPr/>
              </p14:nvContentPartPr>
              <p14:xfrm>
                <a:off x="2561580" y="3924030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1DC0FCF-7634-6119-3422-5928FB4B407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52940" y="39150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B0549C5-1A6E-238F-5ED5-FA74394DBD07}"/>
                    </a:ext>
                  </a:extLst>
                </p14:cNvPr>
                <p14:cNvContentPartPr/>
                <p14:nvPr/>
              </p14:nvContentPartPr>
              <p14:xfrm>
                <a:off x="2561580" y="3924030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B0549C5-1A6E-238F-5ED5-FA74394DBD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52940" y="39150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5D995B9-E1B4-FFF5-DC89-6B9BDE650357}"/>
                    </a:ext>
                  </a:extLst>
                </p14:cNvPr>
                <p14:cNvContentPartPr/>
                <p14:nvPr/>
              </p14:nvContentPartPr>
              <p14:xfrm>
                <a:off x="2561580" y="3924030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5D995B9-E1B4-FFF5-DC89-6B9BDE65035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52940" y="39150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9582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>
            <a:spLocks noGrp="1"/>
          </p:cNvSpPr>
          <p:nvPr>
            <p:ph type="body" idx="1"/>
          </p:nvPr>
        </p:nvSpPr>
        <p:spPr>
          <a:xfrm>
            <a:off x="1800000" y="2260600"/>
            <a:ext cx="9396400" cy="333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bg-BG" sz="1600" b="1" dirty="0">
                <a:solidFill>
                  <a:schemeClr val="tx1"/>
                </a:solidFill>
              </a:rPr>
              <a:t>Клиент: </a:t>
            </a:r>
            <a:r>
              <a:rPr lang="en-US" sz="1600" b="1" dirty="0">
                <a:solidFill>
                  <a:schemeClr val="tx1"/>
                </a:solidFill>
              </a:rPr>
              <a:t>UniCredit Bulbank</a:t>
            </a:r>
            <a:endParaRPr lang="bg-BG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 </a:t>
            </a:r>
            <a:endParaRPr lang="bg-BG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bg-BG" sz="1600" dirty="0">
                <a:solidFill>
                  <a:schemeClr val="tx1"/>
                </a:solidFill>
              </a:rPr>
              <a:t>Задача: </a:t>
            </a:r>
            <a:r>
              <a:rPr lang="bg-BG" sz="1600" b="1" dirty="0">
                <a:solidFill>
                  <a:schemeClr val="tx1"/>
                </a:solidFill>
              </a:rPr>
              <a:t>Да се построи модел, който, въз основа на входните данни, да може да предскаже пълните (и по възможност частичните) предсрочни погасявания на ипотечни кредити</a:t>
            </a:r>
            <a:r>
              <a:rPr lang="en-US" sz="1600" b="1" dirty="0">
                <a:solidFill>
                  <a:schemeClr val="tx1"/>
                </a:solidFill>
              </a:rPr>
              <a:t>. </a:t>
            </a:r>
            <a:endParaRPr lang="bg-BG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bg-BG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bg-BG" sz="1600" b="1" dirty="0">
                <a:solidFill>
                  <a:schemeClr val="tx1"/>
                </a:solidFill>
              </a:rPr>
              <a:t>Входни данни: 3 файла</a:t>
            </a:r>
          </a:p>
          <a:p>
            <a:pPr>
              <a:buClr>
                <a:srgbClr val="CC4A4A"/>
              </a:buClr>
              <a:buChar char="●"/>
            </a:pPr>
            <a:endParaRPr lang="bg-BG" sz="1600" b="1" i="1" dirty="0">
              <a:solidFill>
                <a:schemeClr val="tx1"/>
              </a:solidFill>
            </a:endParaRPr>
          </a:p>
          <a:p>
            <a:pPr>
              <a:buClr>
                <a:srgbClr val="CC4A4A"/>
              </a:buClr>
              <a:buChar char="●"/>
            </a:pPr>
            <a:r>
              <a:rPr lang="bg-BG" sz="1600" i="1" dirty="0">
                <a:solidFill>
                  <a:schemeClr val="tx1"/>
                </a:solidFill>
              </a:rPr>
              <a:t>Кредитен баланс на клиентите: </a:t>
            </a:r>
            <a:r>
              <a:rPr lang="es" sz="1600" i="1" dirty="0">
                <a:solidFill>
                  <a:schemeClr val="tx1"/>
                </a:solidFill>
              </a:rPr>
              <a:t>14 </a:t>
            </a:r>
            <a:r>
              <a:rPr lang="bg-BG" sz="1600" i="1" dirty="0">
                <a:solidFill>
                  <a:schemeClr val="tx1"/>
                </a:solidFill>
              </a:rPr>
              <a:t>променливи, 1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bg-BG" sz="1600" i="1" dirty="0">
                <a:solidFill>
                  <a:schemeClr val="tx1"/>
                </a:solidFill>
              </a:rPr>
              <a:t>230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bg-BG" sz="1600" i="1" dirty="0">
                <a:solidFill>
                  <a:schemeClr val="tx1"/>
                </a:solidFill>
              </a:rPr>
              <a:t>563 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bg-BG" sz="1600" i="1" dirty="0">
                <a:solidFill>
                  <a:schemeClr val="tx1"/>
                </a:solidFill>
              </a:rPr>
              <a:t>записа</a:t>
            </a:r>
            <a:endParaRPr sz="1600" i="1" dirty="0">
              <a:solidFill>
                <a:schemeClr val="tx1"/>
              </a:solidFill>
            </a:endParaRPr>
          </a:p>
          <a:p>
            <a:pPr>
              <a:buClr>
                <a:srgbClr val="CC4A4A"/>
              </a:buClr>
              <a:buChar char="●"/>
            </a:pPr>
            <a:r>
              <a:rPr lang="bg-BG" sz="1600" i="1" dirty="0">
                <a:solidFill>
                  <a:schemeClr val="tx1"/>
                </a:solidFill>
              </a:rPr>
              <a:t>Демография на клиентите: 8 променливи, 3</a:t>
            </a:r>
            <a:r>
              <a:rPr lang="en-US" sz="1600" i="1" dirty="0">
                <a:solidFill>
                  <a:schemeClr val="tx1"/>
                </a:solidFill>
              </a:rPr>
              <a:t>4</a:t>
            </a:r>
            <a:r>
              <a:rPr lang="bg-BG" sz="1600" i="1" dirty="0">
                <a:solidFill>
                  <a:schemeClr val="tx1"/>
                </a:solidFill>
              </a:rPr>
              <a:t> 51</a:t>
            </a:r>
            <a:r>
              <a:rPr lang="en-US" sz="1600" i="1" dirty="0">
                <a:solidFill>
                  <a:schemeClr val="tx1"/>
                </a:solidFill>
              </a:rPr>
              <a:t>5</a:t>
            </a:r>
            <a:r>
              <a:rPr lang="bg-BG" sz="1600" i="1" dirty="0">
                <a:solidFill>
                  <a:schemeClr val="tx1"/>
                </a:solidFill>
              </a:rPr>
              <a:t> записа </a:t>
            </a:r>
            <a:endParaRPr sz="1600" i="1" dirty="0">
              <a:solidFill>
                <a:schemeClr val="tx1"/>
              </a:solidFill>
            </a:endParaRPr>
          </a:p>
          <a:p>
            <a:pPr>
              <a:buClr>
                <a:srgbClr val="CC4A4A"/>
              </a:buClr>
              <a:buChar char="●"/>
            </a:pPr>
            <a:r>
              <a:rPr lang="bg-BG" sz="1600" i="1" dirty="0">
                <a:solidFill>
                  <a:schemeClr val="tx1"/>
                </a:solidFill>
              </a:rPr>
              <a:t>Информация за обезпечението: 8 променливи, 40 79</a:t>
            </a:r>
            <a:r>
              <a:rPr lang="en-US" sz="1600" i="1" dirty="0">
                <a:solidFill>
                  <a:schemeClr val="tx1"/>
                </a:solidFill>
              </a:rPr>
              <a:t>4</a:t>
            </a:r>
            <a:r>
              <a:rPr lang="bg-BG" sz="1600" i="1" dirty="0">
                <a:solidFill>
                  <a:schemeClr val="tx1"/>
                </a:solidFill>
              </a:rPr>
              <a:t> записа</a:t>
            </a:r>
            <a:endParaRPr sz="16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bg-BG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bg-BG" sz="1600" dirty="0">
                <a:solidFill>
                  <a:schemeClr val="tx1"/>
                </a:solidFill>
              </a:rPr>
              <a:t>Критерий за успех: пълно изпълнение на задачата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240" name="Google Shape;240;p33"/>
          <p:cNvSpPr txBox="1">
            <a:spLocks noGrp="1"/>
          </p:cNvSpPr>
          <p:nvPr>
            <p:ph type="title"/>
          </p:nvPr>
        </p:nvSpPr>
        <p:spPr>
          <a:xfrm>
            <a:off x="1800000" y="960120"/>
            <a:ext cx="9396400" cy="6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bg-BG" b="1" dirty="0"/>
              <a:t>Контекст на разработката</a:t>
            </a:r>
            <a:endParaRPr b="1" dirty="0"/>
          </a:p>
        </p:txBody>
      </p:sp>
      <p:sp>
        <p:nvSpPr>
          <p:cNvPr id="241" name="Google Shape;241;p33"/>
          <p:cNvSpPr txBox="1">
            <a:spLocks noGrp="1"/>
          </p:cNvSpPr>
          <p:nvPr>
            <p:ph type="sldNum" idx="12"/>
          </p:nvPr>
        </p:nvSpPr>
        <p:spPr>
          <a:xfrm>
            <a:off x="11066579" y="612240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s" sz="16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Montserrat Medium"/>
                <a:sym typeface="Montserrat Medium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609-6010-12A4-0C18-9821A5A4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367" y="189632"/>
            <a:ext cx="9396400" cy="643200"/>
          </a:xfrm>
        </p:spPr>
        <p:txBody>
          <a:bodyPr/>
          <a:lstStyle/>
          <a:p>
            <a:r>
              <a:rPr lang="bg-BG" dirty="0"/>
              <a:t>Етап 6.</a:t>
            </a:r>
            <a:br>
              <a:rPr lang="en-US" dirty="0"/>
            </a:br>
            <a:r>
              <a:rPr lang="bg-BG" dirty="0"/>
              <a:t>Какво ще стане ако…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3893A-89A7-E8B8-ED13-85B64378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8367" y="1000942"/>
            <a:ext cx="10009812" cy="980258"/>
          </a:xfrm>
        </p:spPr>
        <p:txBody>
          <a:bodyPr/>
          <a:lstStyle/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dirty="0">
                <a:solidFill>
                  <a:schemeClr val="tx1"/>
                </a:solidFill>
              </a:rPr>
              <a:t>Филтрираме по-трудно интерпретиращи се променливи</a:t>
            </a:r>
          </a:p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dirty="0">
                <a:solidFill>
                  <a:schemeClr val="tx1"/>
                </a:solidFill>
              </a:rPr>
              <a:t>Премахнем </a:t>
            </a:r>
            <a:r>
              <a:rPr lang="bg-BG" sz="1600" b="1" dirty="0" err="1">
                <a:solidFill>
                  <a:schemeClr val="tx1"/>
                </a:solidFill>
              </a:rPr>
              <a:t>корелиращите</a:t>
            </a:r>
            <a:r>
              <a:rPr lang="bg-BG" sz="1600" b="1" dirty="0">
                <a:solidFill>
                  <a:schemeClr val="tx1"/>
                </a:solidFill>
              </a:rPr>
              <a:t> се данни</a:t>
            </a:r>
          </a:p>
          <a:p>
            <a:pPr marL="1219169" lvl="2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1219169" lvl="2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lvl="1"/>
            <a:endParaRPr lang="bg-BG" sz="1600" dirty="0">
              <a:solidFill>
                <a:schemeClr val="tx1"/>
              </a:solidFill>
            </a:endParaRPr>
          </a:p>
          <a:p>
            <a:pPr lvl="1"/>
            <a:endParaRPr lang="bg-BG" sz="1600" dirty="0">
              <a:solidFill>
                <a:schemeClr val="tx1"/>
              </a:solidFill>
            </a:endParaRPr>
          </a:p>
          <a:p>
            <a:pPr lvl="1"/>
            <a:endParaRPr lang="bg-BG" sz="1600" dirty="0">
              <a:solidFill>
                <a:schemeClr val="tx1"/>
              </a:solidFill>
            </a:endParaRPr>
          </a:p>
          <a:p>
            <a:pPr lvl="1"/>
            <a:endParaRPr lang="bg-BG" sz="1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53BB7-7541-1B9A-0817-B22E175FB7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20</a:t>
            </a:fld>
            <a:endParaRPr lang="e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ABBF456-1047-013B-E88D-26431DC115D1}"/>
              </a:ext>
            </a:extLst>
          </p:cNvPr>
          <p:cNvGraphicFramePr>
            <a:graphicFrameLocks noGrp="1"/>
          </p:cNvGraphicFramePr>
          <p:nvPr/>
        </p:nvGraphicFramePr>
        <p:xfrm>
          <a:off x="7437847" y="239645"/>
          <a:ext cx="4372190" cy="543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Ст. единица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Клиент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A34EDAE-6B9B-963D-3649-471977EEC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203" y="4611124"/>
            <a:ext cx="990176" cy="11477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18C407-CE8D-90F9-68EA-FD5FEA578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71" y="2144415"/>
            <a:ext cx="6247596" cy="39779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6D453A1-8745-890B-938C-3A4A48E2A8C7}"/>
                  </a:ext>
                </a:extLst>
              </p14:cNvPr>
              <p14:cNvContentPartPr/>
              <p14:nvPr/>
            </p14:nvContentPartPr>
            <p14:xfrm>
              <a:off x="4933620" y="3714195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6D453A1-8745-890B-938C-3A4A48E2A8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24620" y="370519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91888182-D84D-8D85-FDC8-BED73052601D}"/>
              </a:ext>
            </a:extLst>
          </p:cNvPr>
          <p:cNvGrpSpPr/>
          <p:nvPr/>
        </p:nvGrpSpPr>
        <p:grpSpPr>
          <a:xfrm>
            <a:off x="2561580" y="3924030"/>
            <a:ext cx="360" cy="360"/>
            <a:chOff x="2561580" y="392403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1DC0FCF-7634-6119-3422-5928FB4B4075}"/>
                    </a:ext>
                  </a:extLst>
                </p14:cNvPr>
                <p14:cNvContentPartPr/>
                <p14:nvPr/>
              </p14:nvContentPartPr>
              <p14:xfrm>
                <a:off x="2561580" y="3924030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1DC0FCF-7634-6119-3422-5928FB4B407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52580" y="39150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B0549C5-1A6E-238F-5ED5-FA74394DBD07}"/>
                    </a:ext>
                  </a:extLst>
                </p14:cNvPr>
                <p14:cNvContentPartPr/>
                <p14:nvPr/>
              </p14:nvContentPartPr>
              <p14:xfrm>
                <a:off x="2561580" y="3924030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B0549C5-1A6E-238F-5ED5-FA74394DBD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52580" y="39150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5D995B9-E1B4-FFF5-DC89-6B9BDE650357}"/>
                    </a:ext>
                  </a:extLst>
                </p14:cNvPr>
                <p14:cNvContentPartPr/>
                <p14:nvPr/>
              </p14:nvContentPartPr>
              <p14:xfrm>
                <a:off x="2561580" y="3924030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5D995B9-E1B4-FFF5-DC89-6B9BDE65035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52580" y="39150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D0F4FEC4-A3DA-F033-9CA4-63A70CEB42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7839" y="2144415"/>
            <a:ext cx="6253553" cy="39779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2967FE-AD94-0828-8D80-49B2D88C0F1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89364" y="5976945"/>
            <a:ext cx="3702461" cy="81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48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609-6010-12A4-0C18-9821A5A4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367" y="189632"/>
            <a:ext cx="9396400" cy="643200"/>
          </a:xfrm>
        </p:spPr>
        <p:txBody>
          <a:bodyPr/>
          <a:lstStyle/>
          <a:p>
            <a:r>
              <a:rPr lang="bg-BG" dirty="0"/>
              <a:t>Етап 6.</a:t>
            </a:r>
            <a:br>
              <a:rPr lang="en-US" dirty="0"/>
            </a:br>
            <a:r>
              <a:rPr lang="bg-BG" dirty="0"/>
              <a:t>Какво ще стане ако…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3893A-89A7-E8B8-ED13-85B64378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8367" y="1000942"/>
            <a:ext cx="10009812" cy="1761308"/>
          </a:xfrm>
        </p:spPr>
        <p:txBody>
          <a:bodyPr/>
          <a:lstStyle/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dirty="0">
                <a:solidFill>
                  <a:schemeClr val="tx1"/>
                </a:solidFill>
              </a:rPr>
              <a:t>Филтрираме по-трудно интерпретиращи се променливи</a:t>
            </a:r>
          </a:p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dirty="0">
                <a:solidFill>
                  <a:schemeClr val="tx1"/>
                </a:solidFill>
              </a:rPr>
              <a:t>Премахнем </a:t>
            </a:r>
            <a:r>
              <a:rPr lang="bg-BG" sz="1600" b="1" dirty="0" err="1">
                <a:solidFill>
                  <a:schemeClr val="tx1"/>
                </a:solidFill>
              </a:rPr>
              <a:t>корелиращите</a:t>
            </a:r>
            <a:r>
              <a:rPr lang="bg-BG" sz="1600" b="1" dirty="0">
                <a:solidFill>
                  <a:schemeClr val="tx1"/>
                </a:solidFill>
              </a:rPr>
              <a:t> се данни</a:t>
            </a:r>
            <a:endParaRPr lang="en-US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dirty="0">
                <a:solidFill>
                  <a:schemeClr val="tx1"/>
                </a:solidFill>
              </a:rPr>
              <a:t>Изберем променливи със статистически методи </a:t>
            </a: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dirty="0">
                <a:solidFill>
                  <a:schemeClr val="tx1"/>
                </a:solidFill>
              </a:rPr>
              <a:t>Резултатите след филтриране с </a:t>
            </a:r>
            <a:r>
              <a:rPr lang="en-US" sz="1600" b="1" dirty="0">
                <a:solidFill>
                  <a:schemeClr val="tx1"/>
                </a:solidFill>
              </a:rPr>
              <a:t>ANOVA </a:t>
            </a:r>
            <a:r>
              <a:rPr lang="bg-BG" sz="1600" b="1" dirty="0">
                <a:solidFill>
                  <a:schemeClr val="tx1"/>
                </a:solidFill>
              </a:rPr>
              <a:t>и </a:t>
            </a:r>
            <a:r>
              <a:rPr lang="en-US" sz="1600" b="1" dirty="0">
                <a:solidFill>
                  <a:schemeClr val="tx1"/>
                </a:solidFill>
              </a:rPr>
              <a:t>Chi Squared </a:t>
            </a:r>
            <a:r>
              <a:rPr lang="bg-BG" sz="1600" b="1" dirty="0">
                <a:solidFill>
                  <a:schemeClr val="tx1"/>
                </a:solidFill>
              </a:rPr>
              <a:t>се понижиха</a:t>
            </a:r>
          </a:p>
          <a:p>
            <a:pPr marL="1219169" lvl="2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lvl="1"/>
            <a:endParaRPr lang="bg-BG" sz="1600" dirty="0">
              <a:solidFill>
                <a:schemeClr val="tx1"/>
              </a:solidFill>
            </a:endParaRPr>
          </a:p>
          <a:p>
            <a:pPr lvl="1"/>
            <a:endParaRPr lang="bg-BG" sz="1600" dirty="0">
              <a:solidFill>
                <a:schemeClr val="tx1"/>
              </a:solidFill>
            </a:endParaRPr>
          </a:p>
          <a:p>
            <a:pPr lvl="1"/>
            <a:endParaRPr lang="bg-BG" sz="1600" dirty="0">
              <a:solidFill>
                <a:schemeClr val="tx1"/>
              </a:solidFill>
            </a:endParaRPr>
          </a:p>
          <a:p>
            <a:pPr lvl="1"/>
            <a:endParaRPr lang="bg-BG" sz="1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53BB7-7541-1B9A-0817-B22E175FB7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21</a:t>
            </a:fld>
            <a:endParaRPr lang="e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ABBF456-1047-013B-E88D-26431DC115D1}"/>
              </a:ext>
            </a:extLst>
          </p:cNvPr>
          <p:cNvGraphicFramePr>
            <a:graphicFrameLocks noGrp="1"/>
          </p:cNvGraphicFramePr>
          <p:nvPr/>
        </p:nvGraphicFramePr>
        <p:xfrm>
          <a:off x="7437847" y="239645"/>
          <a:ext cx="4372190" cy="543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Ст. единица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Клиент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6D453A1-8745-890B-938C-3A4A48E2A8C7}"/>
                  </a:ext>
                </a:extLst>
              </p14:cNvPr>
              <p14:cNvContentPartPr/>
              <p14:nvPr/>
            </p14:nvContentPartPr>
            <p14:xfrm>
              <a:off x="4933620" y="3714195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6D453A1-8745-890B-938C-3A4A48E2A8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4620" y="370519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91888182-D84D-8D85-FDC8-BED73052601D}"/>
              </a:ext>
            </a:extLst>
          </p:cNvPr>
          <p:cNvGrpSpPr/>
          <p:nvPr/>
        </p:nvGrpSpPr>
        <p:grpSpPr>
          <a:xfrm>
            <a:off x="2561580" y="3924030"/>
            <a:ext cx="360" cy="360"/>
            <a:chOff x="2561580" y="392403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1DC0FCF-7634-6119-3422-5928FB4B4075}"/>
                    </a:ext>
                  </a:extLst>
                </p14:cNvPr>
                <p14:cNvContentPartPr/>
                <p14:nvPr/>
              </p14:nvContentPartPr>
              <p14:xfrm>
                <a:off x="2561580" y="3924030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1DC0FCF-7634-6119-3422-5928FB4B407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52580" y="39150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B0549C5-1A6E-238F-5ED5-FA74394DBD07}"/>
                    </a:ext>
                  </a:extLst>
                </p14:cNvPr>
                <p14:cNvContentPartPr/>
                <p14:nvPr/>
              </p14:nvContentPartPr>
              <p14:xfrm>
                <a:off x="2561580" y="3924030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B0549C5-1A6E-238F-5ED5-FA74394DBD0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52580" y="39150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5D995B9-E1B4-FFF5-DC89-6B9BDE650357}"/>
                    </a:ext>
                  </a:extLst>
                </p14:cNvPr>
                <p14:cNvContentPartPr/>
                <p14:nvPr/>
              </p14:nvContentPartPr>
              <p14:xfrm>
                <a:off x="2561580" y="3924030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5D995B9-E1B4-FFF5-DC89-6B9BDE65035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52580" y="39150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03AD934-F2FE-7607-9AA4-5048599A9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127624"/>
              </p:ext>
            </p:extLst>
          </p:nvPr>
        </p:nvGraphicFramePr>
        <p:xfrm>
          <a:off x="2322199" y="5971146"/>
          <a:ext cx="87443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000581631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2850378646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Decision Tree</a:t>
                      </a:r>
                      <a:endParaRPr lang="bg-BG" sz="1600" b="1" i="0" u="none" strike="noStrike" cap="none" dirty="0">
                        <a:solidFill>
                          <a:srgbClr val="00B050"/>
                        </a:solidFill>
                        <a:latin typeface="Montserrat"/>
                        <a:ea typeface="+mn-ea"/>
                        <a:cs typeface="+mn-cs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Всички характеристики 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+ </a:t>
                      </a:r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допълнителни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83.8%</a:t>
                      </a:r>
                      <a:endParaRPr lang="bg-BG" sz="1600" b="1" i="0" u="none" strike="noStrike" cap="none" dirty="0">
                        <a:solidFill>
                          <a:srgbClr val="00B050"/>
                        </a:solidFill>
                        <a:latin typeface="Montserrat"/>
                        <a:ea typeface="+mn-ea"/>
                        <a:cs typeface="+mn-cs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sym typeface="Montserrat"/>
                        </a:rPr>
                        <a:t>OK</a:t>
                      </a:r>
                      <a:endParaRPr lang="bg-BG" sz="1600" b="0" i="0" u="none" strike="noStrike" cap="none" dirty="0">
                        <a:solidFill>
                          <a:srgbClr val="00B050"/>
                        </a:solidFill>
                        <a:latin typeface="Montserrat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88487985-4FFF-DCED-7034-C8107C608D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6135" y="1400452"/>
            <a:ext cx="3955849" cy="405709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1C6A536-99F4-1541-C92B-50815D3B2E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15324" y="2841058"/>
            <a:ext cx="2918713" cy="253768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5CA55A3-89DA-5B53-38E2-4B03D6038026}"/>
              </a:ext>
            </a:extLst>
          </p:cNvPr>
          <p:cNvSpPr txBox="1"/>
          <p:nvPr/>
        </p:nvSpPr>
        <p:spPr>
          <a:xfrm>
            <a:off x="3280663" y="2438531"/>
            <a:ext cx="258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 Squared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9360DE-3BFC-C522-5869-3928121E38EC}"/>
              </a:ext>
            </a:extLst>
          </p:cNvPr>
          <p:cNvSpPr txBox="1"/>
          <p:nvPr/>
        </p:nvSpPr>
        <p:spPr>
          <a:xfrm>
            <a:off x="10015556" y="958987"/>
            <a:ext cx="258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ANOVA</a:t>
            </a:r>
          </a:p>
        </p:txBody>
      </p:sp>
    </p:spTree>
    <p:extLst>
      <p:ext uri="{BB962C8B-B14F-4D97-AF65-F5344CB8AC3E}">
        <p14:creationId xmlns:p14="http://schemas.microsoft.com/office/powerpoint/2010/main" val="1657543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609-6010-12A4-0C18-9821A5A4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367" y="189632"/>
            <a:ext cx="9396400" cy="990420"/>
          </a:xfrm>
        </p:spPr>
        <p:txBody>
          <a:bodyPr/>
          <a:lstStyle/>
          <a:p>
            <a:r>
              <a:rPr lang="bg-BG" dirty="0"/>
              <a:t>Етап 6.</a:t>
            </a:r>
            <a:br>
              <a:rPr lang="en-US" dirty="0"/>
            </a:br>
            <a:r>
              <a:rPr lang="bg-BG" dirty="0"/>
              <a:t>Резултати…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3893A-89A7-E8B8-ED13-85B64378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8367" y="1000942"/>
            <a:ext cx="10009812" cy="1761308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1" dirty="0">
                <a:solidFill>
                  <a:schemeClr val="tx1"/>
                </a:solidFill>
              </a:rPr>
              <a:t>	</a:t>
            </a:r>
          </a:p>
          <a:p>
            <a:pPr marL="1219169" lvl="2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1219169" lvl="2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dirty="0">
              <a:solidFill>
                <a:schemeClr val="tx1"/>
              </a:solidFill>
            </a:endParaRPr>
          </a:p>
          <a:p>
            <a:pPr lvl="1"/>
            <a:endParaRPr lang="bg-BG" sz="1600" dirty="0">
              <a:solidFill>
                <a:schemeClr val="tx1"/>
              </a:solidFill>
            </a:endParaRPr>
          </a:p>
          <a:p>
            <a:pPr lvl="1"/>
            <a:endParaRPr lang="bg-BG" sz="1600" dirty="0">
              <a:solidFill>
                <a:schemeClr val="tx1"/>
              </a:solidFill>
            </a:endParaRPr>
          </a:p>
          <a:p>
            <a:pPr lvl="1"/>
            <a:endParaRPr lang="bg-BG" sz="1600" dirty="0">
              <a:solidFill>
                <a:schemeClr val="tx1"/>
              </a:solidFill>
            </a:endParaRPr>
          </a:p>
          <a:p>
            <a:pPr lvl="1"/>
            <a:endParaRPr lang="bg-BG" sz="1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53BB7-7541-1B9A-0817-B22E175FB7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22</a:t>
            </a:fld>
            <a:endParaRPr lang="e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ABBF456-1047-013B-E88D-26431DC115D1}"/>
              </a:ext>
            </a:extLst>
          </p:cNvPr>
          <p:cNvGraphicFramePr>
            <a:graphicFrameLocks noGrp="1"/>
          </p:cNvGraphicFramePr>
          <p:nvPr/>
        </p:nvGraphicFramePr>
        <p:xfrm>
          <a:off x="7437847" y="239645"/>
          <a:ext cx="4372190" cy="543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Ст. единица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Клиент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6D453A1-8745-890B-938C-3A4A48E2A8C7}"/>
                  </a:ext>
                </a:extLst>
              </p14:cNvPr>
              <p14:cNvContentPartPr/>
              <p14:nvPr/>
            </p14:nvContentPartPr>
            <p14:xfrm>
              <a:off x="4933620" y="3714195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6D453A1-8745-890B-938C-3A4A48E2A8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4620" y="370519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91888182-D84D-8D85-FDC8-BED73052601D}"/>
              </a:ext>
            </a:extLst>
          </p:cNvPr>
          <p:cNvGrpSpPr/>
          <p:nvPr/>
        </p:nvGrpSpPr>
        <p:grpSpPr>
          <a:xfrm>
            <a:off x="2561580" y="3924030"/>
            <a:ext cx="360" cy="360"/>
            <a:chOff x="2561580" y="392403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1DC0FCF-7634-6119-3422-5928FB4B4075}"/>
                    </a:ext>
                  </a:extLst>
                </p14:cNvPr>
                <p14:cNvContentPartPr/>
                <p14:nvPr/>
              </p14:nvContentPartPr>
              <p14:xfrm>
                <a:off x="2561580" y="3924030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1DC0FCF-7634-6119-3422-5928FB4B407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52580" y="39150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B0549C5-1A6E-238F-5ED5-FA74394DBD07}"/>
                    </a:ext>
                  </a:extLst>
                </p14:cNvPr>
                <p14:cNvContentPartPr/>
                <p14:nvPr/>
              </p14:nvContentPartPr>
              <p14:xfrm>
                <a:off x="2561580" y="3924030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B0549C5-1A6E-238F-5ED5-FA74394DBD0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52580" y="39150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5D995B9-E1B4-FFF5-DC89-6B9BDE650357}"/>
                    </a:ext>
                  </a:extLst>
                </p14:cNvPr>
                <p14:cNvContentPartPr/>
                <p14:nvPr/>
              </p14:nvContentPartPr>
              <p14:xfrm>
                <a:off x="2561580" y="3924030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5D995B9-E1B4-FFF5-DC89-6B9BDE65035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52580" y="39150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6504846-C417-B36B-4A79-5620E7B376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1339779"/>
            <a:ext cx="12192000" cy="553423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0965CF3-46E9-3C4E-329C-6A27396557FB}"/>
              </a:ext>
            </a:extLst>
          </p:cNvPr>
          <p:cNvSpPr/>
          <p:nvPr/>
        </p:nvSpPr>
        <p:spPr>
          <a:xfrm>
            <a:off x="3838575" y="1367726"/>
            <a:ext cx="3304815" cy="1590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DD12395D-CFF3-BB11-B1A6-AFD90CA2D9CE}"/>
              </a:ext>
            </a:extLst>
          </p:cNvPr>
          <p:cNvSpPr/>
          <p:nvPr/>
        </p:nvSpPr>
        <p:spPr>
          <a:xfrm>
            <a:off x="707183" y="2867025"/>
            <a:ext cx="540592" cy="667567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84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609-6010-12A4-0C18-9821A5A4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367" y="189632"/>
            <a:ext cx="9396400" cy="990420"/>
          </a:xfrm>
        </p:spPr>
        <p:txBody>
          <a:bodyPr/>
          <a:lstStyle/>
          <a:p>
            <a:r>
              <a:rPr lang="bg-BG" dirty="0"/>
              <a:t>Етап 7.</a:t>
            </a:r>
            <a:br>
              <a:rPr lang="en-US" dirty="0"/>
            </a:br>
            <a:r>
              <a:rPr lang="bg-BG" dirty="0"/>
              <a:t>Какво ще стане ако…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3893A-89A7-E8B8-ED13-85B64378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8367" y="1000942"/>
            <a:ext cx="10009812" cy="1761308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lvl="1"/>
            <a:endParaRPr lang="bg-BG" sz="1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53BB7-7541-1B9A-0817-B22E175FB7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23</a:t>
            </a:fld>
            <a:endParaRPr lang="e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ABBF456-1047-013B-E88D-26431DC115D1}"/>
              </a:ext>
            </a:extLst>
          </p:cNvPr>
          <p:cNvGraphicFramePr>
            <a:graphicFrameLocks noGrp="1"/>
          </p:cNvGraphicFramePr>
          <p:nvPr/>
        </p:nvGraphicFramePr>
        <p:xfrm>
          <a:off x="7437847" y="239645"/>
          <a:ext cx="4372190" cy="543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Ст. единица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Клиент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1AC3642-C847-635F-E76C-F63F164F51B9}"/>
              </a:ext>
            </a:extLst>
          </p:cNvPr>
          <p:cNvSpPr txBox="1">
            <a:spLocks/>
          </p:cNvSpPr>
          <p:nvPr/>
        </p:nvSpPr>
        <p:spPr>
          <a:xfrm>
            <a:off x="1931380" y="1000942"/>
            <a:ext cx="10009812" cy="76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Ръчно премахнем колони, които броят колко плащания са правили клиентите</a:t>
            </a:r>
            <a:endParaRPr lang="bg-BG" sz="1600" kern="0" dirty="0">
              <a:solidFill>
                <a:schemeClr val="tx1"/>
              </a:solidFill>
            </a:endParaRPr>
          </a:p>
          <a:p>
            <a:pPr lvl="1"/>
            <a:endParaRPr lang="bg-BG" sz="1600" kern="0" dirty="0">
              <a:solidFill>
                <a:schemeClr val="tx1"/>
              </a:solidFill>
            </a:endParaRPr>
          </a:p>
          <a:p>
            <a:pPr lvl="1"/>
            <a:endParaRPr lang="bg-BG" sz="1600" kern="0" dirty="0">
              <a:solidFill>
                <a:schemeClr val="tx1"/>
              </a:solidFill>
            </a:endParaRPr>
          </a:p>
          <a:p>
            <a:pPr lvl="1"/>
            <a:endParaRPr lang="bg-BG" sz="1600" b="1" kern="0" dirty="0">
              <a:solidFill>
                <a:schemeClr val="tx1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141C990-BF86-2133-A42F-6F17EC045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222716"/>
              </p:ext>
            </p:extLst>
          </p:nvPr>
        </p:nvGraphicFramePr>
        <p:xfrm>
          <a:off x="2322199" y="5971146"/>
          <a:ext cx="87443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000581631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2850378646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Decision Tree</a:t>
                      </a:r>
                      <a:endParaRPr lang="bg-BG" sz="1600" b="1" i="0" u="none" strike="noStrike" cap="none" dirty="0">
                        <a:solidFill>
                          <a:srgbClr val="00B050"/>
                        </a:solidFill>
                        <a:latin typeface="Montserrat"/>
                        <a:ea typeface="+mn-ea"/>
                        <a:cs typeface="+mn-cs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Всички характеристики 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+ </a:t>
                      </a:r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допълнителни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72.2%</a:t>
                      </a:r>
                      <a:endParaRPr lang="bg-BG" sz="1600" b="1" i="0" u="none" strike="noStrike" cap="none" dirty="0">
                        <a:solidFill>
                          <a:srgbClr val="00B050"/>
                        </a:solidFill>
                        <a:latin typeface="Montserrat"/>
                        <a:ea typeface="+mn-ea"/>
                        <a:cs typeface="+mn-cs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sym typeface="Montserrat"/>
                        </a:rPr>
                        <a:t> </a:t>
                      </a:r>
                      <a:r>
                        <a:rPr lang="bg-BG" sz="1600" b="0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sym typeface="Montserrat"/>
                        </a:rPr>
                        <a:t>Недостатъчно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2C036DD2-22D4-ABB6-522E-A3510FB45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433" y="1770629"/>
            <a:ext cx="6664267" cy="250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66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609-6010-12A4-0C18-9821A5A4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367" y="189632"/>
            <a:ext cx="9396400" cy="990420"/>
          </a:xfrm>
        </p:spPr>
        <p:txBody>
          <a:bodyPr/>
          <a:lstStyle/>
          <a:p>
            <a:r>
              <a:rPr lang="bg-BG" dirty="0"/>
              <a:t>Етап 8.</a:t>
            </a:r>
            <a:br>
              <a:rPr lang="en-US" dirty="0"/>
            </a:br>
            <a:r>
              <a:rPr lang="bg-BG" dirty="0"/>
              <a:t>Какво ще стане ако…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3893A-89A7-E8B8-ED13-85B64378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8367" y="1000942"/>
            <a:ext cx="10009812" cy="1761308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lvl="1"/>
            <a:endParaRPr lang="bg-BG" sz="1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53BB7-7541-1B9A-0817-B22E175FB7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24</a:t>
            </a:fld>
            <a:endParaRPr lang="e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ABBF456-1047-013B-E88D-26431DC115D1}"/>
              </a:ext>
            </a:extLst>
          </p:cNvPr>
          <p:cNvGraphicFramePr>
            <a:graphicFrameLocks noGrp="1"/>
          </p:cNvGraphicFramePr>
          <p:nvPr/>
        </p:nvGraphicFramePr>
        <p:xfrm>
          <a:off x="7437847" y="239645"/>
          <a:ext cx="4372190" cy="543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Ст. единица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Клиент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1AC3642-C847-635F-E76C-F63F164F51B9}"/>
              </a:ext>
            </a:extLst>
          </p:cNvPr>
          <p:cNvSpPr txBox="1">
            <a:spLocks/>
          </p:cNvSpPr>
          <p:nvPr/>
        </p:nvSpPr>
        <p:spPr>
          <a:xfrm>
            <a:off x="1931380" y="1000942"/>
            <a:ext cx="10009812" cy="76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Стандартизираме данните</a:t>
            </a: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Нормализираме данните</a:t>
            </a: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kern="0" dirty="0">
              <a:solidFill>
                <a:schemeClr val="tx1"/>
              </a:solidFill>
            </a:endParaRPr>
          </a:p>
          <a:p>
            <a:pPr lvl="1"/>
            <a:endParaRPr lang="bg-BG" sz="1600" kern="0" dirty="0">
              <a:solidFill>
                <a:schemeClr val="tx1"/>
              </a:solidFill>
            </a:endParaRPr>
          </a:p>
          <a:p>
            <a:pPr lvl="1"/>
            <a:endParaRPr lang="bg-BG" sz="1600" kern="0" dirty="0">
              <a:solidFill>
                <a:schemeClr val="tx1"/>
              </a:solidFill>
            </a:endParaRPr>
          </a:p>
          <a:p>
            <a:pPr lvl="1"/>
            <a:endParaRPr lang="bg-BG" sz="1600" b="1" kern="0" dirty="0">
              <a:solidFill>
                <a:schemeClr val="tx1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141C990-BF86-2133-A42F-6F17EC045016}"/>
              </a:ext>
            </a:extLst>
          </p:cNvPr>
          <p:cNvGraphicFramePr>
            <a:graphicFrameLocks noGrp="1"/>
          </p:cNvGraphicFramePr>
          <p:nvPr/>
        </p:nvGraphicFramePr>
        <p:xfrm>
          <a:off x="2322199" y="5971146"/>
          <a:ext cx="87443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000581631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2850378646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Decision Tree</a:t>
                      </a:r>
                      <a:endParaRPr lang="bg-BG" sz="1600" b="1" i="0" u="none" strike="noStrike" cap="none" dirty="0">
                        <a:solidFill>
                          <a:srgbClr val="00B050"/>
                        </a:solidFill>
                        <a:latin typeface="Montserrat"/>
                        <a:ea typeface="+mn-ea"/>
                        <a:cs typeface="+mn-cs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Всички характеристики 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+ </a:t>
                      </a:r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допълнителни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72.2%</a:t>
                      </a:r>
                      <a:endParaRPr lang="bg-BG" sz="1600" b="1" i="0" u="none" strike="noStrike" cap="none" dirty="0">
                        <a:solidFill>
                          <a:srgbClr val="00B050"/>
                        </a:solidFill>
                        <a:latin typeface="Montserrat"/>
                        <a:ea typeface="+mn-ea"/>
                        <a:cs typeface="+mn-cs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sym typeface="Montserrat"/>
                        </a:rPr>
                        <a:t> </a:t>
                      </a:r>
                      <a:r>
                        <a:rPr lang="bg-BG" sz="1600" b="0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sym typeface="Montserrat"/>
                        </a:rPr>
                        <a:t>Недостатъчно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E738C0B-2301-A86C-076E-D41DF7AA8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367" y="1594130"/>
            <a:ext cx="6145231" cy="22360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2C0AEC-82FC-DBC7-450A-7A34EBEEA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942" y="3362326"/>
            <a:ext cx="6123095" cy="243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92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609-6010-12A4-0C18-9821A5A4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367" y="189632"/>
            <a:ext cx="9396400" cy="990420"/>
          </a:xfrm>
        </p:spPr>
        <p:txBody>
          <a:bodyPr/>
          <a:lstStyle/>
          <a:p>
            <a:r>
              <a:rPr lang="bg-BG" dirty="0"/>
              <a:t>Етап </a:t>
            </a:r>
            <a:r>
              <a:rPr lang="en-US" dirty="0"/>
              <a:t>9</a:t>
            </a:r>
            <a:r>
              <a:rPr lang="bg-BG" dirty="0"/>
              <a:t>.</a:t>
            </a:r>
            <a:br>
              <a:rPr lang="en-US" dirty="0"/>
            </a:br>
            <a:r>
              <a:rPr lang="bg-BG" dirty="0"/>
              <a:t>Какво ще стане ако…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3893A-89A7-E8B8-ED13-85B64378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8367" y="1000942"/>
            <a:ext cx="10009812" cy="1761308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lvl="1"/>
            <a:endParaRPr lang="bg-BG" sz="1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53BB7-7541-1B9A-0817-B22E175FB7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25</a:t>
            </a:fld>
            <a:endParaRPr lang="e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ABBF456-1047-013B-E88D-26431DC115D1}"/>
              </a:ext>
            </a:extLst>
          </p:cNvPr>
          <p:cNvGraphicFramePr>
            <a:graphicFrameLocks noGrp="1"/>
          </p:cNvGraphicFramePr>
          <p:nvPr/>
        </p:nvGraphicFramePr>
        <p:xfrm>
          <a:off x="7437847" y="239645"/>
          <a:ext cx="4372190" cy="543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Ст. единица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Клиент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1AC3642-C847-635F-E76C-F63F164F51B9}"/>
              </a:ext>
            </a:extLst>
          </p:cNvPr>
          <p:cNvSpPr txBox="1">
            <a:spLocks/>
          </p:cNvSpPr>
          <p:nvPr/>
        </p:nvSpPr>
        <p:spPr>
          <a:xfrm>
            <a:off x="1931380" y="1000942"/>
            <a:ext cx="10009812" cy="76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Добавим нелинейни променливи </a:t>
            </a:r>
          </a:p>
          <a:p>
            <a:pPr marL="1219169" lvl="2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Логаритмични</a:t>
            </a:r>
          </a:p>
          <a:p>
            <a:pPr marL="1219169" lvl="2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Квадратични</a:t>
            </a:r>
          </a:p>
          <a:p>
            <a:pPr marL="1219169" lvl="2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Реципрочни</a:t>
            </a:r>
          </a:p>
          <a:p>
            <a:pPr marL="1219169" lvl="2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Експоненти</a:t>
            </a:r>
          </a:p>
          <a:p>
            <a:pPr marL="1219169" lvl="2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 err="1">
                <a:solidFill>
                  <a:schemeClr val="tx1"/>
                </a:solidFill>
              </a:rPr>
              <a:t>Коренувани</a:t>
            </a: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Резултат – 258 – независими променливи</a:t>
            </a:r>
          </a:p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Избрани след тестове за корелация – 24</a:t>
            </a: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1219169" lvl="2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1219169" lvl="2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Нормализираме данните</a:t>
            </a: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kern="0" dirty="0">
              <a:solidFill>
                <a:schemeClr val="tx1"/>
              </a:solidFill>
            </a:endParaRPr>
          </a:p>
          <a:p>
            <a:pPr lvl="1"/>
            <a:endParaRPr lang="bg-BG" sz="1600" kern="0" dirty="0">
              <a:solidFill>
                <a:schemeClr val="tx1"/>
              </a:solidFill>
            </a:endParaRPr>
          </a:p>
          <a:p>
            <a:pPr lvl="1"/>
            <a:endParaRPr lang="bg-BG" sz="1600" kern="0" dirty="0">
              <a:solidFill>
                <a:schemeClr val="tx1"/>
              </a:solidFill>
            </a:endParaRPr>
          </a:p>
          <a:p>
            <a:pPr lvl="1"/>
            <a:endParaRPr lang="bg-BG" sz="1600" b="1" kern="0" dirty="0">
              <a:solidFill>
                <a:schemeClr val="tx1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141C990-BF86-2133-A42F-6F17EC045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20501"/>
              </p:ext>
            </p:extLst>
          </p:nvPr>
        </p:nvGraphicFramePr>
        <p:xfrm>
          <a:off x="2322199" y="5971146"/>
          <a:ext cx="87443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000581631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2850378646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Decision Tree</a:t>
                      </a:r>
                      <a:endParaRPr lang="bg-BG" sz="1600" b="1" i="0" u="none" strike="noStrike" cap="none" dirty="0">
                        <a:solidFill>
                          <a:srgbClr val="00B050"/>
                        </a:solidFill>
                        <a:latin typeface="Montserrat"/>
                        <a:ea typeface="+mn-ea"/>
                        <a:cs typeface="+mn-cs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Всички характеристики 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+ </a:t>
                      </a:r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допълнителни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69.9</a:t>
                      </a:r>
                      <a:r>
                        <a:rPr lang="en-US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%</a:t>
                      </a:r>
                      <a:endParaRPr lang="bg-BG" sz="1600" b="1" i="0" u="none" strike="noStrike" cap="none" dirty="0">
                        <a:solidFill>
                          <a:srgbClr val="00B050"/>
                        </a:solidFill>
                        <a:latin typeface="Montserrat"/>
                        <a:ea typeface="+mn-ea"/>
                        <a:cs typeface="+mn-cs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sym typeface="Montserrat"/>
                        </a:rPr>
                        <a:t> </a:t>
                      </a:r>
                      <a:r>
                        <a:rPr lang="bg-BG" sz="1600" b="0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sym typeface="Montserrat"/>
                        </a:rPr>
                        <a:t>Недостатъчно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4749D87-1794-CF09-810A-6DF6E40CA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603" y="1000942"/>
            <a:ext cx="2530059" cy="4077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B3871E-C765-0C85-51D9-56AF8E31D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877" y="4288829"/>
            <a:ext cx="4370324" cy="157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30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609-6010-12A4-0C18-9821A5A4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367" y="189632"/>
            <a:ext cx="9396400" cy="990420"/>
          </a:xfrm>
        </p:spPr>
        <p:txBody>
          <a:bodyPr/>
          <a:lstStyle/>
          <a:p>
            <a:r>
              <a:rPr lang="bg-BG" dirty="0"/>
              <a:t>Етап </a:t>
            </a:r>
            <a:r>
              <a:rPr lang="en-US" dirty="0"/>
              <a:t>9</a:t>
            </a:r>
            <a:r>
              <a:rPr lang="bg-BG" dirty="0"/>
              <a:t>.</a:t>
            </a:r>
            <a:br>
              <a:rPr lang="en-US" dirty="0"/>
            </a:br>
            <a:r>
              <a:rPr lang="bg-BG" dirty="0"/>
              <a:t>Извод…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3893A-89A7-E8B8-ED13-85B64378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8367" y="1000942"/>
            <a:ext cx="10009812" cy="1761308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lvl="1"/>
            <a:endParaRPr lang="bg-BG" sz="1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53BB7-7541-1B9A-0817-B22E175FB7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26</a:t>
            </a:fld>
            <a:endParaRPr lang="e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ABBF456-1047-013B-E88D-26431DC115D1}"/>
              </a:ext>
            </a:extLst>
          </p:cNvPr>
          <p:cNvGraphicFramePr>
            <a:graphicFrameLocks noGrp="1"/>
          </p:cNvGraphicFramePr>
          <p:nvPr/>
        </p:nvGraphicFramePr>
        <p:xfrm>
          <a:off x="7437847" y="239645"/>
          <a:ext cx="4372190" cy="543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Ст. единица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Клиент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1AC3642-C847-635F-E76C-F63F164F51B9}"/>
              </a:ext>
            </a:extLst>
          </p:cNvPr>
          <p:cNvSpPr txBox="1">
            <a:spLocks/>
          </p:cNvSpPr>
          <p:nvPr/>
        </p:nvSpPr>
        <p:spPr>
          <a:xfrm>
            <a:off x="1979005" y="1881596"/>
            <a:ext cx="10009812" cy="76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Не можахме да открием нелинейни зависимости, които да ни помогнат при предвиждането на резултативната променлива.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141C990-BF86-2133-A42F-6F17EC045016}"/>
              </a:ext>
            </a:extLst>
          </p:cNvPr>
          <p:cNvGraphicFramePr>
            <a:graphicFrameLocks noGrp="1"/>
          </p:cNvGraphicFramePr>
          <p:nvPr/>
        </p:nvGraphicFramePr>
        <p:xfrm>
          <a:off x="2322199" y="5971146"/>
          <a:ext cx="87443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000581631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2850378646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Decision Tree</a:t>
                      </a:r>
                      <a:endParaRPr lang="bg-BG" sz="1600" b="1" i="0" u="none" strike="noStrike" cap="none" dirty="0">
                        <a:solidFill>
                          <a:srgbClr val="00B050"/>
                        </a:solidFill>
                        <a:latin typeface="Montserrat"/>
                        <a:ea typeface="+mn-ea"/>
                        <a:cs typeface="+mn-cs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Всички характеристики 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+ </a:t>
                      </a:r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допълнителни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69.9</a:t>
                      </a:r>
                      <a:r>
                        <a:rPr lang="en-US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%</a:t>
                      </a:r>
                      <a:endParaRPr lang="bg-BG" sz="1600" b="1" i="0" u="none" strike="noStrike" cap="none" dirty="0">
                        <a:solidFill>
                          <a:srgbClr val="00B050"/>
                        </a:solidFill>
                        <a:latin typeface="Montserrat"/>
                        <a:ea typeface="+mn-ea"/>
                        <a:cs typeface="+mn-cs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sym typeface="Montserrat"/>
                        </a:rPr>
                        <a:t> </a:t>
                      </a:r>
                      <a:r>
                        <a:rPr lang="bg-BG" sz="1600" b="0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sym typeface="Montserrat"/>
                        </a:rPr>
                        <a:t>Недостатъчно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671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609-6010-12A4-0C18-9821A5A4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367" y="189632"/>
            <a:ext cx="9396400" cy="990420"/>
          </a:xfrm>
        </p:spPr>
        <p:txBody>
          <a:bodyPr/>
          <a:lstStyle/>
          <a:p>
            <a:r>
              <a:rPr lang="bg-BG" dirty="0"/>
              <a:t>Етап </a:t>
            </a:r>
            <a:r>
              <a:rPr lang="en-US" dirty="0"/>
              <a:t>10</a:t>
            </a:r>
            <a:r>
              <a:rPr lang="bg-BG" dirty="0"/>
              <a:t>.</a:t>
            </a:r>
            <a:br>
              <a:rPr lang="en-US" dirty="0"/>
            </a:br>
            <a:r>
              <a:rPr lang="bg-BG" dirty="0"/>
              <a:t>Какво ще стане ако…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3893A-89A7-E8B8-ED13-85B64378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8367" y="1000942"/>
            <a:ext cx="10009812" cy="1761308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lvl="1"/>
            <a:endParaRPr lang="bg-BG" sz="1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53BB7-7541-1B9A-0817-B22E175FB7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27</a:t>
            </a:fld>
            <a:endParaRPr lang="e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ABBF456-1047-013B-E88D-26431DC115D1}"/>
              </a:ext>
            </a:extLst>
          </p:cNvPr>
          <p:cNvGraphicFramePr>
            <a:graphicFrameLocks noGrp="1"/>
          </p:cNvGraphicFramePr>
          <p:nvPr/>
        </p:nvGraphicFramePr>
        <p:xfrm>
          <a:off x="7437847" y="239645"/>
          <a:ext cx="4372190" cy="543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Ст. единица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Клиент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1AC3642-C847-635F-E76C-F63F164F51B9}"/>
              </a:ext>
            </a:extLst>
          </p:cNvPr>
          <p:cNvSpPr txBox="1">
            <a:spLocks/>
          </p:cNvSpPr>
          <p:nvPr/>
        </p:nvSpPr>
        <p:spPr>
          <a:xfrm>
            <a:off x="1931380" y="1000942"/>
            <a:ext cx="10009812" cy="76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Премахнем избирането на променливи с </a:t>
            </a:r>
            <a:r>
              <a:rPr lang="en-US" sz="1600" b="1" kern="0" dirty="0">
                <a:solidFill>
                  <a:schemeClr val="tx1"/>
                </a:solidFill>
              </a:rPr>
              <a:t>ANOVA</a:t>
            </a:r>
            <a:r>
              <a:rPr lang="bg-BG" sz="1600" b="1" kern="0" dirty="0">
                <a:solidFill>
                  <a:schemeClr val="tx1"/>
                </a:solidFill>
              </a:rPr>
              <a:t> и </a:t>
            </a:r>
            <a:r>
              <a:rPr lang="en-US" sz="1600" b="1" kern="0" dirty="0">
                <a:solidFill>
                  <a:schemeClr val="tx1"/>
                </a:solidFill>
              </a:rPr>
              <a:t>Chi Squared </a:t>
            </a:r>
            <a:r>
              <a:rPr lang="bg-BG" sz="1600" b="1" kern="0" dirty="0">
                <a:solidFill>
                  <a:schemeClr val="tx1"/>
                </a:solidFill>
              </a:rPr>
              <a:t>и ползваме единствено </a:t>
            </a:r>
            <a:r>
              <a:rPr lang="bg-BG" sz="1600" b="1" kern="0" dirty="0" err="1">
                <a:solidFill>
                  <a:schemeClr val="tx1"/>
                </a:solidFill>
              </a:rPr>
              <a:t>корелационната</a:t>
            </a:r>
            <a:r>
              <a:rPr lang="bg-BG" sz="1600" b="1" kern="0" dirty="0">
                <a:solidFill>
                  <a:schemeClr val="tx1"/>
                </a:solidFill>
              </a:rPr>
              <a:t> матрица за филтър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141C990-BF86-2133-A42F-6F17EC045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950044"/>
              </p:ext>
            </p:extLst>
          </p:nvPr>
        </p:nvGraphicFramePr>
        <p:xfrm>
          <a:off x="2322199" y="5971146"/>
          <a:ext cx="87443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095">
                  <a:extLst>
                    <a:ext uri="{9D8B030D-6E8A-4147-A177-3AD203B41FA5}">
                      <a16:colId xmlns:a16="http://schemas.microsoft.com/office/drawing/2014/main" val="2000581631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2850378646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2251413599"/>
                    </a:ext>
                  </a:extLst>
                </a:gridCol>
                <a:gridCol w="2186095">
                  <a:extLst>
                    <a:ext uri="{9D8B030D-6E8A-4147-A177-3AD203B41FA5}">
                      <a16:colId xmlns:a16="http://schemas.microsoft.com/office/drawing/2014/main" val="1702936284"/>
                    </a:ext>
                  </a:extLst>
                </a:gridCol>
              </a:tblGrid>
              <a:tr h="543175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Decision Tree</a:t>
                      </a:r>
                      <a:endParaRPr lang="bg-BG" sz="1600" b="1" i="0" u="none" strike="noStrike" cap="none" dirty="0">
                        <a:solidFill>
                          <a:srgbClr val="00B050"/>
                        </a:solidFill>
                        <a:latin typeface="Montserrat"/>
                        <a:ea typeface="+mn-ea"/>
                        <a:cs typeface="+mn-cs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Всички характеристики 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+ </a:t>
                      </a:r>
                      <a:r>
                        <a:rPr lang="bg-BG" sz="1600" b="0" i="0" u="none" strike="noStrike" cap="none" dirty="0">
                          <a:solidFill>
                            <a:schemeClr val="tx1"/>
                          </a:solidFill>
                          <a:latin typeface="Montserrat"/>
                          <a:sym typeface="Montserrat"/>
                        </a:rPr>
                        <a:t>допълнителни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74.4</a:t>
                      </a:r>
                      <a:r>
                        <a:rPr lang="en-US" sz="1600" b="1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ea typeface="+mn-ea"/>
                          <a:cs typeface="+mn-cs"/>
                          <a:sym typeface="Montserrat"/>
                        </a:rPr>
                        <a:t>%</a:t>
                      </a:r>
                      <a:endParaRPr lang="bg-BG" sz="1600" b="1" i="0" u="none" strike="noStrike" cap="none" dirty="0">
                        <a:solidFill>
                          <a:srgbClr val="00B050"/>
                        </a:solidFill>
                        <a:latin typeface="Montserrat"/>
                        <a:ea typeface="+mn-ea"/>
                        <a:cs typeface="+mn-cs"/>
                        <a:sym typeface="Montserra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sym typeface="Montserrat"/>
                        </a:rPr>
                        <a:t> </a:t>
                      </a:r>
                      <a:r>
                        <a:rPr lang="bg-BG" sz="1600" b="0" i="0" u="none" strike="noStrike" cap="none" dirty="0">
                          <a:solidFill>
                            <a:srgbClr val="00B050"/>
                          </a:solidFill>
                          <a:latin typeface="Montserrat"/>
                          <a:sym typeface="Montserrat"/>
                        </a:rPr>
                        <a:t>Недостатъчно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97366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E5A6E4B-00DE-BF96-1ABD-EB787E409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201" y="2411642"/>
            <a:ext cx="6195597" cy="2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53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609-6010-12A4-0C18-9821A5A4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367" y="189632"/>
            <a:ext cx="9396400" cy="990420"/>
          </a:xfrm>
        </p:spPr>
        <p:txBody>
          <a:bodyPr/>
          <a:lstStyle/>
          <a:p>
            <a:r>
              <a:rPr lang="bg-BG" dirty="0"/>
              <a:t>Етап 11. Изводи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3893A-89A7-E8B8-ED13-85B64378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8367" y="1000942"/>
            <a:ext cx="10009812" cy="1761308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lvl="1"/>
            <a:endParaRPr lang="bg-BG" sz="1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53BB7-7541-1B9A-0817-B22E175FB7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28</a:t>
            </a:fld>
            <a:endParaRPr lang="e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1AC3642-C847-635F-E76C-F63F164F51B9}"/>
              </a:ext>
            </a:extLst>
          </p:cNvPr>
          <p:cNvSpPr txBox="1">
            <a:spLocks/>
          </p:cNvSpPr>
          <p:nvPr/>
        </p:nvSpPr>
        <p:spPr>
          <a:xfrm>
            <a:off x="1931380" y="1000942"/>
            <a:ext cx="10009812" cy="76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Очевидният – тестовете не подобриха резултатите на модела.</a:t>
            </a:r>
          </a:p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Постигнатите резултати не са лоши – около 90%</a:t>
            </a: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C30539-0279-1B6C-A28D-62F50C67F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546" y="2467218"/>
            <a:ext cx="5184658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87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609-6010-12A4-0C18-9821A5A4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367" y="189632"/>
            <a:ext cx="9396400" cy="990420"/>
          </a:xfrm>
        </p:spPr>
        <p:txBody>
          <a:bodyPr/>
          <a:lstStyle/>
          <a:p>
            <a:r>
              <a:rPr lang="bg-BG" dirty="0"/>
              <a:t>Етап 11. Изводи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3893A-89A7-E8B8-ED13-85B64378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8367" y="1000942"/>
            <a:ext cx="10009812" cy="1761308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lvl="1"/>
            <a:endParaRPr lang="bg-BG" sz="1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53BB7-7541-1B9A-0817-B22E175FB7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29</a:t>
            </a:fld>
            <a:endParaRPr lang="e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1AC3642-C847-635F-E76C-F63F164F51B9}"/>
              </a:ext>
            </a:extLst>
          </p:cNvPr>
          <p:cNvSpPr txBox="1">
            <a:spLocks/>
          </p:cNvSpPr>
          <p:nvPr/>
        </p:nvSpPr>
        <p:spPr>
          <a:xfrm>
            <a:off x="1931380" y="1000942"/>
            <a:ext cx="10009812" cy="76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Чрез изработването на множество дърва на решенията с помощта на различни методи, установихме различни променливи, които са силни </a:t>
            </a:r>
            <a:r>
              <a:rPr lang="bg-BG" sz="1600" b="1" kern="0" dirty="0" err="1">
                <a:solidFill>
                  <a:schemeClr val="tx1"/>
                </a:solidFill>
              </a:rPr>
              <a:t>предиктори</a:t>
            </a:r>
            <a:r>
              <a:rPr lang="bg-BG" sz="1600" b="1" kern="0" dirty="0">
                <a:solidFill>
                  <a:schemeClr val="tx1"/>
                </a:solidFill>
              </a:rPr>
              <a:t> за независимата, например:</a:t>
            </a: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847C8A-16A7-B634-959B-7CA5650CF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8329"/>
            <a:ext cx="12192000" cy="5225143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C5B51993-3CFC-13F0-61AD-92243AA302B2}"/>
              </a:ext>
            </a:extLst>
          </p:cNvPr>
          <p:cNvSpPr/>
          <p:nvPr/>
        </p:nvSpPr>
        <p:spPr>
          <a:xfrm>
            <a:off x="6486567" y="2133600"/>
            <a:ext cx="371433" cy="494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FE8CCAF-2041-D6C1-690F-A8F28239F49F}"/>
              </a:ext>
            </a:extLst>
          </p:cNvPr>
          <p:cNvSpPr/>
          <p:nvPr/>
        </p:nvSpPr>
        <p:spPr>
          <a:xfrm>
            <a:off x="8524875" y="3133725"/>
            <a:ext cx="333375" cy="485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1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3394-0E81-3F4D-91E1-B22EF29F3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Прилагане на </a:t>
            </a:r>
            <a:r>
              <a:rPr lang="en-US" dirty="0"/>
              <a:t>CRISP-DM </a:t>
            </a:r>
            <a:r>
              <a:rPr lang="bg-BG" dirty="0"/>
              <a:t>методологията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15A00-66B8-373F-BFE9-CB7FF9B4F5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s" sz="1733" b="0" i="0" u="none" strike="noStrike" kern="120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Montserrat Medium"/>
                <a:sym typeface="Montserrat Medium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" sz="1733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Montserrat Medium"/>
              <a:sym typeface="Montserrat Medium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78D3B3F-AEDB-F81F-E252-3EB69AF0D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545" y="1625599"/>
            <a:ext cx="4654909" cy="467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50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609-6010-12A4-0C18-9821A5A4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367" y="189632"/>
            <a:ext cx="9396400" cy="990420"/>
          </a:xfrm>
        </p:spPr>
        <p:txBody>
          <a:bodyPr/>
          <a:lstStyle/>
          <a:p>
            <a:r>
              <a:rPr lang="bg-BG" dirty="0"/>
              <a:t>Етап 11. Изводи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3893A-89A7-E8B8-ED13-85B64378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8367" y="1000942"/>
            <a:ext cx="10009812" cy="1761308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lvl="1"/>
            <a:endParaRPr lang="bg-BG" sz="1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53BB7-7541-1B9A-0817-B22E175FB7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30</a:t>
            </a:fld>
            <a:endParaRPr lang="e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1AC3642-C847-635F-E76C-F63F164F51B9}"/>
              </a:ext>
            </a:extLst>
          </p:cNvPr>
          <p:cNvSpPr txBox="1">
            <a:spLocks/>
          </p:cNvSpPr>
          <p:nvPr/>
        </p:nvSpPr>
        <p:spPr>
          <a:xfrm>
            <a:off x="1931380" y="1000942"/>
            <a:ext cx="10009812" cy="76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Чрез изработването на множество дърва на решенията с помощта на различни методи, установихме различни променливи, които са силни </a:t>
            </a:r>
            <a:r>
              <a:rPr lang="bg-BG" sz="1600" b="1" kern="0" dirty="0" err="1">
                <a:solidFill>
                  <a:schemeClr val="tx1"/>
                </a:solidFill>
              </a:rPr>
              <a:t>предиктори</a:t>
            </a:r>
            <a:r>
              <a:rPr lang="bg-BG" sz="1600" b="1" kern="0" dirty="0">
                <a:solidFill>
                  <a:schemeClr val="tx1"/>
                </a:solidFill>
              </a:rPr>
              <a:t> за независимата, например:</a:t>
            </a: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B06C39-1155-17FE-6A3F-80ACB31AF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234" y="2124074"/>
            <a:ext cx="6746399" cy="4448175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83AAF178-743F-E697-A548-1675EFB90082}"/>
              </a:ext>
            </a:extLst>
          </p:cNvPr>
          <p:cNvSpPr/>
          <p:nvPr/>
        </p:nvSpPr>
        <p:spPr>
          <a:xfrm>
            <a:off x="4381500" y="1770629"/>
            <a:ext cx="371475" cy="505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90417FC-DFD9-50B2-88F9-9584770FA77A}"/>
              </a:ext>
            </a:extLst>
          </p:cNvPr>
          <p:cNvSpPr/>
          <p:nvPr/>
        </p:nvSpPr>
        <p:spPr>
          <a:xfrm>
            <a:off x="7677150" y="3418551"/>
            <a:ext cx="523875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73F1AE9-0A76-3DB3-A8BE-FA1C902B64DF}"/>
              </a:ext>
            </a:extLst>
          </p:cNvPr>
          <p:cNvSpPr/>
          <p:nvPr/>
        </p:nvSpPr>
        <p:spPr>
          <a:xfrm>
            <a:off x="9707141" y="5457825"/>
            <a:ext cx="285750" cy="540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01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609-6010-12A4-0C18-9821A5A4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367" y="189632"/>
            <a:ext cx="9396400" cy="990420"/>
          </a:xfrm>
        </p:spPr>
        <p:txBody>
          <a:bodyPr/>
          <a:lstStyle/>
          <a:p>
            <a:r>
              <a:rPr lang="bg-BG" dirty="0"/>
              <a:t>Етап 11. Изводи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3893A-89A7-E8B8-ED13-85B64378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8367" y="1000942"/>
            <a:ext cx="10009812" cy="1761308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lvl="1"/>
            <a:endParaRPr lang="bg-BG" sz="1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53BB7-7541-1B9A-0817-B22E175FB7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31</a:t>
            </a:fld>
            <a:endParaRPr lang="e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1AC3642-C847-635F-E76C-F63F164F51B9}"/>
              </a:ext>
            </a:extLst>
          </p:cNvPr>
          <p:cNvSpPr txBox="1">
            <a:spLocks/>
          </p:cNvSpPr>
          <p:nvPr/>
        </p:nvSpPr>
        <p:spPr>
          <a:xfrm>
            <a:off x="1931380" y="1000942"/>
            <a:ext cx="10009812" cy="76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Чрез изработването на множество дърва на решенията с помощта на различни методи, установихме различни променливи, които са силни </a:t>
            </a:r>
            <a:r>
              <a:rPr lang="bg-BG" sz="1600" b="1" kern="0" dirty="0" err="1">
                <a:solidFill>
                  <a:schemeClr val="tx1"/>
                </a:solidFill>
              </a:rPr>
              <a:t>предиктори</a:t>
            </a:r>
            <a:r>
              <a:rPr lang="bg-BG" sz="1600" b="1" kern="0" dirty="0">
                <a:solidFill>
                  <a:schemeClr val="tx1"/>
                </a:solidFill>
              </a:rPr>
              <a:t> за независимата, например:</a:t>
            </a: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51E3EA-1B6A-2EA2-3BC5-B920376CD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896" y="1619036"/>
            <a:ext cx="2872989" cy="24767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6981D8-0EE1-762C-77D0-AE7E07B9A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567" y="4095751"/>
            <a:ext cx="2575783" cy="2133785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C81E1219-3E01-A1A3-E215-3DD66E7A0CCE}"/>
              </a:ext>
            </a:extLst>
          </p:cNvPr>
          <p:cNvSpPr/>
          <p:nvPr/>
        </p:nvSpPr>
        <p:spPr>
          <a:xfrm>
            <a:off x="6793273" y="2286000"/>
            <a:ext cx="502877" cy="22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9096619-CC90-8262-57EF-BF804A2FAB43}"/>
              </a:ext>
            </a:extLst>
          </p:cNvPr>
          <p:cNvSpPr/>
          <p:nvPr/>
        </p:nvSpPr>
        <p:spPr>
          <a:xfrm>
            <a:off x="6486567" y="4907061"/>
            <a:ext cx="413329" cy="226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72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609-6010-12A4-0C18-9821A5A4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367" y="189632"/>
            <a:ext cx="9396400" cy="990420"/>
          </a:xfrm>
        </p:spPr>
        <p:txBody>
          <a:bodyPr/>
          <a:lstStyle/>
          <a:p>
            <a:r>
              <a:rPr lang="bg-BG" dirty="0"/>
              <a:t>Етап 11. Изводи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3893A-89A7-E8B8-ED13-85B64378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8367" y="1000942"/>
            <a:ext cx="10009812" cy="1761308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lvl="1"/>
            <a:endParaRPr lang="bg-BG" sz="1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53BB7-7541-1B9A-0817-B22E175FB7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32</a:t>
            </a:fld>
            <a:endParaRPr lang="e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1AC3642-C847-635F-E76C-F63F164F51B9}"/>
              </a:ext>
            </a:extLst>
          </p:cNvPr>
          <p:cNvSpPr txBox="1">
            <a:spLocks/>
          </p:cNvSpPr>
          <p:nvPr/>
        </p:nvSpPr>
        <p:spPr>
          <a:xfrm>
            <a:off x="1931380" y="795208"/>
            <a:ext cx="10009812" cy="76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Чрез изработването на множество дърва на решенията с помощта на различни методи, установихме различни променливи, които са силни </a:t>
            </a:r>
            <a:r>
              <a:rPr lang="bg-BG" sz="1600" b="1" kern="0" dirty="0" err="1">
                <a:solidFill>
                  <a:schemeClr val="tx1"/>
                </a:solidFill>
              </a:rPr>
              <a:t>предиктори</a:t>
            </a:r>
            <a:r>
              <a:rPr lang="bg-BG" sz="1600" b="1" kern="0" dirty="0">
                <a:solidFill>
                  <a:schemeClr val="tx1"/>
                </a:solidFill>
              </a:rPr>
              <a:t> за независимата, например:</a:t>
            </a:r>
            <a:endParaRPr lang="en-US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Клиентът е по – склонен да погаси ипотеката си предварително при следните условия:</a:t>
            </a:r>
            <a:endParaRPr lang="en-US" sz="1600" b="1" kern="0" dirty="0">
              <a:solidFill>
                <a:schemeClr val="tx1"/>
              </a:solidFill>
            </a:endParaRPr>
          </a:p>
          <a:p>
            <a:pPr marL="1219169" lvl="2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Ако минималната вноска по главницата от клиент е между 3 и 440 </a:t>
            </a:r>
            <a:r>
              <a:rPr lang="bg-BG" sz="1600" b="1" kern="0" dirty="0" err="1">
                <a:solidFill>
                  <a:schemeClr val="tx1"/>
                </a:solidFill>
              </a:rPr>
              <a:t>лв</a:t>
            </a:r>
            <a:r>
              <a:rPr lang="bg-BG" sz="1600" b="1" kern="0" dirty="0">
                <a:solidFill>
                  <a:schemeClr val="tx1"/>
                </a:solidFill>
              </a:rPr>
              <a:t> </a:t>
            </a:r>
          </a:p>
          <a:p>
            <a:pPr marL="1219169" lvl="2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Ако максималната лихва по кредита, която клиента някога е получавал е около и над 3%</a:t>
            </a:r>
          </a:p>
          <a:p>
            <a:pPr marL="1219169" lvl="2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Ако общата сума на задълженията на клиента в някакъв момент е надхвърляла 12 хил. </a:t>
            </a:r>
            <a:r>
              <a:rPr lang="bg-BG" sz="1600" b="1" kern="0" dirty="0" err="1">
                <a:solidFill>
                  <a:schemeClr val="tx1"/>
                </a:solidFill>
              </a:rPr>
              <a:t>лв</a:t>
            </a:r>
            <a:endParaRPr lang="en-US" sz="1600" b="1" kern="0" noProof="0" dirty="0">
              <a:solidFill>
                <a:schemeClr val="tx1"/>
              </a:solidFill>
            </a:endParaRPr>
          </a:p>
          <a:p>
            <a:pPr marL="609585" lvl="1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Моделиране – най доброто представяне на модел излезе с ползване на оригиналните изчистени и </a:t>
            </a:r>
            <a:r>
              <a:rPr lang="bg-BG" sz="1600" b="1" kern="0" dirty="0" err="1">
                <a:solidFill>
                  <a:schemeClr val="tx1"/>
                </a:solidFill>
              </a:rPr>
              <a:t>прекодирани</a:t>
            </a:r>
            <a:r>
              <a:rPr lang="bg-BG" sz="1600" b="1" kern="0" dirty="0">
                <a:solidFill>
                  <a:schemeClr val="tx1"/>
                </a:solidFill>
              </a:rPr>
              <a:t> данни (</a:t>
            </a:r>
            <a:r>
              <a:rPr lang="en-US" sz="1600" b="1" kern="0" dirty="0">
                <a:solidFill>
                  <a:schemeClr val="tx1"/>
                </a:solidFill>
              </a:rPr>
              <a:t>dummies)</a:t>
            </a:r>
            <a:r>
              <a:rPr lang="bg-BG" sz="1600" b="1" kern="0" dirty="0">
                <a:solidFill>
                  <a:schemeClr val="tx1"/>
                </a:solidFill>
              </a:rPr>
              <a:t> – Дърво на решенията – </a:t>
            </a:r>
            <a:r>
              <a:rPr lang="bg-BG" sz="1600" b="1" kern="0" dirty="0">
                <a:solidFill>
                  <a:srgbClr val="00B050"/>
                </a:solidFill>
              </a:rPr>
              <a:t>96.7% </a:t>
            </a:r>
            <a:r>
              <a:rPr lang="en-US" sz="1600" b="1" kern="0" dirty="0">
                <a:solidFill>
                  <a:srgbClr val="00B050"/>
                </a:solidFill>
              </a:rPr>
              <a:t>recall</a:t>
            </a:r>
            <a:endParaRPr lang="bg-BG" sz="1600" b="1" kern="0" dirty="0">
              <a:solidFill>
                <a:srgbClr val="00B050"/>
              </a:solidFill>
            </a:endParaRPr>
          </a:p>
          <a:p>
            <a:pPr marL="609585" lvl="1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Дори след добавяне и трансформиране на данни като </a:t>
            </a:r>
            <a:r>
              <a:rPr lang="bg-BG" sz="1600" kern="0" dirty="0">
                <a:solidFill>
                  <a:schemeClr val="tx1"/>
                </a:solidFill>
              </a:rPr>
              <a:t>групиране на градовете в 4 категории, дял на дохода спрямо изплащаната главница, размер на вноската по главница за всеки период </a:t>
            </a:r>
            <a:r>
              <a:rPr lang="bg-BG" sz="1600" b="1" kern="0" dirty="0">
                <a:solidFill>
                  <a:schemeClr val="tx1"/>
                </a:solidFill>
              </a:rPr>
              <a:t>резултатите от модела спаднаха до </a:t>
            </a:r>
            <a:r>
              <a:rPr lang="en-US" sz="1600" b="1" kern="0" dirty="0">
                <a:solidFill>
                  <a:schemeClr val="tx1"/>
                </a:solidFill>
              </a:rPr>
              <a:t>93.3% recall</a:t>
            </a:r>
          </a:p>
          <a:p>
            <a:pPr marL="609585" lvl="1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Корелация – използван е метод на Пиърсън – може би трябваше да разгледаме </a:t>
            </a:r>
            <a:r>
              <a:rPr lang="bg-BG" sz="1600" b="1" kern="0" dirty="0" err="1">
                <a:solidFill>
                  <a:schemeClr val="tx1"/>
                </a:solidFill>
              </a:rPr>
              <a:t>Спиърмън</a:t>
            </a:r>
            <a:r>
              <a:rPr lang="bg-BG" sz="1600" b="1" kern="0" dirty="0">
                <a:solidFill>
                  <a:schemeClr val="tx1"/>
                </a:solidFill>
              </a:rPr>
              <a:t> и Кендал Тау (монотонни зависимости)</a:t>
            </a:r>
            <a:endParaRPr lang="en-US" sz="1600" b="1" kern="0" dirty="0">
              <a:solidFill>
                <a:schemeClr val="tx1"/>
              </a:solidFill>
            </a:endParaRPr>
          </a:p>
          <a:p>
            <a:pPr marL="609585" lvl="1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Не направихме баланс на данните – да тренираме модел с относително равни на брой данни от двете категории</a:t>
            </a:r>
            <a:endParaRPr lang="bg-BG" sz="1600" kern="0" dirty="0">
              <a:solidFill>
                <a:schemeClr val="tx1"/>
              </a:solidFill>
            </a:endParaRPr>
          </a:p>
          <a:p>
            <a:pPr marL="1219169" lvl="2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006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609-6010-12A4-0C18-9821A5A4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367" y="189632"/>
            <a:ext cx="9396400" cy="990420"/>
          </a:xfrm>
        </p:spPr>
        <p:txBody>
          <a:bodyPr/>
          <a:lstStyle/>
          <a:p>
            <a:r>
              <a:rPr lang="bg-BG" dirty="0"/>
              <a:t>Етап 12. Отворени въпроси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3893A-89A7-E8B8-ED13-85B64378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8367" y="1000942"/>
            <a:ext cx="10009812" cy="1761308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lvl="1"/>
            <a:endParaRPr lang="bg-BG" sz="1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53BB7-7541-1B9A-0817-B22E175FB7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33</a:t>
            </a:fld>
            <a:endParaRPr lang="e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1AC3642-C847-635F-E76C-F63F164F51B9}"/>
              </a:ext>
            </a:extLst>
          </p:cNvPr>
          <p:cNvSpPr txBox="1">
            <a:spLocks/>
          </p:cNvSpPr>
          <p:nvPr/>
        </p:nvSpPr>
        <p:spPr>
          <a:xfrm>
            <a:off x="1931380" y="1000942"/>
            <a:ext cx="10009812" cy="76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⏷"/>
              <a:defRPr sz="1867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609585" lvl="1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Не можахме да намерим информация дали е възможно клиенти да имат увеличаване на главницата без промяна по условията на настоящия им кредит</a:t>
            </a:r>
          </a:p>
          <a:p>
            <a:pPr marL="609585" lvl="1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Защо в нито едно дърво на решенията като най – добри </a:t>
            </a:r>
            <a:r>
              <a:rPr lang="bg-BG" sz="1600" b="1" kern="0" dirty="0" err="1">
                <a:solidFill>
                  <a:schemeClr val="tx1"/>
                </a:solidFill>
              </a:rPr>
              <a:t>предиктори</a:t>
            </a:r>
            <a:r>
              <a:rPr lang="bg-BG" sz="1600" b="1" kern="0" dirty="0">
                <a:solidFill>
                  <a:schemeClr val="tx1"/>
                </a:solidFill>
              </a:rPr>
              <a:t> не се появиха демографски данни за клиентите – възможно ли е те да не са фактор за предварително погасяване?</a:t>
            </a:r>
          </a:p>
          <a:p>
            <a:pPr marL="609585" lvl="1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Защо статистическите методи за селекция на променливи влошиха представянето на модела? Възможно ли е или сме сбъркали някъде?</a:t>
            </a:r>
          </a:p>
          <a:p>
            <a:pPr marL="609585" lvl="1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Какви щяха да са резултатите, ако не бяхме игнорирали времевата променлива и бяхме разгледали проблема като проблем с панелни данни?</a:t>
            </a:r>
          </a:p>
          <a:p>
            <a:pPr marL="609585" lvl="1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Защо стандартизирането на данни не помогна, а дори леко влошаваше представянето на моделите?</a:t>
            </a:r>
          </a:p>
          <a:p>
            <a:pPr marL="609585" lvl="1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Подходящ метод ли е </a:t>
            </a:r>
            <a:r>
              <a:rPr lang="bg-BG" sz="1600" b="1" kern="0" dirty="0" err="1">
                <a:solidFill>
                  <a:schemeClr val="tx1"/>
                </a:solidFill>
              </a:rPr>
              <a:t>стъпковата</a:t>
            </a:r>
            <a:r>
              <a:rPr lang="bg-BG" sz="1600" b="1" kern="0" dirty="0">
                <a:solidFill>
                  <a:schemeClr val="tx1"/>
                </a:solidFill>
              </a:rPr>
              <a:t> регресия при селектиране на променливи при класификационна задача, когато променливите са и от двата вида (</a:t>
            </a:r>
            <a:r>
              <a:rPr lang="bg-BG" sz="1600" b="1" kern="0" dirty="0" err="1">
                <a:solidFill>
                  <a:schemeClr val="tx1"/>
                </a:solidFill>
              </a:rPr>
              <a:t>категорийни</a:t>
            </a:r>
            <a:r>
              <a:rPr lang="bg-BG" sz="1600" b="1" kern="0" dirty="0">
                <a:solidFill>
                  <a:schemeClr val="tx1"/>
                </a:solidFill>
              </a:rPr>
              <a:t> и числени)?</a:t>
            </a:r>
          </a:p>
          <a:p>
            <a:pPr marL="609585" lvl="1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Настройване на хиперпараметрите на модела щеше ли значително да подобри неговото представяне?</a:t>
            </a:r>
          </a:p>
          <a:p>
            <a:pPr marL="609585" lvl="1">
              <a:spcBef>
                <a:spcPts val="600"/>
              </a:spcBef>
              <a:spcAft>
                <a:spcPts val="600"/>
              </a:spcAft>
            </a:pPr>
            <a:r>
              <a:rPr lang="bg-BG" sz="1600" b="1" kern="0" dirty="0">
                <a:solidFill>
                  <a:schemeClr val="tx1"/>
                </a:solidFill>
              </a:rPr>
              <a:t>Какъв би бил подходящ подход за прогнозиране за това дали клиентът би погасил напълно кредита си в следващата една година. </a:t>
            </a:r>
          </a:p>
          <a:p>
            <a:pPr marL="609585" lvl="1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1219169" lvl="2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</a:pPr>
            <a:endParaRPr lang="bg-BG" sz="1600" b="1" kern="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E11C5-B639-AA26-6267-0798D8628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75449"/>
            <a:ext cx="1788367" cy="268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35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3394-0E81-3F4D-91E1-B22EF29F3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0" y="903192"/>
            <a:ext cx="9875520" cy="643200"/>
          </a:xfrm>
        </p:spPr>
        <p:txBody>
          <a:bodyPr/>
          <a:lstStyle/>
          <a:p>
            <a:r>
              <a:rPr lang="bg-BG" dirty="0"/>
              <a:t>Типове кредити в зависимост от прилагането на предсрочно погасяване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15A00-66B8-373F-BFE9-CB7FF9B4F5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s" sz="1733" b="0" i="0" u="none" strike="noStrike" kern="120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Montserrat Medium"/>
                <a:sym typeface="Montserrat Medium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" sz="1733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Montserrat Medium"/>
              <a:sym typeface="Montserrat Medium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F0C69F-13CD-BD27-7951-7719E76011C3}"/>
              </a:ext>
            </a:extLst>
          </p:cNvPr>
          <p:cNvSpPr txBox="1"/>
          <p:nvPr/>
        </p:nvSpPr>
        <p:spPr>
          <a:xfrm>
            <a:off x="8046334" y="4147978"/>
            <a:ext cx="478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Да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DA211A-7F2C-0580-FAE5-7908CB787C0E}"/>
              </a:ext>
            </a:extLst>
          </p:cNvPr>
          <p:cNvSpPr txBox="1"/>
          <p:nvPr/>
        </p:nvSpPr>
        <p:spPr>
          <a:xfrm>
            <a:off x="10132132" y="4152898"/>
            <a:ext cx="582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Не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479441F-88FC-7594-412B-135AF4C0CD04}"/>
              </a:ext>
            </a:extLst>
          </p:cNvPr>
          <p:cNvCxnSpPr>
            <a:cxnSpLocks/>
          </p:cNvCxnSpPr>
          <p:nvPr/>
        </p:nvCxnSpPr>
        <p:spPr>
          <a:xfrm>
            <a:off x="8276908" y="5327894"/>
            <a:ext cx="0" cy="11564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B8E4F96-B514-2896-EF2A-CA347C3807A5}"/>
              </a:ext>
            </a:extLst>
          </p:cNvPr>
          <p:cNvCxnSpPr>
            <a:cxnSpLocks/>
          </p:cNvCxnSpPr>
          <p:nvPr/>
        </p:nvCxnSpPr>
        <p:spPr>
          <a:xfrm>
            <a:off x="8276908" y="5465696"/>
            <a:ext cx="1133298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40D18A3-FE9D-ECA6-D9EA-165B7BCA5529}"/>
              </a:ext>
            </a:extLst>
          </p:cNvPr>
          <p:cNvGrpSpPr/>
          <p:nvPr/>
        </p:nvGrpSpPr>
        <p:grpSpPr>
          <a:xfrm>
            <a:off x="1380462" y="2005792"/>
            <a:ext cx="10417714" cy="4314735"/>
            <a:chOff x="1380462" y="2005792"/>
            <a:chExt cx="10417714" cy="431473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D003187-C37E-DE50-F32E-AB4A13208A9F}"/>
                </a:ext>
              </a:extLst>
            </p:cNvPr>
            <p:cNvGrpSpPr/>
            <p:nvPr/>
          </p:nvGrpSpPr>
          <p:grpSpPr>
            <a:xfrm>
              <a:off x="1380462" y="2005792"/>
              <a:ext cx="8799852" cy="3352748"/>
              <a:chOff x="1380462" y="2005792"/>
              <a:chExt cx="8799852" cy="335274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FCDE7CB7-2841-AA63-80B5-F7123CDEC1B2}"/>
                  </a:ext>
                </a:extLst>
              </p:cNvPr>
              <p:cNvGrpSpPr/>
              <p:nvPr/>
            </p:nvGrpSpPr>
            <p:grpSpPr>
              <a:xfrm>
                <a:off x="2861185" y="2005792"/>
                <a:ext cx="7319129" cy="1939166"/>
                <a:chOff x="2861185" y="2005792"/>
                <a:chExt cx="7319129" cy="1939166"/>
              </a:xfrm>
            </p:grpSpPr>
            <p:cxnSp>
              <p:nvCxnSpPr>
                <p:cNvPr id="22" name="Connector: Elbow 21">
                  <a:extLst>
                    <a:ext uri="{FF2B5EF4-FFF2-40B4-BE49-F238E27FC236}">
                      <a16:creationId xmlns:a16="http://schemas.microsoft.com/office/drawing/2014/main" id="{698B0052-F888-4EE6-F140-94E01B1E73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61762" y="3008491"/>
                  <a:ext cx="2449384" cy="314001"/>
                </a:xfrm>
                <a:prstGeom prst="bentConnector3">
                  <a:avLst>
                    <a:gd name="adj1" fmla="val 100554"/>
                  </a:avLst>
                </a:prstGeom>
                <a:ln w="127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6F2D0AB2-153C-7042-DA28-C32F31E278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3023431"/>
                  <a:ext cx="339218" cy="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A6CCE56C-DEA1-CE15-3E92-92EF15066635}"/>
                    </a:ext>
                  </a:extLst>
                </p:cNvPr>
                <p:cNvGrpSpPr/>
                <p:nvPr/>
              </p:nvGrpSpPr>
              <p:grpSpPr>
                <a:xfrm>
                  <a:off x="2861185" y="2005792"/>
                  <a:ext cx="7319129" cy="1939166"/>
                  <a:chOff x="2861185" y="2005792"/>
                  <a:chExt cx="7319129" cy="1939166"/>
                </a:xfrm>
              </p:grpSpPr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4E74FEAA-EFE9-B637-D5CD-0D666F8ADB7B}"/>
                      </a:ext>
                    </a:extLst>
                  </p:cNvPr>
                  <p:cNvSpPr/>
                  <p:nvPr/>
                </p:nvSpPr>
                <p:spPr>
                  <a:xfrm>
                    <a:off x="5174224" y="2005792"/>
                    <a:ext cx="1843549" cy="643201"/>
                  </a:xfrm>
                  <a:prstGeom prst="roundRect">
                    <a:avLst/>
                  </a:prstGeom>
                  <a:noFill/>
                  <a:ln w="571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bg-BG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34343"/>
                        </a:solidFill>
                        <a:effectLst/>
                        <a:uLnTx/>
                        <a:uFillTx/>
                        <a:latin typeface="Montserrat"/>
                        <a:ea typeface="+mn-ea"/>
                        <a:cs typeface="+mn-cs"/>
                        <a:sym typeface="Montserrat"/>
                      </a:rPr>
                      <a:t>Изцяло предплатени</a:t>
                    </a:r>
                  </a:p>
                </p:txBody>
              </p: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C63CF7BA-D11C-EDB2-D867-2D79D218FC66}"/>
                      </a:ext>
                    </a:extLst>
                  </p:cNvPr>
                  <p:cNvCxnSpPr/>
                  <p:nvPr/>
                </p:nvCxnSpPr>
                <p:spPr>
                  <a:xfrm>
                    <a:off x="6096000" y="2743212"/>
                    <a:ext cx="0" cy="235975"/>
                  </a:xfrm>
                  <a:prstGeom prst="line">
                    <a:avLst/>
                  </a:prstGeom>
                  <a:ln w="1270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Connector: Elbow 9">
                    <a:extLst>
                      <a:ext uri="{FF2B5EF4-FFF2-40B4-BE49-F238E27FC236}">
                        <a16:creationId xmlns:a16="http://schemas.microsoft.com/office/drawing/2014/main" id="{7FB6174C-1B9E-AA0E-886F-99A722DB17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3549773" y="3038179"/>
                    <a:ext cx="1312610" cy="284312"/>
                  </a:xfrm>
                  <a:prstGeom prst="bentConnector3">
                    <a:avLst>
                      <a:gd name="adj1" fmla="val 96067"/>
                    </a:avLst>
                  </a:prstGeom>
                  <a:ln w="127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1A4B440C-6FE4-CC0E-6E5D-CDA53B2664A2}"/>
                      </a:ext>
                    </a:extLst>
                  </p:cNvPr>
                  <p:cNvSpPr txBox="1"/>
                  <p:nvPr/>
                </p:nvSpPr>
                <p:spPr>
                  <a:xfrm>
                    <a:off x="4852222" y="2830452"/>
                    <a:ext cx="47801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bg-BG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Montserrat"/>
                        <a:ea typeface="+mn-ea"/>
                        <a:cs typeface="+mn-cs"/>
                      </a:rPr>
                      <a:t>Да</a:t>
                    </a: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F27085F5-6FE2-3AF0-9C03-2C4FD03A1F77}"/>
                      </a:ext>
                    </a:extLst>
                  </p:cNvPr>
                  <p:cNvSpPr txBox="1"/>
                  <p:nvPr/>
                </p:nvSpPr>
                <p:spPr>
                  <a:xfrm>
                    <a:off x="6435218" y="2850119"/>
                    <a:ext cx="58255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bg-BG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Montserrat"/>
                        <a:ea typeface="+mn-ea"/>
                        <a:cs typeface="+mn-cs"/>
                      </a:rPr>
                      <a:t>Не</a:t>
                    </a:r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D45639C1-109B-7BFB-32C9-DDC781A571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20620" y="3023431"/>
                    <a:ext cx="775380" cy="0"/>
                  </a:xfrm>
                  <a:prstGeom prst="line">
                    <a:avLst/>
                  </a:prstGeom>
                  <a:ln w="1270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Rectangle: Rounded Corners 48">
                    <a:extLst>
                      <a:ext uri="{FF2B5EF4-FFF2-40B4-BE49-F238E27FC236}">
                        <a16:creationId xmlns:a16="http://schemas.microsoft.com/office/drawing/2014/main" id="{04D622E2-4408-A752-27BA-259BDB33B82E}"/>
                      </a:ext>
                    </a:extLst>
                  </p:cNvPr>
                  <p:cNvSpPr/>
                  <p:nvPr/>
                </p:nvSpPr>
                <p:spPr>
                  <a:xfrm>
                    <a:off x="2861185" y="3425728"/>
                    <a:ext cx="1592828" cy="512698"/>
                  </a:xfrm>
                  <a:prstGeom prst="roundRect">
                    <a:avLst/>
                  </a:prstGeom>
                  <a:noFill/>
                  <a:ln w="31750">
                    <a:solidFill>
                      <a:srgbClr val="C00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bg-BG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34343"/>
                        </a:solidFill>
                        <a:effectLst/>
                        <a:uLnTx/>
                        <a:uFillTx/>
                        <a:latin typeface="Montserrat"/>
                        <a:ea typeface="+mn-ea"/>
                        <a:cs typeface="+mn-cs"/>
                        <a:sym typeface="Montserrat"/>
                      </a:rPr>
                      <a:t>Източник на финансиране</a:t>
                    </a:r>
                  </a:p>
                </p:txBody>
              </p:sp>
              <p:sp>
                <p:nvSpPr>
                  <p:cNvPr id="53" name="Rectangle: Rounded Corners 52">
                    <a:extLst>
                      <a:ext uri="{FF2B5EF4-FFF2-40B4-BE49-F238E27FC236}">
                        <a16:creationId xmlns:a16="http://schemas.microsoft.com/office/drawing/2014/main" id="{00C73DD7-5FE3-A002-8927-521E55446B4E}"/>
                      </a:ext>
                    </a:extLst>
                  </p:cNvPr>
                  <p:cNvSpPr/>
                  <p:nvPr/>
                </p:nvSpPr>
                <p:spPr>
                  <a:xfrm>
                    <a:off x="8447613" y="3432260"/>
                    <a:ext cx="1732701" cy="512698"/>
                  </a:xfrm>
                  <a:prstGeom prst="roundRect">
                    <a:avLst/>
                  </a:prstGeom>
                  <a:noFill/>
                  <a:ln w="31750">
                    <a:solidFill>
                      <a:srgbClr val="00B05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bg-BG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34343"/>
                        </a:solidFill>
                        <a:effectLst/>
                        <a:uLnTx/>
                        <a:uFillTx/>
                        <a:latin typeface="Montserrat"/>
                        <a:ea typeface="+mn-ea"/>
                        <a:cs typeface="+mn-cs"/>
                        <a:sym typeface="Montserrat"/>
                      </a:rPr>
                      <a:t>Частично предсрочно погасени</a:t>
                    </a:r>
                  </a:p>
                </p:txBody>
              </p:sp>
            </p:grp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4CB88F0-748E-0F56-DBAF-9BE026F99D22}"/>
                  </a:ext>
                </a:extLst>
              </p:cNvPr>
              <p:cNvGrpSpPr/>
              <p:nvPr/>
            </p:nvGrpSpPr>
            <p:grpSpPr>
              <a:xfrm>
                <a:off x="1380462" y="3938426"/>
                <a:ext cx="4533641" cy="1420114"/>
                <a:chOff x="1380462" y="3938426"/>
                <a:chExt cx="4533641" cy="1420114"/>
              </a:xfrm>
            </p:grpSpPr>
            <p:cxnSp>
              <p:nvCxnSpPr>
                <p:cNvPr id="66" name="Connector: Elbow 65">
                  <a:extLst>
                    <a:ext uri="{FF2B5EF4-FFF2-40B4-BE49-F238E27FC236}">
                      <a16:creationId xmlns:a16="http://schemas.microsoft.com/office/drawing/2014/main" id="{7E090071-35CD-97CB-5EA3-7B575B4C06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1524003" y="4333584"/>
                  <a:ext cx="1362004" cy="291687"/>
                </a:xfrm>
                <a:prstGeom prst="bentConnector3">
                  <a:avLst>
                    <a:gd name="adj1" fmla="val 99793"/>
                  </a:avLst>
                </a:prstGeom>
                <a:ln w="127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nector: Elbow 66">
                  <a:extLst>
                    <a:ext uri="{FF2B5EF4-FFF2-40B4-BE49-F238E27FC236}">
                      <a16:creationId xmlns:a16="http://schemas.microsoft.com/office/drawing/2014/main" id="{DB2A7215-AFAE-0FB3-7814-47CC0DFADE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78396" y="4333585"/>
                  <a:ext cx="2293372" cy="291688"/>
                </a:xfrm>
                <a:prstGeom prst="bentConnector3">
                  <a:avLst>
                    <a:gd name="adj1" fmla="val 99518"/>
                  </a:avLst>
                </a:prstGeom>
                <a:ln w="127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E241FABF-E83C-7499-A150-0A4AE5D47000}"/>
                    </a:ext>
                  </a:extLst>
                </p:cNvPr>
                <p:cNvCxnSpPr>
                  <a:stCxn id="49" idx="2"/>
                </p:cNvCxnSpPr>
                <p:nvPr/>
              </p:nvCxnSpPr>
              <p:spPr>
                <a:xfrm>
                  <a:off x="3657599" y="3938426"/>
                  <a:ext cx="0" cy="674422"/>
                </a:xfrm>
                <a:prstGeom prst="straightConnector1">
                  <a:avLst/>
                </a:prstGeom>
                <a:ln w="127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AEF89AE9-4A4F-BC1C-1008-0EC2BDF267AB}"/>
                    </a:ext>
                  </a:extLst>
                </p:cNvPr>
                <p:cNvSpPr/>
                <p:nvPr/>
              </p:nvSpPr>
              <p:spPr>
                <a:xfrm>
                  <a:off x="1380462" y="4845842"/>
                  <a:ext cx="1023525" cy="512698"/>
                </a:xfrm>
                <a:prstGeom prst="roundRect">
                  <a:avLst/>
                </a:prstGeom>
                <a:noFill/>
                <a:ln w="317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bg-BG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34343"/>
                      </a:solidFill>
                      <a:effectLst/>
                      <a:uLnTx/>
                      <a:uFillTx/>
                      <a:latin typeface="Montserrat"/>
                      <a:ea typeface="+mn-ea"/>
                      <a:cs typeface="+mn-cs"/>
                      <a:sym typeface="Montserrat"/>
                    </a:rPr>
                    <a:t>Лични средства</a:t>
                  </a:r>
                </a:p>
              </p:txBody>
            </p:sp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id="{1A7F0BB6-37A0-CD51-D6F3-5E19CE660BAC}"/>
                    </a:ext>
                  </a:extLst>
                </p:cNvPr>
                <p:cNvSpPr/>
                <p:nvPr/>
              </p:nvSpPr>
              <p:spPr>
                <a:xfrm>
                  <a:off x="2737311" y="4842629"/>
                  <a:ext cx="1592828" cy="512698"/>
                </a:xfrm>
                <a:prstGeom prst="roundRect">
                  <a:avLst/>
                </a:prstGeom>
                <a:noFill/>
                <a:ln w="317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bg-BG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34343"/>
                      </a:solidFill>
                      <a:effectLst/>
                      <a:uLnTx/>
                      <a:uFillTx/>
                      <a:latin typeface="Montserrat"/>
                      <a:ea typeface="+mn-ea"/>
                      <a:cs typeface="+mn-cs"/>
                      <a:sym typeface="Montserrat"/>
                    </a:rPr>
                    <a:t>Финансиране от банката</a:t>
                  </a:r>
                </a:p>
              </p:txBody>
            </p:sp>
            <p:sp>
              <p:nvSpPr>
                <p:cNvPr id="72" name="Rectangle: Rounded Corners 71">
                  <a:extLst>
                    <a:ext uri="{FF2B5EF4-FFF2-40B4-BE49-F238E27FC236}">
                      <a16:creationId xmlns:a16="http://schemas.microsoft.com/office/drawing/2014/main" id="{4D05C0C9-34A3-2050-2B68-542CF9598A7D}"/>
                    </a:ext>
                  </a:extLst>
                </p:cNvPr>
                <p:cNvSpPr/>
                <p:nvPr/>
              </p:nvSpPr>
              <p:spPr>
                <a:xfrm>
                  <a:off x="4507108" y="4842629"/>
                  <a:ext cx="1406995" cy="512698"/>
                </a:xfrm>
                <a:prstGeom prst="roundRect">
                  <a:avLst/>
                </a:prstGeom>
                <a:noFill/>
                <a:ln w="317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bg-BG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34343"/>
                      </a:solidFill>
                      <a:effectLst/>
                      <a:uLnTx/>
                      <a:uFillTx/>
                      <a:latin typeface="Montserrat"/>
                      <a:ea typeface="+mn-ea"/>
                      <a:cs typeface="+mn-cs"/>
                      <a:sym typeface="Montserrat"/>
                    </a:rPr>
                    <a:t>Външно финансиране</a:t>
                  </a:r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C82F491-9293-BA97-BD6F-5592F29C2A59}"/>
                </a:ext>
              </a:extLst>
            </p:cNvPr>
            <p:cNvGrpSpPr/>
            <p:nvPr/>
          </p:nvGrpSpPr>
          <p:grpSpPr>
            <a:xfrm>
              <a:off x="6021017" y="4031236"/>
              <a:ext cx="5777159" cy="2289291"/>
              <a:chOff x="6021017" y="4031236"/>
              <a:chExt cx="5777159" cy="2289291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6BBFB19-BD7F-0E8E-1CB9-A37B8E2B2A93}"/>
                  </a:ext>
                </a:extLst>
              </p:cNvPr>
              <p:cNvCxnSpPr/>
              <p:nvPr/>
            </p:nvCxnSpPr>
            <p:spPr>
              <a:xfrm>
                <a:off x="9290112" y="4031236"/>
                <a:ext cx="0" cy="235975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357792BD-92BB-49D4-4D3F-BFB8F0D954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4732" y="4326209"/>
                <a:ext cx="775380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10A0141-DA01-807D-04A2-F4E44B46A00F}"/>
                  </a:ext>
                </a:extLst>
              </p:cNvPr>
              <p:cNvCxnSpPr>
                <a:cxnSpLocks/>
                <a:endCxn id="56" idx="1"/>
              </p:cNvCxnSpPr>
              <p:nvPr/>
            </p:nvCxnSpPr>
            <p:spPr>
              <a:xfrm flipV="1">
                <a:off x="9290112" y="4322175"/>
                <a:ext cx="842020" cy="4034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B4FA10B-731B-9B15-A3E8-9157BEA32B94}"/>
                  </a:ext>
                </a:extLst>
              </p:cNvPr>
              <p:cNvCxnSpPr>
                <a:cxnSpLocks/>
                <a:stCxn id="56" idx="2"/>
              </p:cNvCxnSpPr>
              <p:nvPr/>
            </p:nvCxnSpPr>
            <p:spPr>
              <a:xfrm>
                <a:off x="10423410" y="4491452"/>
                <a:ext cx="0" cy="24279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156FC649-4B82-E2EE-84EB-0C0B1A33CA3D}"/>
                  </a:ext>
                </a:extLst>
              </p:cNvPr>
              <p:cNvSpPr/>
              <p:nvPr/>
            </p:nvSpPr>
            <p:spPr>
              <a:xfrm>
                <a:off x="9918273" y="4842629"/>
                <a:ext cx="1879903" cy="512698"/>
              </a:xfrm>
              <a:prstGeom prst="roundRect">
                <a:avLst/>
              </a:prstGeom>
              <a:noFill/>
              <a:ln w="317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bg-BG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  <a:sym typeface="Montserrat"/>
                  </a:rPr>
                  <a:t>Плащане според падежа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BD7F60C0-7306-9949-4B76-AD30BB150A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6908" y="4489610"/>
                <a:ext cx="0" cy="24279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B44812CE-2010-99BE-0925-7E7DFAB400DE}"/>
                  </a:ext>
                </a:extLst>
              </p:cNvPr>
              <p:cNvSpPr/>
              <p:nvPr/>
            </p:nvSpPr>
            <p:spPr>
              <a:xfrm>
                <a:off x="7430717" y="4832797"/>
                <a:ext cx="1879903" cy="512698"/>
              </a:xfrm>
              <a:prstGeom prst="roundRect">
                <a:avLst/>
              </a:prstGeom>
              <a:noFill/>
              <a:ln w="31750"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bg-BG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  <a:sym typeface="Montserrat"/>
                  </a:rPr>
                  <a:t>Намаляване на 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02054740-86F3-7035-62E8-0C5D405FF4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8488" y="5465696"/>
                <a:ext cx="1328420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4C0EBD8D-C7F1-6C0A-B67A-95D93A324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10206" y="5465696"/>
                <a:ext cx="0" cy="24279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10D0DBAB-B62D-4FD8-2C52-71AF11628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8488" y="5465696"/>
                <a:ext cx="0" cy="24279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C2B6D7B4-1BBB-421E-5913-DC6BD4ACA587}"/>
                  </a:ext>
                </a:extLst>
              </p:cNvPr>
              <p:cNvSpPr/>
              <p:nvPr/>
            </p:nvSpPr>
            <p:spPr>
              <a:xfrm>
                <a:off x="8508573" y="5807829"/>
                <a:ext cx="1879903" cy="512698"/>
              </a:xfrm>
              <a:prstGeom prst="roundRect">
                <a:avLst/>
              </a:prstGeom>
              <a:noFill/>
              <a:ln w="317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bg-BG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  <a:sym typeface="Montserrat"/>
                  </a:rPr>
                  <a:t>Срока на кредита</a:t>
                </a:r>
              </a:p>
            </p:txBody>
          </p:sp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49509D81-94DB-AC6F-386A-8ED8341B5DD8}"/>
                  </a:ext>
                </a:extLst>
              </p:cNvPr>
              <p:cNvSpPr/>
              <p:nvPr/>
            </p:nvSpPr>
            <p:spPr>
              <a:xfrm>
                <a:off x="6021017" y="5797997"/>
                <a:ext cx="1879903" cy="512698"/>
              </a:xfrm>
              <a:prstGeom prst="roundRect">
                <a:avLst/>
              </a:prstGeom>
              <a:noFill/>
              <a:ln w="317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bg-BG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34343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  <a:sym typeface="Montserrat"/>
                  </a:rPr>
                  <a:t>Месечната вноска за главницата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6740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1A51-36E6-0CC7-404F-97CE6D2C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Разбиране на данните 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BB1F6-CEFB-ABD3-CFB3-54BE1C410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0000" y="1546392"/>
            <a:ext cx="9396400" cy="3817984"/>
          </a:xfrm>
        </p:spPr>
        <p:txBody>
          <a:bodyPr/>
          <a:lstStyle/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r>
              <a:rPr kumimoji="0" lang="bg-BG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Light"/>
                <a:sym typeface="Montserrat Light"/>
              </a:rPr>
              <a:t>1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Light"/>
                <a:sym typeface="Montserrat Light"/>
              </a:rPr>
              <a:t> </a:t>
            </a:r>
            <a:r>
              <a:rPr kumimoji="0" lang="bg-BG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Light"/>
                <a:sym typeface="Montserrat Light"/>
              </a:rPr>
              <a:t>файл с </a:t>
            </a:r>
            <a:r>
              <a:rPr kumimoji="0" lang="bg-BG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Light"/>
                <a:sym typeface="Montserrat Light"/>
              </a:rPr>
              <a:t>панелни данни </a:t>
            </a:r>
            <a:r>
              <a:rPr kumimoji="0" lang="bg-BG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Light"/>
                <a:sym typeface="Montserrat Light"/>
              </a:rPr>
              <a:t>(пространствени и времеви), с отделен запис </a:t>
            </a:r>
            <a:r>
              <a:rPr lang="bg-BG" sz="1800" dirty="0">
                <a:solidFill>
                  <a:schemeClr val="tx1"/>
                </a:solidFill>
              </a:rPr>
              <a:t>з</a:t>
            </a:r>
            <a:r>
              <a:rPr kumimoji="0" lang="bg-BG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Light"/>
                <a:sym typeface="Montserrat Light"/>
              </a:rPr>
              <a:t>а всяка вноска по съответния кредит</a:t>
            </a: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r>
              <a:rPr kumimoji="0" lang="bg-BG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Light"/>
                <a:sym typeface="Montserrat Light"/>
              </a:rPr>
              <a:t>2 файла с единица на анализ отделен клиент/клиентска сметка, с различен брой записи (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Light"/>
                <a:sym typeface="Montserrat Light"/>
              </a:rPr>
              <a:t>3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Light"/>
                <a:sym typeface="Montserrat Light"/>
              </a:rPr>
              <a:t>4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Light"/>
                <a:sym typeface="Montserrat Light"/>
              </a:rPr>
              <a:t> 51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Light"/>
                <a:sym typeface="Montserrat Light"/>
              </a:rPr>
              <a:t>5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Light"/>
                <a:sym typeface="Montserrat Light"/>
              </a:rPr>
              <a:t> и 40 79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Light"/>
                <a:sym typeface="Montserrat Light"/>
              </a:rPr>
              <a:t>4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Light"/>
                <a:sym typeface="Montserrat Light"/>
              </a:rPr>
              <a:t> записа)</a:t>
            </a: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r>
              <a:rPr kumimoji="0" lang="bg-BG" sz="18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Light"/>
                <a:sym typeface="Montserrat Light"/>
              </a:rPr>
              <a:t>Първоначален подход </a:t>
            </a:r>
            <a:r>
              <a:rPr kumimoji="0" lang="bg-BG" sz="18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Light"/>
                <a:sym typeface="Montserrat Light"/>
              </a:rPr>
              <a:t>– фокус върху </a:t>
            </a:r>
            <a:r>
              <a:rPr kumimoji="0" lang="bg-BG" sz="18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Light"/>
                <a:sym typeface="Montserrat Light"/>
              </a:rPr>
              <a:t>всеки запис за вноска </a:t>
            </a:r>
            <a:r>
              <a:rPr kumimoji="0" lang="bg-BG" sz="180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Light"/>
                <a:sym typeface="Montserrat Light"/>
              </a:rPr>
              <a:t>като единица за анализ; </a:t>
            </a:r>
            <a:r>
              <a:rPr kumimoji="0" lang="bg-BG" sz="18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Light"/>
                <a:sym typeface="Montserrat Light"/>
              </a:rPr>
              <a:t>нова променлива – очаквана вноска за всеки месец</a:t>
            </a: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r>
              <a:rPr kumimoji="0" lang="bg-BG" sz="180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Light"/>
                <a:sym typeface="Montserrat Light"/>
              </a:rPr>
              <a:t>Нов подход </a:t>
            </a:r>
            <a:r>
              <a:rPr kumimoji="0" lang="bg-BG" sz="18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Light"/>
                <a:sym typeface="Montserrat Light"/>
              </a:rPr>
              <a:t>– </a:t>
            </a:r>
            <a:r>
              <a:rPr lang="bg-BG" sz="1800" dirty="0">
                <a:solidFill>
                  <a:schemeClr val="tx1"/>
                </a:solidFill>
              </a:rPr>
              <a:t>фокус на първи етап върху двете основни категории клиенти, които изплащат кредитите си предварително – изцяло и частично предсрочно погасяващи</a:t>
            </a:r>
            <a:endParaRPr lang="bg-BG" sz="1800" b="1" dirty="0">
              <a:solidFill>
                <a:schemeClr val="tx1"/>
              </a:solidFill>
            </a:endParaRP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r>
              <a:rPr lang="bg-BG" sz="1800" b="1" dirty="0">
                <a:solidFill>
                  <a:schemeClr val="tx1"/>
                </a:solidFill>
              </a:rPr>
              <a:t>Единица за анализ отделен клиент</a:t>
            </a:r>
            <a:r>
              <a:rPr lang="bg-BG" sz="1800" dirty="0">
                <a:solidFill>
                  <a:schemeClr val="tx1"/>
                </a:solidFill>
              </a:rPr>
              <a:t> – позволява да се слеят трите файла с данни и да се обработват всички променливи, касаещи клиента; статични, не панелни данни</a:t>
            </a:r>
            <a:r>
              <a:rPr lang="bg-BG" sz="1800" b="1" dirty="0">
                <a:solidFill>
                  <a:schemeClr val="tx1"/>
                </a:solidFill>
              </a:rPr>
              <a:t>, улеснява работата</a:t>
            </a:r>
            <a:endParaRPr lang="en-US" sz="1800" b="1" dirty="0">
              <a:solidFill>
                <a:schemeClr val="tx1"/>
              </a:solidFill>
            </a:endParaRP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r>
              <a:rPr lang="bg-BG" sz="1800" b="1" dirty="0">
                <a:solidFill>
                  <a:schemeClr val="tx1"/>
                </a:solidFill>
              </a:rPr>
              <a:t>Бяха открити клиенти с данни за един и същ кредит (едно и също </a:t>
            </a:r>
            <a:r>
              <a:rPr lang="en-US" sz="1800" b="1" dirty="0" err="1">
                <a:solidFill>
                  <a:schemeClr val="tx1"/>
                </a:solidFill>
              </a:rPr>
              <a:t>account_id</a:t>
            </a:r>
            <a:r>
              <a:rPr lang="bg-BG" sz="1800" b="1" dirty="0">
                <a:solidFill>
                  <a:schemeClr val="tx1"/>
                </a:solidFill>
              </a:rPr>
              <a:t>), при които размерът на лихвата, главницата и сроковете се различаваха напълно – вероятно грешка в </a:t>
            </a:r>
            <a:r>
              <a:rPr lang="en-US" sz="1800" b="1" dirty="0">
                <a:solidFill>
                  <a:schemeClr val="tx1"/>
                </a:solidFill>
              </a:rPr>
              <a:t>input-a. </a:t>
            </a:r>
            <a:r>
              <a:rPr lang="bg-BG" sz="1800" b="1" dirty="0">
                <a:solidFill>
                  <a:schemeClr val="tx1"/>
                </a:solidFill>
              </a:rPr>
              <a:t>Тези данни бяха премахнати.</a:t>
            </a:r>
            <a:endParaRPr lang="ru-RU" sz="1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6C4C8-3899-7E5D-25E4-E0CFB4C272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s" sz="1733" b="0" i="0" u="none" strike="noStrike" kern="120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Montserrat Medium"/>
                <a:sym typeface="Montserrat Medium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" sz="1733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33131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1A51-36E6-0CC7-404F-97CE6D2C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Разбиране на данните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BB1F6-CEFB-ABD3-CFB3-54BE1C410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0000" y="1546392"/>
            <a:ext cx="9396400" cy="3817984"/>
          </a:xfrm>
        </p:spPr>
        <p:txBody>
          <a:bodyPr/>
          <a:lstStyle/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r>
              <a:rPr lang="bg-BG" sz="1800" dirty="0">
                <a:solidFill>
                  <a:schemeClr val="tx1"/>
                </a:solidFill>
              </a:rPr>
              <a:t>Част от данните са кодирани заради изискванията за защита на личните данни – няма информация за конкретните възрастови групи, семейно положение, заетост, професия, вид обезпечение, сграда, използване на собствеността</a:t>
            </a: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r>
              <a:rPr lang="bg-BG" sz="1800" b="1" dirty="0">
                <a:solidFill>
                  <a:schemeClr val="tx1"/>
                </a:solidFill>
              </a:rPr>
              <a:t>Доходите (заплата + др. доходи) на клиентите са неравномерно разпределени,</a:t>
            </a:r>
          </a:p>
          <a:p>
            <a:pPr>
              <a:spcBef>
                <a:spcPts val="600"/>
              </a:spcBef>
              <a:buClr>
                <a:srgbClr val="CC4A4A"/>
              </a:buClr>
              <a:buFont typeface="Montserrat Light"/>
              <a:buChar char="●"/>
              <a:defRPr/>
            </a:pPr>
            <a:r>
              <a:rPr lang="bg-BG" sz="1800" dirty="0">
                <a:solidFill>
                  <a:schemeClr val="tx1"/>
                </a:solidFill>
              </a:rPr>
              <a:t>Не е ясно дали в променливата за общите доходи заплатата е брутна или нетна – макс. стойност на общия доход над 868 хил., макс. стойност на брутната заплата 1 млн. 116 хил.</a:t>
            </a: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r>
              <a:rPr lang="bg-BG" sz="1800" dirty="0">
                <a:solidFill>
                  <a:schemeClr val="tx1"/>
                </a:solidFill>
              </a:rPr>
              <a:t>Разпределението по др. демографски категории е неравномерно</a:t>
            </a: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r>
              <a:rPr lang="bg-BG" sz="1800" b="1" dirty="0">
                <a:solidFill>
                  <a:schemeClr val="tx1"/>
                </a:solidFill>
              </a:rPr>
              <a:t>Клиенти от 27 града – това са наименования на областни градове, възможно е данните да са за области, предвид възможността за клиенти в др. населени места</a:t>
            </a: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endParaRPr lang="bg-BG" sz="1800" dirty="0">
              <a:solidFill>
                <a:schemeClr val="tx1"/>
              </a:solidFill>
            </a:endParaRP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endParaRPr kumimoji="0" lang="bg-BG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Light"/>
              <a:sym typeface="Montserrat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6C4C8-3899-7E5D-25E4-E0CFB4C272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s" sz="1733" b="0" i="0" u="none" strike="noStrike" kern="120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Montserrat Medium"/>
                <a:sym typeface="Montserrat Medium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" sz="1733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Montserrat Medium"/>
              <a:sym typeface="Montserrat Mediu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2D9B5A-EBB8-6E44-5E25-9D41538E3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30196" cy="3324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D6BB55-5241-3B23-AC45-456BB5B08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050" y="2925953"/>
            <a:ext cx="7207129" cy="35818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B43EEF-4E64-D796-355F-D0E7558F7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30" y="3509274"/>
            <a:ext cx="6334366" cy="30682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2A6CFD-C478-A944-A924-B9415825C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520" y="1427483"/>
            <a:ext cx="11829650" cy="40030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BE4112-6707-00C7-090A-255D58E500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4092" y="1450691"/>
            <a:ext cx="4023454" cy="40093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80A52C7-3211-548E-3A92-733428D5E5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6606" y="1545193"/>
            <a:ext cx="5464226" cy="369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9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1A51-36E6-0CC7-404F-97CE6D2C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Разбиране на данните (3)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BB1F6-CEFB-ABD3-CFB3-54BE1C410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0000" y="1546392"/>
            <a:ext cx="9396400" cy="3817984"/>
          </a:xfrm>
        </p:spPr>
        <p:txBody>
          <a:bodyPr/>
          <a:lstStyle/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r>
              <a:rPr lang="bg-BG" sz="1800" dirty="0">
                <a:solidFill>
                  <a:schemeClr val="tx1"/>
                </a:solidFill>
              </a:rPr>
              <a:t>Грешки в данните?</a:t>
            </a: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endParaRPr lang="bg-BG" sz="1800" dirty="0">
              <a:solidFill>
                <a:schemeClr val="tx1"/>
              </a:solidFill>
            </a:endParaRP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endParaRPr lang="bg-BG" sz="1800" dirty="0">
              <a:solidFill>
                <a:schemeClr val="tx1"/>
              </a:solidFill>
            </a:endParaRP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endParaRPr lang="bg-BG" sz="1800" dirty="0">
              <a:solidFill>
                <a:schemeClr val="tx1"/>
              </a:solidFill>
            </a:endParaRP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endParaRPr lang="bg-BG" sz="1800" dirty="0">
              <a:solidFill>
                <a:schemeClr val="tx1"/>
              </a:solidFill>
            </a:endParaRP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endParaRPr lang="bg-BG" sz="1800" dirty="0">
              <a:solidFill>
                <a:schemeClr val="tx1"/>
              </a:solidFill>
            </a:endParaRP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endParaRPr lang="bg-BG" sz="1800" dirty="0">
              <a:solidFill>
                <a:schemeClr val="tx1"/>
              </a:solidFill>
            </a:endParaRP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endParaRPr lang="bg-BG" sz="1800" dirty="0">
              <a:solidFill>
                <a:schemeClr val="tx1"/>
              </a:solidFill>
            </a:endParaRP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endParaRPr lang="bg-BG" sz="1800" dirty="0">
              <a:solidFill>
                <a:schemeClr val="tx1"/>
              </a:solidFill>
            </a:endParaRP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endParaRPr lang="bg-BG" sz="1800" dirty="0">
              <a:solidFill>
                <a:schemeClr val="tx1"/>
              </a:solidFill>
            </a:endParaRP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endParaRPr lang="bg-BG" sz="1800" dirty="0">
              <a:solidFill>
                <a:schemeClr val="tx1"/>
              </a:solidFill>
            </a:endParaRP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endParaRPr lang="bg-BG" sz="1800" dirty="0">
              <a:solidFill>
                <a:schemeClr val="tx1"/>
              </a:solidFill>
            </a:endParaRP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endParaRPr lang="bg-BG" sz="1800" dirty="0">
              <a:solidFill>
                <a:schemeClr val="tx1"/>
              </a:solidFill>
            </a:endParaRP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r>
              <a:rPr lang="bg-BG" sz="1800" b="1" dirty="0">
                <a:solidFill>
                  <a:schemeClr val="tx1"/>
                </a:solidFill>
              </a:rPr>
              <a:t>Трием</a:t>
            </a:r>
            <a:r>
              <a:rPr lang="bg-BG" sz="1800" dirty="0">
                <a:solidFill>
                  <a:schemeClr val="tx1"/>
                </a:solidFill>
              </a:rPr>
              <a:t> или създаваме синтетично наблюдение с друг </a:t>
            </a:r>
            <a:r>
              <a:rPr lang="en-US" sz="1800" dirty="0" err="1">
                <a:solidFill>
                  <a:schemeClr val="tx1"/>
                </a:solidFill>
              </a:rPr>
              <a:t>account_id</a:t>
            </a:r>
            <a:endParaRPr lang="bg-BG" sz="1800" dirty="0">
              <a:solidFill>
                <a:schemeClr val="tx1"/>
              </a:solidFill>
            </a:endParaRP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endParaRPr lang="bg-BG" sz="1800" dirty="0">
              <a:solidFill>
                <a:schemeClr val="tx1"/>
              </a:solidFill>
            </a:endParaRP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endParaRPr kumimoji="0" lang="bg-BG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 Light"/>
              <a:sym typeface="Montserrat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6C4C8-3899-7E5D-25E4-E0CFB4C272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s" sz="1733" b="0" i="0" u="none" strike="noStrike" kern="120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Montserrat Medium"/>
                <a:sym typeface="Montserrat Medium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" sz="1733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Montserrat Medium"/>
              <a:sym typeface="Montserrat Medium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A4557E-B1D2-EE08-1281-780B07DB5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274" y="2111202"/>
            <a:ext cx="8937543" cy="384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38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CE77-180D-31CF-FE2A-1E2C22CC6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0" y="763560"/>
            <a:ext cx="9396400" cy="643200"/>
          </a:xfrm>
        </p:spPr>
        <p:txBody>
          <a:bodyPr/>
          <a:lstStyle/>
          <a:p>
            <a:r>
              <a:rPr lang="bg-BG" dirty="0"/>
              <a:t>Предварителна обработка на данните 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A1FD2-9547-66AA-2249-5E6468EBE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0000" y="1449255"/>
            <a:ext cx="9396400" cy="4673145"/>
          </a:xfrm>
        </p:spPr>
        <p:txBody>
          <a:bodyPr/>
          <a:lstStyle/>
          <a:p>
            <a:pPr>
              <a:spcBef>
                <a:spcPts val="600"/>
              </a:spcBef>
              <a:buClr>
                <a:srgbClr val="CC4A4A"/>
              </a:buClr>
              <a:buFont typeface="Montserrat Light"/>
              <a:buChar char="●"/>
              <a:defRPr/>
            </a:pPr>
            <a:r>
              <a:rPr lang="bg-BG" sz="1800" dirty="0">
                <a:solidFill>
                  <a:schemeClr val="tx1"/>
                </a:solidFill>
              </a:rPr>
              <a:t>Групиране на градовете според броя на населението им по данни на НСИ – </a:t>
            </a:r>
            <a:r>
              <a:rPr lang="en-US" sz="1800" dirty="0">
                <a:solidFill>
                  <a:schemeClr val="tx1"/>
                </a:solidFill>
              </a:rPr>
              <a:t>5</a:t>
            </a:r>
            <a:r>
              <a:rPr lang="bg-BG" sz="1800" dirty="0">
                <a:solidFill>
                  <a:schemeClr val="tx1"/>
                </a:solidFill>
              </a:rPr>
              <a:t> групи: столица, много голям град, голям град, среден град или липсващи стойности</a:t>
            </a:r>
          </a:p>
          <a:p>
            <a:pPr>
              <a:spcBef>
                <a:spcPts val="600"/>
              </a:spcBef>
              <a:buClr>
                <a:srgbClr val="CC4A4A"/>
              </a:buClr>
              <a:buFont typeface="Montserrat Light"/>
              <a:buChar char="●"/>
              <a:defRPr/>
            </a:pPr>
            <a:r>
              <a:rPr lang="bg-BG" sz="1800" dirty="0">
                <a:solidFill>
                  <a:schemeClr val="tx1"/>
                </a:solidFill>
              </a:rPr>
              <a:t>Създадени фиктивни/индикаторни </a:t>
            </a:r>
            <a:r>
              <a:rPr lang="en-US" sz="1800" dirty="0">
                <a:solidFill>
                  <a:schemeClr val="tx1"/>
                </a:solidFill>
              </a:rPr>
              <a:t>(dummy)</a:t>
            </a:r>
            <a:r>
              <a:rPr lang="bg-BG" sz="1800" dirty="0">
                <a:solidFill>
                  <a:schemeClr val="tx1"/>
                </a:solidFill>
              </a:rPr>
              <a:t> променливи за демографската информация по отношение на възрастовите групи, семейното положение, заетостта, градовете, както и вида обезпечение</a:t>
            </a:r>
          </a:p>
          <a:p>
            <a:pPr>
              <a:spcBef>
                <a:spcPts val="600"/>
              </a:spcBef>
              <a:buClr>
                <a:srgbClr val="CC4A4A"/>
              </a:buClr>
              <a:buFont typeface="Montserrat Light"/>
              <a:buChar char="●"/>
              <a:defRPr/>
            </a:pPr>
            <a:r>
              <a:rPr lang="bg-BG" sz="1800" dirty="0">
                <a:solidFill>
                  <a:schemeClr val="tx1"/>
                </a:solidFill>
              </a:rPr>
              <a:t>Дефинирана целева характеристика </a:t>
            </a:r>
            <a:r>
              <a:rPr lang="en-GB" sz="1800" dirty="0" err="1">
                <a:solidFill>
                  <a:schemeClr val="tx1"/>
                </a:solidFill>
              </a:rPr>
              <a:t>prepayment_status_unique</a:t>
            </a:r>
            <a:r>
              <a:rPr lang="bg-BG" sz="1800" dirty="0">
                <a:solidFill>
                  <a:schemeClr val="tx1"/>
                </a:solidFill>
              </a:rPr>
              <a:t> със стойност 0, ако кредитът не е предплатен и 1 в останалите случаи</a:t>
            </a:r>
          </a:p>
          <a:p>
            <a:pPr>
              <a:spcBef>
                <a:spcPts val="600"/>
              </a:spcBef>
              <a:buClr>
                <a:srgbClr val="CC4A4A"/>
              </a:buClr>
              <a:buFont typeface="Montserrat Light"/>
              <a:buChar char="●"/>
              <a:defRPr/>
            </a:pPr>
            <a:r>
              <a:rPr lang="bg-BG" sz="1800" dirty="0">
                <a:solidFill>
                  <a:schemeClr val="tx1"/>
                </a:solidFill>
              </a:rPr>
              <a:t>Премахнати излишни колони, и останалите – преименувани по подходящ начин</a:t>
            </a:r>
          </a:p>
          <a:p>
            <a:pPr>
              <a:spcBef>
                <a:spcPts val="600"/>
              </a:spcBef>
              <a:buClr>
                <a:srgbClr val="CC4A4A"/>
              </a:buClr>
              <a:buFont typeface="Montserrat Light"/>
              <a:buChar char="●"/>
              <a:defRPr/>
            </a:pPr>
            <a:r>
              <a:rPr lang="bg-BG" sz="1800" dirty="0">
                <a:solidFill>
                  <a:schemeClr val="tx1"/>
                </a:solidFill>
              </a:rPr>
              <a:t>Попълнени липсващи стойности</a:t>
            </a:r>
          </a:p>
          <a:p>
            <a:pPr>
              <a:spcBef>
                <a:spcPts val="600"/>
              </a:spcBef>
              <a:buClr>
                <a:srgbClr val="CC4A4A"/>
              </a:buClr>
              <a:buFont typeface="Montserrat Light"/>
              <a:buChar char="●"/>
              <a:defRPr/>
            </a:pPr>
            <a:endParaRPr lang="bg-BG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1963F-72E3-C30D-4519-101E1C60FA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s" sz="1733" b="0" i="0" u="none" strike="noStrike" kern="120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Montserrat Medium"/>
                <a:sym typeface="Montserrat Medium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" sz="1733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18569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CE77-180D-31CF-FE2A-1E2C22CC6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179" y="463950"/>
            <a:ext cx="9396400" cy="643200"/>
          </a:xfrm>
        </p:spPr>
        <p:txBody>
          <a:bodyPr/>
          <a:lstStyle/>
          <a:p>
            <a:r>
              <a:rPr lang="bg-BG" dirty="0"/>
              <a:t>Предварителна обработка на данните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A1FD2-9547-66AA-2249-5E6468EBE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0000" y="1242825"/>
            <a:ext cx="9396400" cy="4829625"/>
          </a:xfrm>
        </p:spPr>
        <p:txBody>
          <a:bodyPr/>
          <a:lstStyle/>
          <a:p>
            <a:pPr marL="186262" indent="0" rtl="0">
              <a:spcBef>
                <a:spcPts val="600"/>
              </a:spcBef>
              <a:spcAft>
                <a:spcPts val="800"/>
              </a:spcAft>
              <a:buNone/>
            </a:pPr>
            <a:r>
              <a:rPr lang="bg-BG" sz="1800" dirty="0">
                <a:solidFill>
                  <a:srgbClr val="434343"/>
                </a:solidFill>
                <a:latin typeface="Montserrat"/>
                <a:sym typeface="Montserrat"/>
              </a:rPr>
              <a:t>Въвеждане на нови ключови променливи: </a:t>
            </a: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r>
              <a:rPr lang="en-US" sz="1800" dirty="0" err="1">
                <a:solidFill>
                  <a:srgbClr val="434343"/>
                </a:solidFill>
                <a:latin typeface="Montserrat"/>
                <a:sym typeface="Montserrat"/>
              </a:rPr>
              <a:t>exp_monthly_payments</a:t>
            </a:r>
            <a:r>
              <a:rPr lang="en-US" sz="1800" dirty="0">
                <a:solidFill>
                  <a:srgbClr val="434343"/>
                </a:solidFill>
                <a:latin typeface="Montserrat"/>
                <a:sym typeface="Montserrat"/>
              </a:rPr>
              <a:t>: </a:t>
            </a:r>
            <a:r>
              <a:rPr lang="bg-BG" sz="1800" dirty="0">
                <a:solidFill>
                  <a:srgbClr val="434343"/>
                </a:solidFill>
                <a:latin typeface="Montserrat"/>
                <a:sym typeface="Montserrat"/>
              </a:rPr>
              <a:t>Очаквана вноска по кредита за съответния период</a:t>
            </a:r>
            <a:endParaRPr lang="en-US" sz="1800" dirty="0">
              <a:solidFill>
                <a:srgbClr val="434343"/>
              </a:solidFill>
              <a:latin typeface="Montserrat"/>
              <a:sym typeface="Montserrat"/>
            </a:endParaRP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r>
              <a:rPr lang="en-US" sz="1800" dirty="0" err="1">
                <a:solidFill>
                  <a:srgbClr val="434343"/>
                </a:solidFill>
                <a:latin typeface="Montserrat"/>
                <a:sym typeface="Montserrat"/>
              </a:rPr>
              <a:t>loan_period</a:t>
            </a:r>
            <a:r>
              <a:rPr lang="en-US" sz="1800" dirty="0">
                <a:solidFill>
                  <a:srgbClr val="434343"/>
                </a:solidFill>
                <a:latin typeface="Montserrat"/>
                <a:sym typeface="Montserrat"/>
              </a:rPr>
              <a:t>: </a:t>
            </a:r>
            <a:r>
              <a:rPr lang="bg-BG" sz="1800" dirty="0">
                <a:solidFill>
                  <a:srgbClr val="434343"/>
                </a:solidFill>
                <a:latin typeface="Montserrat"/>
                <a:sym typeface="Montserrat"/>
              </a:rPr>
              <a:t>разликата между </a:t>
            </a:r>
            <a:r>
              <a:rPr lang="en-US" sz="1800" dirty="0" err="1">
                <a:solidFill>
                  <a:srgbClr val="434343"/>
                </a:solidFill>
                <a:latin typeface="Montserrat"/>
                <a:sym typeface="Montserrat"/>
              </a:rPr>
              <a:t>maturity_date</a:t>
            </a:r>
            <a:r>
              <a:rPr lang="en-US" sz="1800" dirty="0">
                <a:solidFill>
                  <a:srgbClr val="434343"/>
                </a:solidFill>
                <a:latin typeface="Montserrat"/>
                <a:sym typeface="Montserrat"/>
              </a:rPr>
              <a:t> </a:t>
            </a:r>
            <a:r>
              <a:rPr lang="bg-BG" sz="1800" dirty="0">
                <a:solidFill>
                  <a:srgbClr val="434343"/>
                </a:solidFill>
                <a:latin typeface="Montserrat"/>
                <a:sym typeface="Montserrat"/>
              </a:rPr>
              <a:t>и </a:t>
            </a:r>
            <a:r>
              <a:rPr lang="en-US" sz="1800" dirty="0" err="1">
                <a:solidFill>
                  <a:srgbClr val="434343"/>
                </a:solidFill>
                <a:latin typeface="Montserrat"/>
                <a:sym typeface="Montserrat"/>
              </a:rPr>
              <a:t>open_date</a:t>
            </a:r>
            <a:endParaRPr lang="en-US" sz="1800" dirty="0">
              <a:solidFill>
                <a:srgbClr val="434343"/>
              </a:solidFill>
              <a:latin typeface="Montserrat"/>
              <a:sym typeface="Montserrat"/>
            </a:endParaRP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r>
              <a:rPr lang="en-US" sz="1800" dirty="0" err="1">
                <a:solidFill>
                  <a:srgbClr val="434343"/>
                </a:solidFill>
                <a:latin typeface="Montserrat"/>
                <a:sym typeface="Montserrat"/>
              </a:rPr>
              <a:t>interest_payment</a:t>
            </a:r>
            <a:r>
              <a:rPr lang="en-US" sz="1800" dirty="0">
                <a:solidFill>
                  <a:srgbClr val="434343"/>
                </a:solidFill>
                <a:latin typeface="Montserrat"/>
                <a:sym typeface="Montserrat"/>
              </a:rPr>
              <a:t>: </a:t>
            </a:r>
            <a:r>
              <a:rPr lang="bg-BG" sz="1800" dirty="0">
                <a:solidFill>
                  <a:srgbClr val="434343"/>
                </a:solidFill>
                <a:latin typeface="Montserrat"/>
                <a:sym typeface="Montserrat"/>
              </a:rPr>
              <a:t>очаквана вноска по лихвата (смята се с помощта на </a:t>
            </a:r>
            <a:r>
              <a:rPr lang="en-US" sz="1800" dirty="0" err="1">
                <a:solidFill>
                  <a:srgbClr val="434343"/>
                </a:solidFill>
                <a:latin typeface="Montserrat"/>
                <a:sym typeface="Montserrat"/>
              </a:rPr>
              <a:t>exp_monthly_payments</a:t>
            </a:r>
            <a:r>
              <a:rPr lang="en-US" sz="1800" dirty="0">
                <a:solidFill>
                  <a:srgbClr val="434343"/>
                </a:solidFill>
                <a:latin typeface="Montserrat"/>
                <a:sym typeface="Montserrat"/>
              </a:rPr>
              <a:t> </a:t>
            </a:r>
            <a:r>
              <a:rPr lang="bg-BG" sz="1800" dirty="0">
                <a:solidFill>
                  <a:srgbClr val="434343"/>
                </a:solidFill>
                <a:latin typeface="Montserrat"/>
                <a:sym typeface="Montserrat"/>
              </a:rPr>
              <a:t>и </a:t>
            </a:r>
            <a:r>
              <a:rPr lang="en-US" sz="1800" dirty="0" err="1">
                <a:solidFill>
                  <a:srgbClr val="434343"/>
                </a:solidFill>
                <a:latin typeface="Montserrat"/>
                <a:sym typeface="Montserrat"/>
              </a:rPr>
              <a:t>interest_rate</a:t>
            </a:r>
            <a:r>
              <a:rPr lang="en-US" sz="1800" dirty="0">
                <a:solidFill>
                  <a:srgbClr val="434343"/>
                </a:solidFill>
                <a:latin typeface="Montserrat"/>
                <a:sym typeface="Montserrat"/>
              </a:rPr>
              <a:t>)</a:t>
            </a: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r>
              <a:rPr lang="en-US" sz="1800" dirty="0" err="1">
                <a:solidFill>
                  <a:srgbClr val="434343"/>
                </a:solidFill>
                <a:latin typeface="Montserrat"/>
                <a:sym typeface="Montserrat"/>
              </a:rPr>
              <a:t>principal_payment</a:t>
            </a:r>
            <a:r>
              <a:rPr lang="en-US" sz="1800" dirty="0">
                <a:solidFill>
                  <a:srgbClr val="434343"/>
                </a:solidFill>
                <a:latin typeface="Montserrat"/>
                <a:sym typeface="Montserrat"/>
              </a:rPr>
              <a:t>: </a:t>
            </a:r>
            <a:r>
              <a:rPr lang="bg-BG" sz="1800" dirty="0">
                <a:solidFill>
                  <a:srgbClr val="434343"/>
                </a:solidFill>
                <a:latin typeface="Montserrat"/>
                <a:sym typeface="Montserrat"/>
              </a:rPr>
              <a:t>очаквана вноска по главницата (смята се с помощта на </a:t>
            </a:r>
            <a:r>
              <a:rPr lang="en-US" sz="1800" dirty="0" err="1">
                <a:solidFill>
                  <a:srgbClr val="434343"/>
                </a:solidFill>
                <a:latin typeface="Montserrat"/>
                <a:sym typeface="Montserrat"/>
              </a:rPr>
              <a:t>exp_monthly_payments</a:t>
            </a:r>
            <a:r>
              <a:rPr lang="en-US" sz="1800" dirty="0">
                <a:solidFill>
                  <a:srgbClr val="434343"/>
                </a:solidFill>
                <a:latin typeface="Montserrat"/>
                <a:sym typeface="Montserrat"/>
              </a:rPr>
              <a:t> </a:t>
            </a:r>
            <a:r>
              <a:rPr lang="bg-BG" sz="1800" dirty="0">
                <a:solidFill>
                  <a:srgbClr val="434343"/>
                </a:solidFill>
                <a:latin typeface="Montserrat"/>
                <a:sym typeface="Montserrat"/>
              </a:rPr>
              <a:t>и </a:t>
            </a:r>
            <a:r>
              <a:rPr lang="en-US" sz="1800" dirty="0" err="1">
                <a:solidFill>
                  <a:srgbClr val="434343"/>
                </a:solidFill>
                <a:latin typeface="Montserrat"/>
                <a:sym typeface="Montserrat"/>
              </a:rPr>
              <a:t>loan_period</a:t>
            </a:r>
            <a:r>
              <a:rPr lang="en-US" sz="1800" dirty="0">
                <a:solidFill>
                  <a:srgbClr val="434343"/>
                </a:solidFill>
                <a:latin typeface="Montserrat"/>
                <a:sym typeface="Montserrat"/>
              </a:rPr>
              <a:t>)</a:t>
            </a: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r>
              <a:rPr lang="en-US" sz="1800" dirty="0" err="1">
                <a:solidFill>
                  <a:srgbClr val="434343"/>
                </a:solidFill>
                <a:latin typeface="Montserrat"/>
                <a:sym typeface="Montserrat"/>
              </a:rPr>
              <a:t>deducted_principal</a:t>
            </a:r>
            <a:r>
              <a:rPr lang="en-US" sz="1800" dirty="0">
                <a:solidFill>
                  <a:srgbClr val="434343"/>
                </a:solidFill>
                <a:latin typeface="Montserrat"/>
                <a:sym typeface="Montserrat"/>
              </a:rPr>
              <a:t>: </a:t>
            </a:r>
            <a:r>
              <a:rPr lang="bg-BG" sz="1800" dirty="0">
                <a:solidFill>
                  <a:srgbClr val="434343"/>
                </a:solidFill>
                <a:latin typeface="Montserrat"/>
                <a:sym typeface="Montserrat"/>
              </a:rPr>
              <a:t>реалната стойност на намаляване на главницата спрямо предходния период (или разликата между стойността на главницата в предния период и стойността на главницата в сегашния период)</a:t>
            </a:r>
            <a:endParaRPr lang="en-US" sz="1800" dirty="0">
              <a:solidFill>
                <a:srgbClr val="434343"/>
              </a:solidFill>
              <a:latin typeface="Montserrat"/>
              <a:sym typeface="Montserrat"/>
            </a:endParaRP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r>
              <a:rPr lang="en-US" sz="1800" dirty="0" err="1">
                <a:solidFill>
                  <a:srgbClr val="434343"/>
                </a:solidFill>
                <a:latin typeface="Montserrat"/>
                <a:sym typeface="Montserrat"/>
              </a:rPr>
              <a:t>deducted_vs_actual_principal</a:t>
            </a:r>
            <a:r>
              <a:rPr lang="en-US" sz="1800" dirty="0">
                <a:solidFill>
                  <a:srgbClr val="434343"/>
                </a:solidFill>
                <a:latin typeface="Montserrat"/>
                <a:sym typeface="Montserrat"/>
              </a:rPr>
              <a:t>: </a:t>
            </a:r>
            <a:r>
              <a:rPr lang="bg-BG" sz="1800" dirty="0">
                <a:solidFill>
                  <a:srgbClr val="434343"/>
                </a:solidFill>
                <a:latin typeface="Montserrat"/>
                <a:sym typeface="Montserrat"/>
              </a:rPr>
              <a:t>разликата между реално изплатената главница и очакваната стойност на изплащане на главницата за сегашния период</a:t>
            </a:r>
            <a:endParaRPr lang="en-US" sz="1800" dirty="0">
              <a:solidFill>
                <a:srgbClr val="434343"/>
              </a:solidFill>
              <a:latin typeface="Montserrat"/>
              <a:sym typeface="Montserrat"/>
            </a:endParaRPr>
          </a:p>
          <a:p>
            <a:pPr marL="609585" marR="0" lvl="0" indent="-42332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4A4A"/>
              </a:buClr>
              <a:buSzPts val="1400"/>
              <a:buFont typeface="Montserrat Light"/>
              <a:buChar char="●"/>
              <a:tabLst/>
              <a:defRPr/>
            </a:pPr>
            <a:r>
              <a:rPr lang="en-US" sz="1800" dirty="0" err="1">
                <a:solidFill>
                  <a:srgbClr val="434343"/>
                </a:solidFill>
                <a:latin typeface="Montserrat"/>
                <a:sym typeface="Montserrat"/>
              </a:rPr>
              <a:t>principal_left_pctg</a:t>
            </a:r>
            <a:r>
              <a:rPr lang="en-US" sz="1800" dirty="0">
                <a:solidFill>
                  <a:srgbClr val="434343"/>
                </a:solidFill>
                <a:latin typeface="Montserrat"/>
                <a:sym typeface="Montserrat"/>
              </a:rPr>
              <a:t>: </a:t>
            </a:r>
            <a:r>
              <a:rPr lang="bg-BG" sz="1800" dirty="0">
                <a:solidFill>
                  <a:srgbClr val="434343"/>
                </a:solidFill>
                <a:latin typeface="Montserrat"/>
                <a:sym typeface="Montserrat"/>
              </a:rPr>
              <a:t>остатъкът от главницата, който предстои да се погаси (в %)</a:t>
            </a:r>
          </a:p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1963F-72E3-C30D-4519-101E1C60FA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s" sz="1733" b="0" i="0" u="none" strike="noStrike" kern="120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Montserrat Medium"/>
                <a:sym typeface="Montserrat Medium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" sz="1733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43769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bstract Wav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2827</TotalTime>
  <Words>2047</Words>
  <Application>Microsoft Office PowerPoint</Application>
  <PresentationFormat>Widescreen</PresentationFormat>
  <Paragraphs>452</Paragraphs>
  <Slides>33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Arvo</vt:lpstr>
      <vt:lpstr>Calibri</vt:lpstr>
      <vt:lpstr>Calibri Light</vt:lpstr>
      <vt:lpstr>Montserrat</vt:lpstr>
      <vt:lpstr>Montserrat ExtraBold</vt:lpstr>
      <vt:lpstr>Montserrat Light</vt:lpstr>
      <vt:lpstr>Montserrat Medium</vt:lpstr>
      <vt:lpstr>Montserrat SemiBold</vt:lpstr>
      <vt:lpstr>Office Theme</vt:lpstr>
      <vt:lpstr>Abstract Waves</vt:lpstr>
      <vt:lpstr>UniCredit Bulbank:   Предсрочно погасяване на ипотечни кредити</vt:lpstr>
      <vt:lpstr>Контекст на разработката</vt:lpstr>
      <vt:lpstr>Прилагане на CRISP-DM методологията</vt:lpstr>
      <vt:lpstr>Типове кредити в зависимост от прилагането на предсрочно погасяване</vt:lpstr>
      <vt:lpstr>Разбиране на данните (1)</vt:lpstr>
      <vt:lpstr>Разбиране на данните (2)</vt:lpstr>
      <vt:lpstr>Разбиране на данните (3)</vt:lpstr>
      <vt:lpstr>Предварителна обработка на данните (1)</vt:lpstr>
      <vt:lpstr>Предварителна обработка на данните (2)</vt:lpstr>
      <vt:lpstr>Етап 1. Първо Моделиране</vt:lpstr>
      <vt:lpstr>Етап 1. Тестване на модели</vt:lpstr>
      <vt:lpstr>Обратно до: </vt:lpstr>
      <vt:lpstr>Етап. 2  Какво ще стане ако…</vt:lpstr>
      <vt:lpstr>Етап 3.  Какво ще стане ако…</vt:lpstr>
      <vt:lpstr>Етап 4.  Какво ще стане ако…</vt:lpstr>
      <vt:lpstr>Етап 5.  Какво ще стане ако…</vt:lpstr>
      <vt:lpstr>Етап 5. Дървото…</vt:lpstr>
      <vt:lpstr>Етап 5. Я да видим данните…</vt:lpstr>
      <vt:lpstr>Етап 5. Какво ще стане ако…</vt:lpstr>
      <vt:lpstr>Етап 6. Какво ще стане ако…</vt:lpstr>
      <vt:lpstr>Етап 6. Какво ще стане ако…</vt:lpstr>
      <vt:lpstr>Етап 6. Резултати…</vt:lpstr>
      <vt:lpstr>Етап 7. Какво ще стане ако…</vt:lpstr>
      <vt:lpstr>Етап 8. Какво ще стане ако…</vt:lpstr>
      <vt:lpstr>Етап 9. Какво ще стане ако…</vt:lpstr>
      <vt:lpstr>Етап 9. Извод…</vt:lpstr>
      <vt:lpstr>Етап 10. Какво ще стане ако…</vt:lpstr>
      <vt:lpstr>Етап 11. Изводи</vt:lpstr>
      <vt:lpstr>Етап 11. Изводи</vt:lpstr>
      <vt:lpstr>Етап 11. Изводи</vt:lpstr>
      <vt:lpstr>Етап 11. Изводи</vt:lpstr>
      <vt:lpstr>Етап 11. Изводи</vt:lpstr>
      <vt:lpstr>Етап 12. Отворени въпроси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Предплащане на ипотечни кредити</dc:title>
  <dc:creator>David</dc:creator>
  <cp:lastModifiedBy>Dimitar Lyubchev</cp:lastModifiedBy>
  <cp:revision>32</cp:revision>
  <dcterms:created xsi:type="dcterms:W3CDTF">2022-08-31T18:25:45Z</dcterms:created>
  <dcterms:modified xsi:type="dcterms:W3CDTF">2022-09-04T10:59:55Z</dcterms:modified>
</cp:coreProperties>
</file>