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302" r:id="rId3"/>
    <p:sldId id="303" r:id="rId4"/>
    <p:sldId id="304" r:id="rId5"/>
    <p:sldId id="305" r:id="rId6"/>
    <p:sldId id="306" r:id="rId7"/>
    <p:sldId id="307" r:id="rId8"/>
    <p:sldId id="310" r:id="rId9"/>
    <p:sldId id="308" r:id="rId10"/>
    <p:sldId id="312" r:id="rId11"/>
    <p:sldId id="309" r:id="rId12"/>
    <p:sldId id="313" r:id="rId13"/>
    <p:sldId id="263" r:id="rId14"/>
    <p:sldId id="268" r:id="rId15"/>
    <p:sldId id="272" r:id="rId16"/>
    <p:sldId id="311" r:id="rId17"/>
    <p:sldId id="275" r:id="rId18"/>
    <p:sldId id="276" r:id="rId19"/>
    <p:sldId id="269" r:id="rId20"/>
    <p:sldId id="277" r:id="rId21"/>
    <p:sldId id="279" r:id="rId22"/>
    <p:sldId id="285" r:id="rId23"/>
    <p:sldId id="284" r:id="rId24"/>
    <p:sldId id="286" r:id="rId25"/>
    <p:sldId id="287" r:id="rId26"/>
    <p:sldId id="288" r:id="rId27"/>
    <p:sldId id="290" r:id="rId28"/>
    <p:sldId id="292" r:id="rId29"/>
    <p:sldId id="293" r:id="rId30"/>
    <p:sldId id="294" r:id="rId31"/>
    <p:sldId id="295" r:id="rId32"/>
    <p:sldId id="297" r:id="rId33"/>
    <p:sldId id="296" r:id="rId34"/>
    <p:sldId id="298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5:1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2572 214 24575,'-41'1'0,"-12"0"0,1-2 0,-1-3 0,-73-13 0,53-1 0,-646-121 0,610 125 0,29 3 0,-104 0 0,93 11 0,0 5 0,0 4 0,0 3 0,2 5 0,0 3 0,-91 34 0,112-30 0,-52 20 0,105-38 0,0 2 0,0 0 0,1 0 0,1 2 0,-19 15 0,25-18 0,0 1 0,1 0 0,0 0 0,1 0 0,0 1 0,0 0 0,1 0 0,0 0 0,0 1 0,1-1 0,1 1 0,-1 0 0,-1 19 0,3-17 0,0 0 0,1 1 0,0-1 0,1 1 0,0-1 0,1 1 0,0-1 0,1 0 0,1 0 0,7 19 0,-7-24 0,0-1 0,1 0 0,-1 0 0,1-1 0,0 1 0,0-1 0,1 0 0,0-1 0,-1 1 0,2-1 0,7 4 0,13 6 0,40 15 0,-50-23 0,22 10 0,389 135 0,-335-126 0,119 28 0,-138-43 0,104 3 0,77-14 0,-93-2 0,-104 2 0,0-2 0,-1-4 0,0-1 0,89-26 0,-105 25 0,0 2 0,1 2 0,0 1 0,72 4 0,15-2 0,-121 2 0,0-1 0,0 0 0,0-1 0,0 1 0,0-1 0,0-1 0,0 0 0,-1 0 0,1 0 0,-1-1 0,0 0 0,0 0 0,0-1 0,-1 0 0,0 0 0,1-1 0,-2 0 0,1 0 0,-1 0 0,0-1 0,0 1 0,-1-1 0,0 0 0,0-1 0,0 1 0,3-13 0,54-150 0,-57 151-151,-1-2-1,0 1 0,-2 0 0,0 0 1,-1-1-1,-1 1 0,-1 0 1,-7-29-1,3 18-6674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5:1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2172 133 24575,'-16'-1'0,"0"-2"0,1 0 0,-1 0 0,1-1 0,0-1 0,0-1 0,1 0 0,-21-12 0,16 8 0,-1 1 0,0 1 0,-39-11 0,-3 10 0,-82-2 0,59 6 0,-555-8 0,468 14 0,127 0 0,0 3 0,0 1 0,1 3 0,0 1 0,0 2 0,1 2 0,-74 34 0,83-28 0,1 1 0,1 1 0,1 2 0,-50 48 0,48-42 0,23-20 0,0-1 0,1 1 0,0 0 0,0 1 0,1 0 0,0 1 0,1-1 0,1 2 0,-1-1 0,2 1 0,-1-1 0,-5 23 0,6-15 0,1 1 0,0-1 0,2 0 0,0 1 0,2 23 0,0-33 0,1-1 0,1 1 0,0-1 0,0 1 0,1-1 0,0 0 0,0 1 0,1-2 0,0 1 0,1 0 0,0-1 0,8 11 0,28 27 0,83 72 0,-4-4 0,-111-104 0,37 40 0,2-3 0,69 54 0,-16-23 0,-55-40 0,1-3 0,2-1 0,89 45 0,285 85 0,-382-152 0,0-1 0,1-3 0,0-1 0,44 1 0,171-6 0,-152-4 0,-93 2 0,0-1 0,1 0 0,-1 0 0,0-2 0,0 1 0,0-2 0,22-9 0,-26 10 0,-1-2 0,1 1 0,-1-1 0,0 0 0,-1 0 0,1-1 0,-1 0 0,0 0 0,-1 0 0,1-1 0,-1 0 0,5-10 0,1-1 0,-1-1 0,0-1 0,-2 0 0,0 0 0,-1 0 0,-1-1 0,-1 0 0,-1 0 0,2-38 0,-7-206 0,-1 95 0,-1 132 0,-1 0 0,-2 1 0,-2 0 0,-2 0 0,-19-52 0,-13-48 0,29 83 0,-2 1 0,-29-65 0,35 99-455,2-1 0,-9-30 0,11 26-6371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3C92-E022-4C82-BA07-702D0B61356B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83DD-7229-42E5-9D79-60E87609DE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938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6CB-B5FC-441E-1CE9-500977FC9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3816-E6F6-E45A-08FE-9D1B6328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8933-D41A-089B-67F7-1EB4257B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A49B-3F3B-75D9-47A4-AD521B8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5778-6FB6-17DD-364B-E0E8C530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79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9B5-56D9-CAAE-23BA-3199519E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BE5A-7A37-5F64-21A9-A3D0CD8C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1A9B-B150-F343-F201-AD0ADD1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FEB3-401E-BBD7-A33B-248CF5A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D356-F33E-8C84-71DB-A96E0192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490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0E26-126D-050B-253E-449E09D2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738C-BF9A-05AD-ED94-3334E01C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B4EF-A719-6FD4-5FA7-77C1FB72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7BDF-1338-5204-1719-2DF1D65E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5E8F-AD10-D0F5-F8FC-00AECD4F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9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1200" y="2475033"/>
            <a:ext cx="90788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718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1200" y="2475033"/>
            <a:ext cx="90788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8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5500" y="1813767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75867" y="26535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775867" y="30871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3775867" y="35207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39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solidFill>
          <a:srgbClr val="AD3A5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799800" y="3236911"/>
            <a:ext cx="9039600" cy="1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800000" y="47337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92850" y="-8"/>
            <a:ext cx="11899151" cy="2338925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80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FF883E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9600" y="1651843"/>
            <a:ext cx="6532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2829600" y="4672232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3956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800000" y="903192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800000" y="2028376"/>
            <a:ext cx="93964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79C44B-5F3E-1D11-7678-BA51399FE1A4}"/>
              </a:ext>
            </a:extLst>
          </p:cNvPr>
          <p:cNvSpPr/>
          <p:nvPr userDrawn="1"/>
        </p:nvSpPr>
        <p:spPr>
          <a:xfrm>
            <a:off x="162123" y="4992914"/>
            <a:ext cx="1030514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cap="none" dirty="0">
                <a:solidFill>
                  <a:srgbClr val="C00000"/>
                </a:solidFill>
                <a:latin typeface="Montserrat"/>
                <a:sym typeface="Montserrat"/>
              </a:rPr>
              <a:t>TEAM</a:t>
            </a:r>
          </a:p>
          <a:p>
            <a:pPr algn="ctr"/>
            <a:r>
              <a:rPr lang="en-US" sz="1400" b="1" i="0" u="none" strike="noStrike" cap="none" dirty="0">
                <a:solidFill>
                  <a:srgbClr val="C00000"/>
                </a:solidFill>
                <a:latin typeface="Montserrat"/>
                <a:sym typeface="Montserrat"/>
              </a:rPr>
              <a:t> 2</a:t>
            </a:r>
            <a:endParaRPr lang="bg-BG" sz="1400" b="1" i="0" u="none" strike="noStrike" cap="none" dirty="0">
              <a:solidFill>
                <a:srgbClr val="C0000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827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ext &amp; Imag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025156" y="2537400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6515567" y="3153117"/>
            <a:ext cx="369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716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 3">
  <p:cSld name="Text &amp; Image slide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521489" y="2054433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None/>
              <a:defRPr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59" name="Google Shape;59;p8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60" name="Google Shape;60;p8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1521511" y="2670167"/>
            <a:ext cx="7417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5891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772-1ECD-4EE3-C630-AAD99C37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BAD3-FDE1-5DD9-2EC1-E60A853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48F3-40A0-EB95-DB6E-D33667E3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9388-BE1E-B201-B67E-4DF6CD4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A3D8-D604-0979-B531-A6DDA6E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140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d design">
  <p:cSld name="Blank and desig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67" name="Google Shape;67;p9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68" name="Google Shape;68;p9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9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1907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ext &amp; 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025156" y="3415500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6515567" y="4031217"/>
            <a:ext cx="369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3693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1_Text &amp; sub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82" name="Google Shape;82;p11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83" name="Google Shape;83;p1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48536" y="29917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4348536" y="3603561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81433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26333" y="5333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 idx="2"/>
          </p:nvPr>
        </p:nvSpPr>
        <p:spPr>
          <a:xfrm>
            <a:off x="6322367" y="2742933"/>
            <a:ext cx="4498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6129167" y="3162800"/>
            <a:ext cx="4691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 idx="3"/>
          </p:nvPr>
        </p:nvSpPr>
        <p:spPr>
          <a:xfrm>
            <a:off x="1053733" y="2742933"/>
            <a:ext cx="45508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4"/>
          </p:nvPr>
        </p:nvSpPr>
        <p:spPr>
          <a:xfrm>
            <a:off x="851771" y="3162800"/>
            <a:ext cx="4752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1317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6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025500" y="1244600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/>
          </p:nvPr>
        </p:nvSpPr>
        <p:spPr>
          <a:xfrm>
            <a:off x="1313585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1313585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3"/>
          </p:nvPr>
        </p:nvSpPr>
        <p:spPr>
          <a:xfrm>
            <a:off x="4685529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685529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/>
          </p:nvPr>
        </p:nvSpPr>
        <p:spPr>
          <a:xfrm>
            <a:off x="7934497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6"/>
          </p:nvPr>
        </p:nvSpPr>
        <p:spPr>
          <a:xfrm>
            <a:off x="7934497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02060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-478600" y="1244600"/>
            <a:ext cx="129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1099551" y="23490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099552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3"/>
          </p:nvPr>
        </p:nvSpPr>
        <p:spPr>
          <a:xfrm>
            <a:off x="4471481" y="23490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"/>
          </p:nvPr>
        </p:nvSpPr>
        <p:spPr>
          <a:xfrm>
            <a:off x="4471496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5"/>
          </p:nvPr>
        </p:nvSpPr>
        <p:spPr>
          <a:xfrm>
            <a:off x="7720449" y="23490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6"/>
          </p:nvPr>
        </p:nvSpPr>
        <p:spPr>
          <a:xfrm>
            <a:off x="7720464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7"/>
          </p:nvPr>
        </p:nvSpPr>
        <p:spPr>
          <a:xfrm>
            <a:off x="1099551" y="42545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8"/>
          </p:nvPr>
        </p:nvSpPr>
        <p:spPr>
          <a:xfrm>
            <a:off x="1099552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9"/>
          </p:nvPr>
        </p:nvSpPr>
        <p:spPr>
          <a:xfrm>
            <a:off x="4471483" y="42545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3"/>
          </p:nvPr>
        </p:nvSpPr>
        <p:spPr>
          <a:xfrm>
            <a:off x="4471496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4"/>
          </p:nvPr>
        </p:nvSpPr>
        <p:spPr>
          <a:xfrm>
            <a:off x="7720449" y="42545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5"/>
          </p:nvPr>
        </p:nvSpPr>
        <p:spPr>
          <a:xfrm>
            <a:off x="7720464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94439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280435" y="3422033"/>
            <a:ext cx="44676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6280440" y="3961900"/>
            <a:ext cx="4467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59442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Big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0633" y="4949933"/>
            <a:ext cx="5196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056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1_Big image &amp;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048832" y="3422033"/>
            <a:ext cx="10094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6000"/>
              <a:buNone/>
              <a:defRPr sz="8000" b="1">
                <a:solidFill>
                  <a:srgbClr val="FF883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189359" y="3961900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385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">
  <p:cSld name="BIG number &amp; some text slide">
    <p:bg>
      <p:bgPr>
        <a:solidFill>
          <a:srgbClr val="CC4A4A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 hasCustomPrompt="1"/>
          </p:nvPr>
        </p:nvSpPr>
        <p:spPr>
          <a:xfrm>
            <a:off x="990600" y="2043467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/>
              <a:buNone/>
              <a:defRPr sz="8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189359" y="3875733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26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F427-A8F8-90E5-F619-BE38B1E1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B607-EC1B-230C-10B7-74F4730F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4399-64D2-6617-22BC-12E9DCE2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D0CF-9D97-F5E0-8477-16D266D2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37A0-8C9D-BFBB-8F90-0378128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723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CC4A4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048832" y="3422033"/>
            <a:ext cx="10094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189359" y="3961900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368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30333" y="366467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125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Title &amp; subtitle with lateral waves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40" name="Google Shape;140;p21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41" name="Google Shape;141;p21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21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45" name="Google Shape;145;p2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799800" y="1943960"/>
            <a:ext cx="9039600" cy="1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2532200" y="3853451"/>
            <a:ext cx="7574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197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1_Title &amp; subtitle with lateral waves 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52" name="Google Shape;152;p22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53" name="Google Shape;153;p2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22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57" name="Google Shape;157;p2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817069" y="24456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7817069" y="3057461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668700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2">
  <p:cSld name="Title &amp; subtitle with lateral waves 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65" name="Google Shape;165;p23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66" name="Google Shape;166;p2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" name="Google Shape;169;p23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70" name="Google Shape;170;p2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564969" y="3982333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1564969" y="45941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02526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with lateral waves 1">
  <p:cSld name="Numbers &amp; text with lateral waves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78" name="Google Shape;178;p24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79" name="Google Shape;179;p24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" name="Google Shape;182;p24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83" name="Google Shape;183;p2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24"/>
          <p:cNvSpPr txBox="1">
            <a:spLocks noGrp="1"/>
          </p:cNvSpPr>
          <p:nvPr>
            <p:ph type="title" hasCustomPrompt="1"/>
          </p:nvPr>
        </p:nvSpPr>
        <p:spPr>
          <a:xfrm>
            <a:off x="990600" y="10024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1189367" y="18968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248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1189367" y="35192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2472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1189367" y="51416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6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9866557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 slide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5334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3C5-3F22-9534-71B7-5FC41C6C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429B-8200-0178-1DB8-476C9748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0187-1BD8-E5EE-A19F-A9304B1B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B0CBC-BB14-9AF1-5589-4D68765F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F3D5-DE4D-890F-92D2-86EDB88E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79D3-733F-624F-1E19-785DD6F3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43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F9A-AF86-B5CD-C501-ADFF17F0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7EF6-6C94-18F7-17BD-A076FFF5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1281A-AE80-203A-4879-0A2ECBE4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B0D3-73D9-2DFA-1258-0A3B9EC01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2AF1C-149E-1091-8997-2BE79FEE5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8592-7B69-7BF1-471C-71116541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7D6ED-F788-D1FB-F050-F60E5D31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A9F35-33C3-7421-BFD8-E1A0EBD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3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29D8-0140-8B96-3D85-BE43FC31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CDF8F-C300-5F75-C113-2803066B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40463-6859-D889-F80B-CD44DB7D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D4A78-162B-3611-2B03-DE45E87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64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A5689-651D-5EFC-33D9-86D0ABD1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FF160-F1C8-CDF1-EC9E-EA1FF49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ED5E-D0C5-1278-9518-3F345936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9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F49-97F9-37CA-1B25-550A2B2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C52F-1D27-CC49-0A5C-C7803D53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5654C-2E5C-8DA8-4EA1-BF8601DE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D53F-3253-5DD1-06C8-AC460DA3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1410-D812-D670-2BDB-30CFBAAC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F02D-75AE-C263-DB48-8A717A3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95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F20-79C2-1A19-C189-737D4891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AB91E-BEF9-CEC0-6977-F3C622780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38BF-A41B-83D7-CAAB-74348893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5061-5925-6205-8FEA-0333EAE6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781A-ACC3-4A6D-9C65-1ECFA0F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5A12-C2F0-80C7-42A8-BFE237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4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1263A-62E6-E7FF-4B06-C63E8B94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4FD1-573A-08DE-DD5D-49E354C6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500A-8992-B874-EF65-49EECE72A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1359-B2E1-4D8B-A09A-7AC47268A9AA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7E49-BA86-6297-D38C-91FDB860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C0CF-5B9B-59E6-9E17-CB800B51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4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76305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31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4.xml"/><Relationship Id="rId5" Type="http://schemas.openxmlformats.org/officeDocument/2006/relationships/image" Target="../media/image34.png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8.xml"/><Relationship Id="rId11" Type="http://schemas.openxmlformats.org/officeDocument/2006/relationships/image" Target="../media/image3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customXml" Target="../ink/ink7.xml"/><Relationship Id="rId9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customXml" Target="../ink/ink14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customXml" Target="../ink/ink18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7.xml"/><Relationship Id="rId5" Type="http://schemas.openxmlformats.org/officeDocument/2006/relationships/image" Target="../media/image35.png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1416475" y="2113050"/>
            <a:ext cx="9078800" cy="19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UniCredit Bulbank: </a:t>
            </a:r>
            <a:br>
              <a:rPr lang="en-US" dirty="0">
                <a:solidFill>
                  <a:srgbClr val="434343"/>
                </a:solidFill>
              </a:rPr>
            </a:br>
            <a:br>
              <a:rPr lang="bg-BG" dirty="0">
                <a:solidFill>
                  <a:srgbClr val="434343"/>
                </a:solidFill>
              </a:rPr>
            </a:br>
            <a:r>
              <a:rPr lang="bg-BG" dirty="0"/>
              <a:t>Предсрочно погасяване</a:t>
            </a:r>
            <a:r>
              <a:rPr lang="bg-BG" dirty="0">
                <a:solidFill>
                  <a:srgbClr val="434343"/>
                </a:solidFill>
              </a:rPr>
              <a:t> на ипотечни кредити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9D77BB-1322-FA01-BA7C-EB79053A8565}"/>
              </a:ext>
            </a:extLst>
          </p:cNvPr>
          <p:cNvSpPr/>
          <p:nvPr/>
        </p:nvSpPr>
        <p:spPr>
          <a:xfrm>
            <a:off x="9039423" y="5716814"/>
            <a:ext cx="1030514" cy="1030514"/>
          </a:xfrm>
          <a:prstGeom prst="ellipse">
            <a:avLst/>
          </a:prstGeom>
          <a:solidFill>
            <a:srgbClr val="FFAB40"/>
          </a:solidFill>
          <a:ln w="25400" cap="flat" cmpd="sng" algn="ctr">
            <a:solidFill>
              <a:srgbClr val="FFAB4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Montserrat"/>
              </a:rPr>
              <a:t>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Montserrat"/>
              </a:rPr>
              <a:t> 2</a:t>
            </a:r>
            <a:endParaRPr kumimoji="0" lang="bg-BG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"/>
              <a:ea typeface="+mn-ea"/>
              <a:cs typeface="+mn-cs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9F68F-B661-39D9-66F9-F68BCA9DC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9" y="1323382"/>
            <a:ext cx="1141186" cy="1141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79" y="463950"/>
            <a:ext cx="9396400" cy="643200"/>
          </a:xfrm>
        </p:spPr>
        <p:txBody>
          <a:bodyPr/>
          <a:lstStyle/>
          <a:p>
            <a:r>
              <a:rPr lang="bg-BG" dirty="0"/>
              <a:t>Предварителна обработка на данните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242825"/>
            <a:ext cx="9396400" cy="5476757"/>
          </a:xfrm>
        </p:spPr>
        <p:txBody>
          <a:bodyPr/>
          <a:lstStyle/>
          <a:p>
            <a:pPr marL="186262" indent="0" rtl="0">
              <a:spcBef>
                <a:spcPts val="600"/>
              </a:spcBef>
              <a:spcAft>
                <a:spcPts val="800"/>
              </a:spcAft>
              <a:buNone/>
            </a:pP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Въвеждане на нови ключови променливи: 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b="1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b="1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кредита за съответния период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b="1" dirty="0" err="1">
                <a:solidFill>
                  <a:srgbClr val="434343"/>
                </a:solidFill>
                <a:latin typeface="Montserrat"/>
                <a:sym typeface="Montserrat"/>
              </a:rPr>
              <a:t>loan_period</a:t>
            </a:r>
            <a:r>
              <a:rPr lang="en-US" sz="1800" b="1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разликата между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maturity_date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open_date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interest_payment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лихвата (смята се с помощта на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interest_rate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principal_payment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главницата (смята се с помощта на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loan_period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b="1" dirty="0" err="1">
                <a:solidFill>
                  <a:srgbClr val="434343"/>
                </a:solidFill>
                <a:latin typeface="Montserrat"/>
                <a:sym typeface="Montserrat"/>
              </a:rPr>
              <a:t>deducted_principal</a:t>
            </a:r>
            <a:r>
              <a:rPr lang="en-US" sz="1800" b="1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реалната стойност на намаляване на главницата спрямо предходния период (или разликата между стойността на главницата в предния период и стойността на главницата в сегашния период)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b="1" dirty="0" err="1">
                <a:solidFill>
                  <a:srgbClr val="434343"/>
                </a:solidFill>
                <a:latin typeface="Montserrat"/>
                <a:sym typeface="Montserrat"/>
              </a:rPr>
              <a:t>deducted_vs_actual_principal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разликата между реално изплатената главница и очакваната стойност на изплащане на главницата за сегашния период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b="1" dirty="0" err="1">
                <a:solidFill>
                  <a:srgbClr val="434343"/>
                </a:solidFill>
                <a:latin typeface="Montserrat"/>
                <a:sym typeface="Montserrat"/>
              </a:rPr>
              <a:t>principal_left_pctg</a:t>
            </a:r>
            <a:r>
              <a:rPr lang="en-US" sz="1800" b="1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остатъкът от главницата, който предстои да се погаси (в %)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" dirty="0"/>
              <a:t>10</a:t>
            </a:r>
            <a:endParaRPr kumimoji="0" lang="es" sz="1733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376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763560"/>
            <a:ext cx="9396400" cy="643200"/>
          </a:xfrm>
        </p:spPr>
        <p:txBody>
          <a:bodyPr/>
          <a:lstStyle/>
          <a:p>
            <a:r>
              <a:rPr lang="bg-BG" dirty="0"/>
              <a:t>План за моделиране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675510"/>
            <a:ext cx="9396400" cy="4673145"/>
          </a:xfrm>
        </p:spPr>
        <p:txBody>
          <a:bodyPr/>
          <a:lstStyle/>
          <a:p>
            <a:pPr marL="18626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  <a:tabLst/>
              <a:defRPr/>
            </a:pPr>
            <a:r>
              <a:rPr kumimoji="0" lang="bg-BG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Първоначален подход:</a:t>
            </a:r>
          </a:p>
          <a:p>
            <a:pPr marL="18626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  <a:tabLst/>
              <a:defRPr/>
            </a:pPr>
            <a:endParaRPr kumimoji="0" lang="bg-BG" sz="1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Единица за анализ отделен клиент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B598A1-4A72-68F5-479A-A31BF15D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02" y="2927758"/>
            <a:ext cx="3340354" cy="33514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4F930A3-8645-BB4A-8D8C-4AACB191AD4E}"/>
              </a:ext>
            </a:extLst>
          </p:cNvPr>
          <p:cNvSpPr/>
          <p:nvPr/>
        </p:nvSpPr>
        <p:spPr>
          <a:xfrm rot="10800000">
            <a:off x="10519036" y="4410555"/>
            <a:ext cx="637563" cy="385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3DD4-D7B7-5834-8752-2DCB6DC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79" y="329898"/>
            <a:ext cx="9396400" cy="643200"/>
          </a:xfrm>
        </p:spPr>
        <p:txBody>
          <a:bodyPr/>
          <a:lstStyle/>
          <a:p>
            <a:r>
              <a:rPr lang="bg-BG" dirty="0"/>
              <a:t>Етап 1. Първо Моделиране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E30A-946E-0B21-51E5-AE5F7C8F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921" y="1054670"/>
            <a:ext cx="9396400" cy="3918175"/>
          </a:xfrm>
        </p:spPr>
        <p:txBody>
          <a:bodyPr/>
          <a:lstStyle/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bg-BG" sz="1600" b="1" dirty="0">
                <a:solidFill>
                  <a:schemeClr val="tx1"/>
                </a:solidFill>
              </a:rPr>
              <a:t>Мързелив вариант за решение? 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dirty="0">
                <a:solidFill>
                  <a:schemeClr val="tx1"/>
                </a:solidFill>
              </a:rPr>
              <a:t>Ползваме само </a:t>
            </a:r>
            <a:r>
              <a:rPr lang="en-US" sz="1600" b="1" dirty="0">
                <a:solidFill>
                  <a:schemeClr val="tx1"/>
                </a:solidFill>
              </a:rPr>
              <a:t>balances.csv</a:t>
            </a:r>
            <a:endParaRPr lang="bg-BG" sz="16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 err="1">
                <a:solidFill>
                  <a:schemeClr val="tx1"/>
                </a:solidFill>
              </a:rPr>
              <a:t>Рекодираме</a:t>
            </a:r>
            <a:r>
              <a:rPr lang="bg-BG" sz="1600" b="1" dirty="0">
                <a:solidFill>
                  <a:schemeClr val="tx1"/>
                </a:solidFill>
              </a:rPr>
              <a:t>  </a:t>
            </a:r>
            <a:r>
              <a:rPr lang="bg-BG" sz="1600" dirty="0">
                <a:solidFill>
                  <a:schemeClr val="tx1"/>
                </a:solidFill>
              </a:rPr>
              <a:t>зависимата променлива </a:t>
            </a:r>
            <a:r>
              <a:rPr lang="en-US" sz="1600" b="1" dirty="0" err="1">
                <a:solidFill>
                  <a:schemeClr val="tx1"/>
                </a:solidFill>
              </a:rPr>
              <a:t>prepayment_status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bg-BG" sz="1600" dirty="0">
                <a:solidFill>
                  <a:schemeClr val="tx1"/>
                </a:solidFill>
              </a:rPr>
              <a:t>от 7 в 2 категории</a:t>
            </a:r>
            <a:r>
              <a:rPr lang="bg-BG" sz="1600" b="1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dirty="0">
                <a:solidFill>
                  <a:schemeClr val="tx1"/>
                </a:solidFill>
              </a:rPr>
              <a:t>изцяло изплатили кредита предсрочно </a:t>
            </a:r>
            <a:r>
              <a:rPr lang="bg-BG" sz="1600" b="1" dirty="0">
                <a:solidFill>
                  <a:schemeClr val="tx1"/>
                </a:solidFill>
              </a:rPr>
              <a:t>(стойност 1) 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dirty="0">
                <a:solidFill>
                  <a:schemeClr val="tx1"/>
                </a:solidFill>
              </a:rPr>
              <a:t>частично предсрочно изплатили кредита </a:t>
            </a:r>
            <a:r>
              <a:rPr lang="bg-BG" sz="1600" b="1" dirty="0">
                <a:solidFill>
                  <a:schemeClr val="tx1"/>
                </a:solidFill>
              </a:rPr>
              <a:t>(стойност 0).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</a:rPr>
              <a:t>Тестваме модели </a:t>
            </a:r>
            <a:r>
              <a:rPr lang="bg-BG" sz="1600" dirty="0">
                <a:solidFill>
                  <a:schemeClr val="tx1"/>
                </a:solidFill>
              </a:rPr>
              <a:t>– опипваме почвата</a:t>
            </a: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8614-0CD2-5D77-350F-BA36FDD19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bg-BG" dirty="0"/>
              <a:t>12</a:t>
            </a:r>
            <a:endParaRPr lang="e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7CB84D-BF54-AECA-1824-E0ECC780E8CF}"/>
              </a:ext>
            </a:extLst>
          </p:cNvPr>
          <p:cNvGrpSpPr/>
          <p:nvPr/>
        </p:nvGrpSpPr>
        <p:grpSpPr>
          <a:xfrm>
            <a:off x="2684149" y="4972845"/>
            <a:ext cx="7551805" cy="1885155"/>
            <a:chOff x="2142611" y="4135483"/>
            <a:chExt cx="9127529" cy="2614954"/>
          </a:xfrm>
        </p:grpSpPr>
        <p:pic>
          <p:nvPicPr>
            <p:cNvPr id="2050" name="Picture 2" descr="Logistic Regression. The overview and implementation of… | by  Ashwinsrivatsab | Medium">
              <a:extLst>
                <a:ext uri="{FF2B5EF4-FFF2-40B4-BE49-F238E27FC236}">
                  <a16:creationId xmlns:a16="http://schemas.microsoft.com/office/drawing/2014/main" id="{61953897-92A7-81ED-55ED-53AB721AA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611" y="4697288"/>
              <a:ext cx="2420379" cy="20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D626A1-E143-6CA6-0BA4-9E24893BB214}"/>
                </a:ext>
              </a:extLst>
            </p:cNvPr>
            <p:cNvSpPr txBox="1"/>
            <p:nvPr/>
          </p:nvSpPr>
          <p:spPr>
            <a:xfrm>
              <a:off x="2781036" y="4135483"/>
              <a:ext cx="1383746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1200" b="1" dirty="0">
                  <a:latin typeface="Montserrat Light"/>
                  <a:sym typeface="Montserrat Light"/>
                </a:rPr>
                <a:t>Логистична </a:t>
              </a:r>
            </a:p>
            <a:p>
              <a:pPr algn="ctr"/>
              <a:r>
                <a:rPr lang="bg-BG" sz="1200" b="1" dirty="0">
                  <a:latin typeface="Montserrat Light"/>
                  <a:sym typeface="Montserrat Light"/>
                </a:rPr>
                <a:t>регресия</a:t>
              </a:r>
            </a:p>
          </p:txBody>
        </p:sp>
        <p:pic>
          <p:nvPicPr>
            <p:cNvPr id="2052" name="Picture 4" descr="Random forest - Wikipedia">
              <a:extLst>
                <a:ext uri="{FF2B5EF4-FFF2-40B4-BE49-F238E27FC236}">
                  <a16:creationId xmlns:a16="http://schemas.microsoft.com/office/drawing/2014/main" id="{574EC69E-B7AC-92B5-3F9A-E5079B4BD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12" y="4775872"/>
              <a:ext cx="2391401" cy="179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26A36F-BE94-574E-EBB5-6C902CF7481D}"/>
                </a:ext>
              </a:extLst>
            </p:cNvPr>
            <p:cNvSpPr txBox="1"/>
            <p:nvPr/>
          </p:nvSpPr>
          <p:spPr>
            <a:xfrm>
              <a:off x="6102320" y="4142173"/>
              <a:ext cx="1013688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Random</a:t>
              </a:r>
            </a:p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forest</a:t>
              </a:r>
              <a:endParaRPr lang="bg-BG" sz="1200" b="1" dirty="0">
                <a:latin typeface="Montserrat Light"/>
                <a:sym typeface="Montserrat Light"/>
              </a:endParaRPr>
            </a:p>
          </p:txBody>
        </p:sp>
        <p:pic>
          <p:nvPicPr>
            <p:cNvPr id="1026" name="Picture 2" descr="XGBoost - GeeksforGeeks">
              <a:extLst>
                <a:ext uri="{FF2B5EF4-FFF2-40B4-BE49-F238E27FC236}">
                  <a16:creationId xmlns:a16="http://schemas.microsoft.com/office/drawing/2014/main" id="{7621975C-3FE4-92CB-5875-ECCA0DD42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181" y="4775872"/>
              <a:ext cx="3034959" cy="171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2AA8A-A36B-E3AB-6B2B-DAF6A9D29C65}"/>
                </a:ext>
              </a:extLst>
            </p:cNvPr>
            <p:cNvSpPr txBox="1"/>
            <p:nvPr/>
          </p:nvSpPr>
          <p:spPr>
            <a:xfrm>
              <a:off x="9270820" y="4135483"/>
              <a:ext cx="746317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XG</a:t>
              </a:r>
            </a:p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Boost</a:t>
              </a:r>
              <a:endParaRPr lang="bg-BG" sz="1200" b="1" dirty="0">
                <a:latin typeface="Montserrat Light"/>
                <a:sym typeface="Montserrat Light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C135D5-05A1-79B8-9E62-5C3F483E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4291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8CCC-E811-FC6E-EDDD-677F54EA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237" y="3263746"/>
            <a:ext cx="7170322" cy="2822542"/>
          </a:xfrm>
        </p:spPr>
        <p:txBody>
          <a:bodyPr/>
          <a:lstStyle/>
          <a:p>
            <a:pPr marL="186262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Извод: небалансиран </a:t>
            </a:r>
            <a:r>
              <a:rPr lang="bg-BG" sz="1600" b="1" dirty="0" err="1">
                <a:solidFill>
                  <a:schemeClr val="tx1"/>
                </a:solidFill>
              </a:rPr>
              <a:t>таргет</a:t>
            </a:r>
            <a:r>
              <a:rPr lang="bg-BG" sz="1600" b="1" dirty="0">
                <a:solidFill>
                  <a:schemeClr val="tx1"/>
                </a:solidFill>
              </a:rPr>
              <a:t> -------------------------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Промени</a:t>
            </a:r>
            <a:r>
              <a:rPr lang="bg-BG" sz="1600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bg-BG" sz="1600" dirty="0">
                <a:solidFill>
                  <a:schemeClr val="tx1"/>
                </a:solidFill>
              </a:rPr>
              <a:t>Търсене на по – добър праг на решенията:</a:t>
            </a:r>
          </a:p>
          <a:p>
            <a:pPr>
              <a:buFontTx/>
              <a:buChar char="-"/>
            </a:pP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dirty="0">
              <a:solidFill>
                <a:schemeClr val="tx1"/>
              </a:solidFill>
            </a:endParaRPr>
          </a:p>
          <a:p>
            <a:pPr lvl="4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r>
              <a:rPr lang="bg-BG" sz="1600" b="1" dirty="0">
                <a:solidFill>
                  <a:schemeClr val="tx1"/>
                </a:solidFill>
              </a:rPr>
              <a:t>Резултат</a:t>
            </a:r>
          </a:p>
          <a:p>
            <a:pPr lvl="5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r>
              <a:rPr lang="bg-BG" sz="1600" b="1" dirty="0">
                <a:solidFill>
                  <a:schemeClr val="tx1"/>
                </a:solidFill>
              </a:rPr>
              <a:t>0.992 праг </a:t>
            </a:r>
            <a:r>
              <a:rPr lang="bg-BG" sz="1600" dirty="0">
                <a:solidFill>
                  <a:schemeClr val="tx1"/>
                </a:solidFill>
              </a:rPr>
              <a:t>за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buNone/>
            </a:pP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EDF1F-4212-01AC-E8EA-73E4D412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79" y="207058"/>
            <a:ext cx="9396400" cy="643200"/>
          </a:xfrm>
        </p:spPr>
        <p:txBody>
          <a:bodyPr/>
          <a:lstStyle/>
          <a:p>
            <a:r>
              <a:rPr lang="bg-BG" dirty="0"/>
              <a:t>Етап 1. Тестване на модели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B624-8AD6-BBE3-1F16-D7F791E51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bg-BG" dirty="0"/>
              <a:t>13</a:t>
            </a:r>
            <a:endParaRPr lang="e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CAEC72-9A9D-FD1D-C790-436146D1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95374"/>
              </p:ext>
            </p:extLst>
          </p:nvPr>
        </p:nvGraphicFramePr>
        <p:xfrm>
          <a:off x="2114377" y="972607"/>
          <a:ext cx="8744380" cy="220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 (</a:t>
                      </a:r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features)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20%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Random Forest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20%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083762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XG Boost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62%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CDA66-2109-E730-8BB3-2244C4739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66120"/>
              </p:ext>
            </p:extLst>
          </p:nvPr>
        </p:nvGraphicFramePr>
        <p:xfrm>
          <a:off x="2116718" y="6204894"/>
          <a:ext cx="874438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XG Boost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5A74D1A-6406-6C93-E75B-F4D8C465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92" y="3217708"/>
            <a:ext cx="3888187" cy="2953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B506B-440F-AC3C-80AF-A5BEF7C9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63" y="4225522"/>
            <a:ext cx="5160429" cy="898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E8B5E-93A9-A992-4D1F-4F20ADCF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02" y="4806287"/>
            <a:ext cx="1842288" cy="13315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DEE02E5-07F0-6164-D546-DC5E3D84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35049"/>
              </p:ext>
            </p:extLst>
          </p:nvPr>
        </p:nvGraphicFramePr>
        <p:xfrm>
          <a:off x="7425989" y="27341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40F6F46-5E13-5C9F-0207-33337A8FA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29" y="361728"/>
            <a:ext cx="7669155" cy="58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1E2-3930-57C2-BED8-84608A87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397230"/>
            <a:ext cx="9396400" cy="643200"/>
          </a:xfrm>
        </p:spPr>
        <p:txBody>
          <a:bodyPr/>
          <a:lstStyle/>
          <a:p>
            <a:r>
              <a:rPr lang="bg-BG" dirty="0"/>
              <a:t>Обратно до: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6B97-E6F0-F5B2-79E3-4E1E6F3A8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bg-BG" dirty="0"/>
              <a:t>14</a:t>
            </a:r>
            <a:endParaRPr lang="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ACD6-2B73-FFC1-F644-6B625CF3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0" y="986550"/>
            <a:ext cx="1672666" cy="167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2BC3F-07FD-C094-7F18-A9D556CA0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0" y="3582075"/>
            <a:ext cx="1984095" cy="297614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BFBD76-E944-C3C3-F44E-105C2D8A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7964" y="4214438"/>
            <a:ext cx="7432666" cy="16023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Имаме добър резултат – решена ли е задачата???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Да преминем към предвиждане на подкласове ИЛИ да направим изследване не може ли по - добре?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Емпирични изследвания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win!</a:t>
            </a: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611994-AF11-731A-D6D6-966CF2794C93}"/>
              </a:ext>
            </a:extLst>
          </p:cNvPr>
          <p:cNvGrpSpPr/>
          <p:nvPr/>
        </p:nvGrpSpPr>
        <p:grpSpPr>
          <a:xfrm>
            <a:off x="4203551" y="444756"/>
            <a:ext cx="7912166" cy="3384657"/>
            <a:chOff x="1380462" y="2005792"/>
            <a:chExt cx="10417714" cy="43147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64D2F4-8D82-09F8-D4F9-8894AA98E0CC}"/>
                </a:ext>
              </a:extLst>
            </p:cNvPr>
            <p:cNvSpPr/>
            <p:nvPr/>
          </p:nvSpPr>
          <p:spPr>
            <a:xfrm>
              <a:off x="5174224" y="2005792"/>
              <a:ext cx="1843549" cy="64320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000" dirty="0">
                  <a:solidFill>
                    <a:srgbClr val="434343"/>
                  </a:solidFill>
                  <a:latin typeface="Montserrat"/>
                  <a:sym typeface="Montserrat"/>
                </a:rPr>
                <a:t>Изцяло предплатени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97A831-455F-815F-138F-D6789ED41F90}"/>
                </a:ext>
              </a:extLst>
            </p:cNvPr>
            <p:cNvCxnSpPr/>
            <p:nvPr/>
          </p:nvCxnSpPr>
          <p:spPr>
            <a:xfrm>
              <a:off x="6096000" y="2743212"/>
              <a:ext cx="0" cy="2359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C625DF9-20B6-F204-76F2-7B63056240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9613" y="3038179"/>
              <a:ext cx="1312610" cy="284312"/>
            </a:xfrm>
            <a:prstGeom prst="bentConnector3">
              <a:avLst>
                <a:gd name="adj1" fmla="val 96067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578F5CD-AA13-314B-6184-B55FF4C008D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62" y="3008491"/>
              <a:ext cx="2449384" cy="314001"/>
            </a:xfrm>
            <a:prstGeom prst="bentConnector3">
              <a:avLst>
                <a:gd name="adj1" fmla="val 10055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9EA96-8463-C3E0-B227-3A5A37B8F65E}"/>
                </a:ext>
              </a:extLst>
            </p:cNvPr>
            <p:cNvSpPr txBox="1"/>
            <p:nvPr/>
          </p:nvSpPr>
          <p:spPr>
            <a:xfrm>
              <a:off x="4852222" y="2830452"/>
              <a:ext cx="504644" cy="34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50" b="1" dirty="0">
                  <a:solidFill>
                    <a:srgbClr val="C0000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B0A479-C97D-CE45-8D97-4429CFAD59C5}"/>
                </a:ext>
              </a:extLst>
            </p:cNvPr>
            <p:cNvSpPr txBox="1"/>
            <p:nvPr/>
          </p:nvSpPr>
          <p:spPr>
            <a:xfrm>
              <a:off x="6435219" y="285011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b="1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F0A1B0-F615-C7D3-C1A8-E3097C1C70A0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20" y="3023431"/>
              <a:ext cx="77538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0D3F80-EA53-C7DA-B9ED-DE7B72D7C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23431"/>
              <a:ext cx="33921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7F1971-CCA2-EEAF-E577-8B374CFA2053}"/>
                </a:ext>
              </a:extLst>
            </p:cNvPr>
            <p:cNvSpPr/>
            <p:nvPr/>
          </p:nvSpPr>
          <p:spPr>
            <a:xfrm>
              <a:off x="2861185" y="3425728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Източник на финансиране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A7C9747-49CC-DC27-127A-BFB80F68C095}"/>
                </a:ext>
              </a:extLst>
            </p:cNvPr>
            <p:cNvSpPr/>
            <p:nvPr/>
          </p:nvSpPr>
          <p:spPr>
            <a:xfrm>
              <a:off x="8551726" y="3432260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Частично предплатени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28A4A6-3812-D48A-4A3E-4E630AFBB6B6}"/>
                </a:ext>
              </a:extLst>
            </p:cNvPr>
            <p:cNvCxnSpPr/>
            <p:nvPr/>
          </p:nvCxnSpPr>
          <p:spPr>
            <a:xfrm>
              <a:off x="9290112" y="4031236"/>
              <a:ext cx="0" cy="2359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3AD826-09CC-8A44-7384-2F64DCF12A13}"/>
                </a:ext>
              </a:extLst>
            </p:cNvPr>
            <p:cNvSpPr txBox="1"/>
            <p:nvPr/>
          </p:nvSpPr>
          <p:spPr>
            <a:xfrm>
              <a:off x="8046333" y="4147977"/>
              <a:ext cx="571628" cy="32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870311-06CA-9E63-1152-358FEE0E23CF}"/>
                </a:ext>
              </a:extLst>
            </p:cNvPr>
            <p:cNvSpPr txBox="1"/>
            <p:nvPr/>
          </p:nvSpPr>
          <p:spPr>
            <a:xfrm>
              <a:off x="10132132" y="415289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BA7D8-BCFD-0E57-12A7-8DEA0DA6C39D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32" y="4326209"/>
              <a:ext cx="77538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5B8D6C-3F50-776A-5BD0-63DB30022A2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9290112" y="4323465"/>
              <a:ext cx="842020" cy="274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91D717-9736-32E6-3B13-BAE404D34B9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10423409" y="4494031"/>
              <a:ext cx="0" cy="2402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D268B5-2F83-7ABE-CD6E-0FB732646419}"/>
                </a:ext>
              </a:extLst>
            </p:cNvPr>
            <p:cNvSpPr/>
            <p:nvPr/>
          </p:nvSpPr>
          <p:spPr>
            <a:xfrm>
              <a:off x="9918273" y="48426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Плащане според падежа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F7F7E84-FA79-1AD3-3DD6-5EB1EAC5CB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24003" y="4333584"/>
              <a:ext cx="1362004" cy="291687"/>
            </a:xfrm>
            <a:prstGeom prst="bentConnector3">
              <a:avLst>
                <a:gd name="adj1" fmla="val 99793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FAE2F98-99C6-012D-A1C9-6714453CA870}"/>
                </a:ext>
              </a:extLst>
            </p:cNvPr>
            <p:cNvCxnSpPr>
              <a:cxnSpLocks/>
            </p:cNvCxnSpPr>
            <p:nvPr/>
          </p:nvCxnSpPr>
          <p:spPr>
            <a:xfrm>
              <a:off x="2878396" y="4333585"/>
              <a:ext cx="2293372" cy="291688"/>
            </a:xfrm>
            <a:prstGeom prst="bentConnector3">
              <a:avLst>
                <a:gd name="adj1" fmla="val 99518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8DC8C27-2CB8-75B8-C067-61B0674231FE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3657599" y="3938426"/>
              <a:ext cx="0" cy="6744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73BA035-33B1-F87F-9C98-8B69AC418E67}"/>
                </a:ext>
              </a:extLst>
            </p:cNvPr>
            <p:cNvSpPr/>
            <p:nvPr/>
          </p:nvSpPr>
          <p:spPr>
            <a:xfrm>
              <a:off x="1380462" y="4845842"/>
              <a:ext cx="102352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Лични средства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F5FEDD4-90F6-B377-FD42-0CE1923A4956}"/>
                </a:ext>
              </a:extLst>
            </p:cNvPr>
            <p:cNvSpPr/>
            <p:nvPr/>
          </p:nvSpPr>
          <p:spPr>
            <a:xfrm>
              <a:off x="2737311" y="4842629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Финансиране от банката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58483A6-A5E0-90E3-E3F4-5659DDBBDAA6}"/>
                </a:ext>
              </a:extLst>
            </p:cNvPr>
            <p:cNvSpPr/>
            <p:nvPr/>
          </p:nvSpPr>
          <p:spPr>
            <a:xfrm>
              <a:off x="4507108" y="4842629"/>
              <a:ext cx="140699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Външно финансиране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F5B88F-E258-C3C6-DCEC-DAD5FAF4C046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4489610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37B5F-F0D6-2A75-96E8-E514EC3FB8BC}"/>
                </a:ext>
              </a:extLst>
            </p:cNvPr>
            <p:cNvSpPr/>
            <p:nvPr/>
          </p:nvSpPr>
          <p:spPr>
            <a:xfrm>
              <a:off x="7430717" y="48327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Намаляване на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A0B3C3-B602-001B-4725-84944BC929E0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327894"/>
              <a:ext cx="0" cy="11564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44FBFB-9065-E9CE-3B4A-A2D218235456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132842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A0F7BA-509D-8FC6-003D-7D0C09906ACD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465696"/>
              <a:ext cx="113329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659D03-2F83-E052-73BC-B4FAC1555AE1}"/>
                </a:ext>
              </a:extLst>
            </p:cNvPr>
            <p:cNvCxnSpPr>
              <a:cxnSpLocks/>
            </p:cNvCxnSpPr>
            <p:nvPr/>
          </p:nvCxnSpPr>
          <p:spPr>
            <a:xfrm>
              <a:off x="9410206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9734DD-9CC4-596C-B0E2-744A168AF739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65B4F3E-830E-8C05-805F-7CC69DD7BE8B}"/>
                </a:ext>
              </a:extLst>
            </p:cNvPr>
            <p:cNvSpPr/>
            <p:nvPr/>
          </p:nvSpPr>
          <p:spPr>
            <a:xfrm>
              <a:off x="8508573" y="58078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Срока на кредита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6317E87-C2BE-2733-4CA8-1BF66CB1C663}"/>
                </a:ext>
              </a:extLst>
            </p:cNvPr>
            <p:cNvSpPr/>
            <p:nvPr/>
          </p:nvSpPr>
          <p:spPr>
            <a:xfrm>
              <a:off x="6021017" y="57979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Месечната вноска за главницата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19388C5-F240-D762-DE86-85C982A7672C}"/>
              </a:ext>
            </a:extLst>
          </p:cNvPr>
          <p:cNvSpPr/>
          <p:nvPr/>
        </p:nvSpPr>
        <p:spPr>
          <a:xfrm>
            <a:off x="4127278" y="2099652"/>
            <a:ext cx="8064711" cy="12337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D5F780D-B90B-7B1E-DADA-B953786AF850}"/>
              </a:ext>
            </a:extLst>
          </p:cNvPr>
          <p:cNvSpPr/>
          <p:nvPr/>
        </p:nvSpPr>
        <p:spPr>
          <a:xfrm>
            <a:off x="3242296" y="2670089"/>
            <a:ext cx="702839" cy="29076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763560"/>
            <a:ext cx="9396400" cy="643200"/>
          </a:xfrm>
        </p:spPr>
        <p:txBody>
          <a:bodyPr/>
          <a:lstStyle/>
          <a:p>
            <a:r>
              <a:rPr lang="bg-BG" dirty="0"/>
              <a:t>План за моделиране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449255"/>
            <a:ext cx="9396400" cy="4673145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Разделяме подходите: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b="1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b="1" dirty="0">
                <a:solidFill>
                  <a:schemeClr val="tx1"/>
                </a:solidFill>
              </a:rPr>
              <a:t>Един човек  - </a:t>
            </a:r>
            <a:r>
              <a:rPr lang="bg-BG" sz="1800" dirty="0">
                <a:solidFill>
                  <a:schemeClr val="tx1"/>
                </a:solidFill>
              </a:rPr>
              <a:t>работа с данни със ст. единица за анализ - транзакция</a:t>
            </a:r>
            <a:endParaRPr kumimoji="0" lang="bg-BG" sz="180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b="1" dirty="0">
                <a:solidFill>
                  <a:schemeClr val="tx1"/>
                </a:solidFill>
              </a:rPr>
              <a:t>Друг човек – </a:t>
            </a:r>
            <a:r>
              <a:rPr lang="bg-BG" sz="1800" dirty="0">
                <a:solidFill>
                  <a:schemeClr val="tx1"/>
                </a:solidFill>
              </a:rPr>
              <a:t>работа с данни със ст. единица за анализ - клиент</a:t>
            </a:r>
            <a:endParaRPr kumimoji="0" lang="bg-BG" sz="180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kumimoji="0" lang="bg-BG" sz="1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6924FB-10AF-F703-B475-2E58097D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25" y="3429000"/>
            <a:ext cx="3340354" cy="33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0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17" y="249539"/>
            <a:ext cx="9396400" cy="643200"/>
          </a:xfrm>
        </p:spPr>
        <p:txBody>
          <a:bodyPr/>
          <a:lstStyle/>
          <a:p>
            <a:r>
              <a:rPr lang="bg-BG" dirty="0"/>
              <a:t>Етап. 2 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229386"/>
            <a:ext cx="9396400" cy="936765"/>
          </a:xfrm>
        </p:spPr>
        <p:txBody>
          <a:bodyPr/>
          <a:lstStyle/>
          <a:p>
            <a:r>
              <a:rPr lang="bg-BG" sz="1600" dirty="0">
                <a:solidFill>
                  <a:schemeClr val="tx1"/>
                </a:solidFill>
              </a:rPr>
              <a:t>Комбинираме трите файла с оригинални данни и тестваме модел в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6579" y="6166335"/>
            <a:ext cx="731600" cy="524800"/>
          </a:xfrm>
        </p:spPr>
        <p:txBody>
          <a:bodyPr/>
          <a:lstStyle/>
          <a:p>
            <a:r>
              <a:rPr lang="bg-BG" dirty="0"/>
              <a:t>16</a:t>
            </a:r>
            <a:endParaRPr lang="e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7C02F-B52E-9DBE-5A71-45088805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12827"/>
              </p:ext>
            </p:extLst>
          </p:nvPr>
        </p:nvGraphicFramePr>
        <p:xfrm>
          <a:off x="2322199" y="2248181"/>
          <a:ext cx="8744380" cy="27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1086350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80.5%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1086350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Дърво на решенията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96.7%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Значително подобрение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1350F1-AAC6-C2D8-404F-7995CC6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98" y="1632489"/>
            <a:ext cx="2512381" cy="114935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F7B6B2-F780-D53E-0F5B-4D0F098F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56971"/>
              </p:ext>
            </p:extLst>
          </p:nvPr>
        </p:nvGraphicFramePr>
        <p:xfrm>
          <a:off x="7819810" y="42926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Плащане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DBAEFB-C13D-9D5F-251F-741B66B3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27" y="5011020"/>
            <a:ext cx="4454483" cy="17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409895"/>
            <a:ext cx="9396400" cy="643200"/>
          </a:xfrm>
        </p:spPr>
        <p:txBody>
          <a:bodyPr/>
          <a:lstStyle/>
          <a:p>
            <a:r>
              <a:rPr lang="bg-BG" dirty="0"/>
              <a:t>Етап 3.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229386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Със същите данни..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Трансформираме някои променливи: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Towns – </a:t>
            </a:r>
            <a:r>
              <a:rPr lang="bg-BG" sz="1600" b="1" dirty="0">
                <a:solidFill>
                  <a:schemeClr val="tx1"/>
                </a:solidFill>
              </a:rPr>
              <a:t>от 27 града на 4 категории:</a:t>
            </a:r>
          </a:p>
          <a:p>
            <a:pPr lvl="2">
              <a:spcAft>
                <a:spcPts val="600"/>
              </a:spcAft>
            </a:pPr>
            <a:r>
              <a:rPr lang="bg-BG" sz="1600" dirty="0">
                <a:solidFill>
                  <a:schemeClr val="tx1"/>
                </a:solidFill>
              </a:rPr>
              <a:t>Столица, Много голям, Голям и Малък град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Deducted Principal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Каква е промяната в главницата спрямо предходния период</a:t>
            </a:r>
          </a:p>
          <a:p>
            <a:pPr lvl="1"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Income_vs_payment_ratio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Дял на дохода върху изплатената главница за периода</a:t>
            </a:r>
          </a:p>
          <a:p>
            <a:pPr lvl="1"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Debt_towards_bank</a:t>
            </a:r>
            <a:r>
              <a:rPr lang="bg-BG" sz="1600" b="1" dirty="0">
                <a:solidFill>
                  <a:schemeClr val="tx1"/>
                </a:solidFill>
              </a:rPr>
              <a:t> (0, 1)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Клиентът има ли други дългове към банката освен ипотека 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Rating_v1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bg-BG" sz="1600" dirty="0">
                <a:solidFill>
                  <a:schemeClr val="tx1"/>
                </a:solidFill>
              </a:rPr>
              <a:t>от 3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bg-BG" sz="1600" dirty="0">
                <a:solidFill>
                  <a:schemeClr val="tx1"/>
                </a:solidFill>
              </a:rPr>
              <a:t> на 3.5, от 4- на 3.9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Rating_v2: </a:t>
            </a:r>
            <a:r>
              <a:rPr lang="bg-BG" sz="1600" dirty="0">
                <a:solidFill>
                  <a:schemeClr val="tx1"/>
                </a:solidFill>
              </a:rPr>
              <a:t>от 3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bg-BG" sz="1600" dirty="0">
                <a:solidFill>
                  <a:schemeClr val="tx1"/>
                </a:solidFill>
              </a:rPr>
              <a:t> на </a:t>
            </a:r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bg-BG" sz="1600" dirty="0">
                <a:solidFill>
                  <a:schemeClr val="tx1"/>
                </a:solidFill>
              </a:rPr>
              <a:t>, от 4- на </a:t>
            </a:r>
            <a:r>
              <a:rPr lang="en-US" sz="1600" dirty="0">
                <a:solidFill>
                  <a:schemeClr val="tx1"/>
                </a:solidFill>
              </a:rPr>
              <a:t>4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17</a:t>
            </a:fld>
            <a:endParaRPr lang="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350F1-AAC6-C2D8-404F-7995CC6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59" y="1229386"/>
            <a:ext cx="2512381" cy="11493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C922C-5233-1748-FD90-31161104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43138"/>
              </p:ext>
            </p:extLst>
          </p:nvPr>
        </p:nvGraphicFramePr>
        <p:xfrm>
          <a:off x="2687999" y="5628614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93.3%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FCB49B-7E3D-6790-A563-3DEBF35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85613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Плащане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00" y="409895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4</a:t>
            </a:r>
            <a:r>
              <a:rPr lang="bg-BG" dirty="0"/>
              <a:t>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Тестваме </a:t>
            </a:r>
            <a:r>
              <a:rPr lang="en-US" sz="1600" b="1" dirty="0">
                <a:solidFill>
                  <a:schemeClr val="tx1"/>
                </a:solidFill>
              </a:rPr>
              <a:t>balances.csv</a:t>
            </a:r>
            <a:r>
              <a:rPr lang="bg-BG" sz="1600" b="1" dirty="0">
                <a:solidFill>
                  <a:schemeClr val="tx1"/>
                </a:solidFill>
              </a:rPr>
              <a:t> </a:t>
            </a:r>
            <a:r>
              <a:rPr lang="bg-BG" sz="1600" dirty="0">
                <a:solidFill>
                  <a:schemeClr val="tx1"/>
                </a:solidFill>
              </a:rPr>
              <a:t>с </a:t>
            </a:r>
            <a:r>
              <a:rPr lang="bg-BG" sz="1600" b="1" dirty="0">
                <a:solidFill>
                  <a:schemeClr val="tx1"/>
                </a:solidFill>
              </a:rPr>
              <a:t>всички характеристики</a:t>
            </a:r>
            <a:r>
              <a:rPr lang="bg-BG" sz="1600" dirty="0">
                <a:solidFill>
                  <a:schemeClr val="tx1"/>
                </a:solidFill>
              </a:rPr>
              <a:t> или само с </a:t>
            </a:r>
            <a:r>
              <a:rPr lang="bg-BG" sz="1600" b="1" dirty="0">
                <a:solidFill>
                  <a:schemeClr val="tx1"/>
                </a:solidFill>
              </a:rPr>
              <a:t>най-значимите, подбрани от представянето на </a:t>
            </a:r>
            <a:r>
              <a:rPr lang="en-US" sz="1600" b="1" dirty="0">
                <a:solidFill>
                  <a:schemeClr val="tx1"/>
                </a:solidFill>
              </a:rPr>
              <a:t>XG Boost </a:t>
            </a:r>
            <a:r>
              <a:rPr lang="bg-BG" sz="1600" dirty="0">
                <a:solidFill>
                  <a:schemeClr val="tx1"/>
                </a:solidFill>
              </a:rPr>
              <a:t>модела.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18</a:t>
            </a:fld>
            <a:endParaRPr lang="e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7C02F-B52E-9DBE-5A71-45088805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60579"/>
              </p:ext>
            </p:extLst>
          </p:nvPr>
        </p:nvGraphicFramePr>
        <p:xfrm>
          <a:off x="2114377" y="2981195"/>
          <a:ext cx="8744380" cy="278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5431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</a:t>
                      </a: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543175">
                <a:tc vMerge="1">
                  <a:txBody>
                    <a:bodyPr/>
                    <a:lstStyle/>
                    <a:p>
                      <a:pPr algn="ctr"/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XG Boost features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24%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083762"/>
                  </a:ext>
                </a:extLst>
              </a:tr>
              <a:tr h="5431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Дърво на решенията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90%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ОК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  <a:tr h="543175">
                <a:tc vMerge="1">
                  <a:txBody>
                    <a:bodyPr/>
                    <a:lstStyle/>
                    <a:p>
                      <a:pPr algn="ctr"/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XG Boost features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79%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11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336B0E-9314-FAEA-E800-6915CD68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79" y="5548512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82C892-B5FB-F128-93AF-B04C52997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76061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75F6EFF-9314-3C71-CBA2-47B6D3DB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77" y="1464436"/>
            <a:ext cx="6802379" cy="5182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8C673-A8FD-CA09-CA72-6FBF9F418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61" y="934398"/>
            <a:ext cx="8384639" cy="54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44" y="36046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17" y="1072794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Комбинираме</a:t>
            </a:r>
            <a:r>
              <a:rPr lang="bg-BG" sz="1600" dirty="0">
                <a:solidFill>
                  <a:schemeClr val="tx1"/>
                </a:solidFill>
              </a:rPr>
              <a:t> трите файла с данни </a:t>
            </a:r>
            <a:endParaRPr lang="en-US" sz="160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Попълним липсващи данни с </a:t>
            </a:r>
            <a:r>
              <a:rPr lang="en-US" sz="1600" b="1" dirty="0">
                <a:solidFill>
                  <a:schemeClr val="tx1"/>
                </a:solidFill>
              </a:rPr>
              <a:t>RF Model – </a:t>
            </a:r>
            <a:r>
              <a:rPr lang="bg-BG" sz="1600" b="1" dirty="0">
                <a:solidFill>
                  <a:schemeClr val="tx1"/>
                </a:solidFill>
              </a:rPr>
              <a:t>стъпка по стъпка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Създадем доп. </a:t>
            </a:r>
            <a:r>
              <a:rPr lang="bg-BG" sz="1600" b="1" dirty="0" err="1">
                <a:solidFill>
                  <a:schemeClr val="tx1"/>
                </a:solidFill>
              </a:rPr>
              <a:t>агрегирани</a:t>
            </a:r>
            <a:r>
              <a:rPr lang="bg-BG" sz="1600" b="1" dirty="0">
                <a:solidFill>
                  <a:schemeClr val="tx1"/>
                </a:solidFill>
              </a:rPr>
              <a:t> променливи за всеки клиент: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19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36132"/>
              </p:ext>
            </p:extLst>
          </p:nvPr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F3BE77-38E2-200C-D886-C9E858C4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85" y="1072794"/>
            <a:ext cx="5659459" cy="4056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28" y="5083234"/>
            <a:ext cx="990176" cy="114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E5CF9B-C81E-9A5E-9C63-1CAE9FEF4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11" y="1629889"/>
            <a:ext cx="7475813" cy="432250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B7CC0-4EEC-8515-2196-49F0972B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40501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26E8EFA-F373-EA35-AC80-2CE22CBC6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097" y="2166871"/>
            <a:ext cx="5659459" cy="4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1800000" y="2260600"/>
            <a:ext cx="9396400" cy="33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Клиент: </a:t>
            </a:r>
            <a:r>
              <a:rPr lang="en-US" sz="1600" b="1" dirty="0">
                <a:solidFill>
                  <a:schemeClr val="tx1"/>
                </a:solidFill>
              </a:rPr>
              <a:t>UniCredit Bulbank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Задача: </a:t>
            </a:r>
            <a:r>
              <a:rPr lang="bg-BG" sz="1600" b="1" dirty="0">
                <a:solidFill>
                  <a:schemeClr val="tx1"/>
                </a:solidFill>
              </a:rPr>
              <a:t>Да се построи модел, който, въз основа на входните данни, да може да предскаже пълните (и по възможност частичните) предсрочни погасявания на ипотечни кредити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Входни данни: 3 файла</a:t>
            </a:r>
          </a:p>
          <a:p>
            <a:pPr>
              <a:buClr>
                <a:srgbClr val="CC4A4A"/>
              </a:buClr>
              <a:buChar char="●"/>
            </a:pPr>
            <a:endParaRPr lang="bg-BG" sz="1600" b="1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Кредитен баланс на клиентите: </a:t>
            </a:r>
            <a:r>
              <a:rPr lang="es" sz="1600" i="1" dirty="0">
                <a:solidFill>
                  <a:schemeClr val="tx1"/>
                </a:solidFill>
              </a:rPr>
              <a:t>14 </a:t>
            </a:r>
            <a:r>
              <a:rPr lang="bg-BG" sz="1600" i="1" dirty="0">
                <a:solidFill>
                  <a:schemeClr val="tx1"/>
                </a:solidFill>
              </a:rPr>
              <a:t>променливи, 1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230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563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записа</a:t>
            </a:r>
            <a:endParaRPr sz="1600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Демография на клиентите: 8 променливи, 3</a:t>
            </a:r>
            <a:r>
              <a:rPr lang="en-US" sz="1600" i="1" dirty="0">
                <a:solidFill>
                  <a:schemeClr val="tx1"/>
                </a:solidFill>
              </a:rPr>
              <a:t>4</a:t>
            </a:r>
            <a:r>
              <a:rPr lang="bg-BG" sz="1600" i="1" dirty="0">
                <a:solidFill>
                  <a:schemeClr val="tx1"/>
                </a:solidFill>
              </a:rPr>
              <a:t> 51</a:t>
            </a:r>
            <a:r>
              <a:rPr lang="en-US" sz="1600" i="1" dirty="0">
                <a:solidFill>
                  <a:schemeClr val="tx1"/>
                </a:solidFill>
              </a:rPr>
              <a:t>5</a:t>
            </a:r>
            <a:r>
              <a:rPr lang="bg-BG" sz="1600" i="1" dirty="0">
                <a:solidFill>
                  <a:schemeClr val="tx1"/>
                </a:solidFill>
              </a:rPr>
              <a:t> записа </a:t>
            </a:r>
            <a:endParaRPr sz="1600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Информация за обезпечението: 8 променливи, 40 79</a:t>
            </a:r>
            <a:r>
              <a:rPr lang="en-US" sz="1600" i="1" dirty="0">
                <a:solidFill>
                  <a:schemeClr val="tx1"/>
                </a:solidFill>
              </a:rPr>
              <a:t>4</a:t>
            </a:r>
            <a:r>
              <a:rPr lang="bg-BG" sz="1600" i="1" dirty="0">
                <a:solidFill>
                  <a:schemeClr val="tx1"/>
                </a:solidFill>
              </a:rPr>
              <a:t> записа</a:t>
            </a:r>
            <a:endParaRPr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Критерий за успех: пълно изпълнение на задачата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800000" y="960120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b="1" dirty="0"/>
              <a:t>Контекст на разработката</a:t>
            </a:r>
            <a:endParaRPr b="1"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6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ACDB1B-3B96-4969-3C60-D15E7DC6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564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1A3D3F-E5C7-28F0-9E88-2EB0DA7E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26" y="-122055"/>
            <a:ext cx="5334000" cy="4248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Дървото…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20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035"/>
              </p:ext>
            </p:extLst>
          </p:nvPr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61C87BE-6263-3E4A-00FC-219DB4A9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80" y="2517519"/>
            <a:ext cx="10557449" cy="43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Я да видим данните…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21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/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526CD8-82D5-17B9-F86C-A5692A55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1" y="1408715"/>
            <a:ext cx="11374437" cy="3877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B42DE7-99FF-E7E7-2D9D-6EC633C58F4E}"/>
                  </a:ext>
                </a:extLst>
              </p14:cNvPr>
              <p14:cNvContentPartPr/>
              <p14:nvPr/>
            </p14:nvContentPartPr>
            <p14:xfrm>
              <a:off x="10561140" y="3847035"/>
              <a:ext cx="964800" cy="33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B42DE7-99FF-E7E7-2D9D-6EC633C58F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2500" y="3838395"/>
                <a:ext cx="9824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0D0735-838D-B7F0-07C7-4D3417FD87D3}"/>
                  </a:ext>
                </a:extLst>
              </p14:cNvPr>
              <p14:cNvContentPartPr/>
              <p14:nvPr/>
            </p14:nvContentPartPr>
            <p14:xfrm>
              <a:off x="1866060" y="3638235"/>
              <a:ext cx="811440" cy="601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0D0735-838D-B7F0-07C7-4D3417FD87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7420" y="3629235"/>
                <a:ext cx="82908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25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dirty="0">
                <a:solidFill>
                  <a:schemeClr val="tx1"/>
                </a:solidFill>
              </a:rPr>
              <a:t>Комбинираме трите файла с данни </a:t>
            </a:r>
            <a:endParaRPr lang="en-US" sz="160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22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/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</a:t>
                      </a:r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218C407-CE8D-90F9-68EA-FD5FEA57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83" y="1869929"/>
            <a:ext cx="6247596" cy="3977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20" y="37055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58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980258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Премахнем </a:t>
            </a:r>
            <a:r>
              <a:rPr lang="bg-BG" sz="1600" b="1" dirty="0" err="1">
                <a:solidFill>
                  <a:schemeClr val="tx1"/>
                </a:solidFill>
              </a:rPr>
              <a:t>корелиращите</a:t>
            </a:r>
            <a:r>
              <a:rPr lang="bg-BG" sz="1600" b="1" dirty="0">
                <a:solidFill>
                  <a:schemeClr val="tx1"/>
                </a:solidFill>
              </a:rPr>
              <a:t> се данни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23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8C407-CE8D-90F9-68EA-FD5FEA57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1" y="2144415"/>
            <a:ext cx="6247596" cy="3977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0F4FEC4-A3DA-F033-9CA4-63A70CEB42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839" y="2144415"/>
            <a:ext cx="6253553" cy="3977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2967FE-AD94-0828-8D80-49B2D88C0F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9364" y="5976945"/>
            <a:ext cx="3702461" cy="8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Премахнем </a:t>
            </a:r>
            <a:r>
              <a:rPr lang="bg-BG" sz="1600" b="1" dirty="0" err="1">
                <a:solidFill>
                  <a:schemeClr val="tx1"/>
                </a:solidFill>
              </a:rPr>
              <a:t>корелиращите</a:t>
            </a:r>
            <a:r>
              <a:rPr lang="bg-BG" sz="1600" b="1" dirty="0">
                <a:solidFill>
                  <a:schemeClr val="tx1"/>
                </a:solidFill>
              </a:rPr>
              <a:t> се данни</a:t>
            </a:r>
            <a:endParaRPr lang="en-US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Изберем променливи със статистически методи 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Резултатите след филтриране с </a:t>
            </a:r>
            <a:r>
              <a:rPr lang="en-US" sz="1600" b="1" dirty="0">
                <a:solidFill>
                  <a:schemeClr val="tx1"/>
                </a:solidFill>
              </a:rPr>
              <a:t>ANOVA </a:t>
            </a:r>
            <a:r>
              <a:rPr lang="bg-BG" sz="1600" b="1" dirty="0">
                <a:solidFill>
                  <a:schemeClr val="tx1"/>
                </a:solidFill>
              </a:rPr>
              <a:t>и </a:t>
            </a:r>
            <a:r>
              <a:rPr lang="en-US" sz="1600" b="1" dirty="0">
                <a:solidFill>
                  <a:schemeClr val="tx1"/>
                </a:solidFill>
              </a:rPr>
              <a:t>Chi Squared </a:t>
            </a:r>
            <a:r>
              <a:rPr lang="bg-BG" sz="1600" b="1" dirty="0">
                <a:solidFill>
                  <a:schemeClr val="tx1"/>
                </a:solidFill>
              </a:rPr>
              <a:t>се понижиха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24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03AD934-F2FE-7607-9AA4-5048599A9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7624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83.8%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88487985-4FFF-DCED-7034-C8107C608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135" y="1400452"/>
            <a:ext cx="3955849" cy="4057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C6A536-99F4-1541-C92B-50815D3B2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5324" y="2841058"/>
            <a:ext cx="2918713" cy="25376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A55A3-89DA-5B53-38E2-4B03D6038026}"/>
              </a:ext>
            </a:extLst>
          </p:cNvPr>
          <p:cNvSpPr txBox="1"/>
          <p:nvPr/>
        </p:nvSpPr>
        <p:spPr>
          <a:xfrm>
            <a:off x="3280663" y="2438531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9360DE-3BFC-C522-5869-3928121E38EC}"/>
              </a:ext>
            </a:extLst>
          </p:cNvPr>
          <p:cNvSpPr txBox="1"/>
          <p:nvPr/>
        </p:nvSpPr>
        <p:spPr>
          <a:xfrm>
            <a:off x="10015556" y="958987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65754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Резултати…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25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504846-C417-B36B-4A79-5620E7B37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339779"/>
            <a:ext cx="12192000" cy="55342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0965CF3-46E9-3C4E-329C-6A27396557FB}"/>
              </a:ext>
            </a:extLst>
          </p:cNvPr>
          <p:cNvSpPr/>
          <p:nvPr/>
        </p:nvSpPr>
        <p:spPr>
          <a:xfrm>
            <a:off x="3838575" y="1367726"/>
            <a:ext cx="3304815" cy="159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D12395D-CFF3-BB11-B1A6-AFD90CA2D9CE}"/>
              </a:ext>
            </a:extLst>
          </p:cNvPr>
          <p:cNvSpPr/>
          <p:nvPr/>
        </p:nvSpPr>
        <p:spPr>
          <a:xfrm>
            <a:off x="707183" y="2867025"/>
            <a:ext cx="540592" cy="66756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7.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26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Ръчно премахнем колони, които броят колко плащания са правили клиентите</a:t>
            </a: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22716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72.2%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C036DD2-22D4-ABB6-522E-A3510FB4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33" y="1770629"/>
            <a:ext cx="6664267" cy="2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8.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27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Стандартизираме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Нормализираме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/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72.2%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738C0B-2301-A86C-076E-D41DF7AA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67" y="1594130"/>
            <a:ext cx="6145231" cy="223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C0AEC-82FC-DBC7-450A-7A34EBEE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42" y="3362326"/>
            <a:ext cx="6123095" cy="24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2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9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28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Добавим нелинейни променливи 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Логаритмични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Квадратични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Реципрочни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Експоненти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 err="1">
                <a:solidFill>
                  <a:schemeClr val="tx1"/>
                </a:solidFill>
              </a:rPr>
              <a:t>Коренувани</a:t>
            </a: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Резултат – 258 – независими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Избрани след тестове за корелация – 24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Нормализираме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0501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69.9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4749D87-1794-CF09-810A-6DF6E40C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03" y="1000942"/>
            <a:ext cx="2530059" cy="4077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3871E-C765-0C85-51D9-56AF8E31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77" y="4288829"/>
            <a:ext cx="4370324" cy="15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9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Извод…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29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79005" y="1881596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можахме да открием нелинейни зависимости, които да ни помогнат при предвиждането на резултативната променлива.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/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69.9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394-0E81-3F4D-91E1-B22EF29F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Прилагане на </a:t>
            </a:r>
            <a:r>
              <a:rPr lang="en-US" dirty="0"/>
              <a:t>CRISP-DM </a:t>
            </a:r>
            <a:r>
              <a:rPr lang="bg-BG" dirty="0"/>
              <a:t>методологията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5A00-66B8-373F-BFE9-CB7FF9B4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8D3B3F-AEDB-F81F-E252-3EB69AF0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45" y="1625599"/>
            <a:ext cx="4654909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0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10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30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Премахнем избирането на променливи с </a:t>
            </a:r>
            <a:r>
              <a:rPr lang="en-US" sz="1600" b="1" kern="0" dirty="0">
                <a:solidFill>
                  <a:schemeClr val="tx1"/>
                </a:solidFill>
              </a:rPr>
              <a:t>ANOVA</a:t>
            </a:r>
            <a:r>
              <a:rPr lang="bg-BG" sz="1600" b="1" kern="0" dirty="0">
                <a:solidFill>
                  <a:schemeClr val="tx1"/>
                </a:solidFill>
              </a:rPr>
              <a:t> и </a:t>
            </a:r>
            <a:r>
              <a:rPr lang="en-US" sz="1600" b="1" kern="0" dirty="0">
                <a:solidFill>
                  <a:schemeClr val="tx1"/>
                </a:solidFill>
              </a:rPr>
              <a:t>Chi Squared </a:t>
            </a:r>
            <a:r>
              <a:rPr lang="bg-BG" sz="1600" b="1" kern="0" dirty="0">
                <a:solidFill>
                  <a:schemeClr val="tx1"/>
                </a:solidFill>
              </a:rPr>
              <a:t>и ползваме единствено </a:t>
            </a:r>
            <a:r>
              <a:rPr lang="bg-BG" sz="1600" b="1" kern="0" dirty="0" err="1">
                <a:solidFill>
                  <a:schemeClr val="tx1"/>
                </a:solidFill>
              </a:rPr>
              <a:t>корелационната</a:t>
            </a:r>
            <a:r>
              <a:rPr lang="bg-BG" sz="1600" b="1" kern="0" dirty="0">
                <a:solidFill>
                  <a:schemeClr val="tx1"/>
                </a:solidFill>
              </a:rPr>
              <a:t> матрица за филтър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0044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74.4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A6E4B-00DE-BF96-1ABD-EB787E40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1" y="2411642"/>
            <a:ext cx="6195597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3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31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Очевидният – тестовете не подобриха резултатите на модела.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Постигнатите резултати не са лоши – около 90%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30539-0279-1B6C-A28D-62F50C67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6" y="2467218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32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847C8A-16A7-B634-959B-7CA5650CF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329"/>
            <a:ext cx="12192000" cy="522514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5B51993-3CFC-13F0-61AD-92243AA302B2}"/>
              </a:ext>
            </a:extLst>
          </p:cNvPr>
          <p:cNvSpPr/>
          <p:nvPr/>
        </p:nvSpPr>
        <p:spPr>
          <a:xfrm>
            <a:off x="6486567" y="2133600"/>
            <a:ext cx="371433" cy="49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FE8CCAF-2041-D6C1-690F-A8F28239F49F}"/>
              </a:ext>
            </a:extLst>
          </p:cNvPr>
          <p:cNvSpPr/>
          <p:nvPr/>
        </p:nvSpPr>
        <p:spPr>
          <a:xfrm>
            <a:off x="8524875" y="3133725"/>
            <a:ext cx="333375" cy="48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2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33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06C39-1155-17FE-6A3F-80ACB31A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34" y="2124074"/>
            <a:ext cx="6746399" cy="44481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3AAF178-743F-E697-A548-1675EFB90082}"/>
              </a:ext>
            </a:extLst>
          </p:cNvPr>
          <p:cNvSpPr/>
          <p:nvPr/>
        </p:nvSpPr>
        <p:spPr>
          <a:xfrm>
            <a:off x="4381500" y="1770629"/>
            <a:ext cx="371475" cy="50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0417FC-DFD9-50B2-88F9-9584770FA77A}"/>
              </a:ext>
            </a:extLst>
          </p:cNvPr>
          <p:cNvSpPr/>
          <p:nvPr/>
        </p:nvSpPr>
        <p:spPr>
          <a:xfrm>
            <a:off x="7677150" y="3418551"/>
            <a:ext cx="52387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73F1AE9-0A76-3DB3-A8BE-FA1C902B64DF}"/>
              </a:ext>
            </a:extLst>
          </p:cNvPr>
          <p:cNvSpPr/>
          <p:nvPr/>
        </p:nvSpPr>
        <p:spPr>
          <a:xfrm>
            <a:off x="9707141" y="5457825"/>
            <a:ext cx="285750" cy="540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34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1E3EA-1B6A-2EA2-3BC5-B920376C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96" y="1619036"/>
            <a:ext cx="2872989" cy="24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981D8-0EE1-762C-77D0-AE7E07B9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67" y="4095751"/>
            <a:ext cx="2575783" cy="213378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1E1219-3E01-A1A3-E215-3DD66E7A0CCE}"/>
              </a:ext>
            </a:extLst>
          </p:cNvPr>
          <p:cNvSpPr/>
          <p:nvPr/>
        </p:nvSpPr>
        <p:spPr>
          <a:xfrm>
            <a:off x="6793273" y="2286000"/>
            <a:ext cx="502877" cy="22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096619-CC90-8262-57EF-BF804A2FAB43}"/>
              </a:ext>
            </a:extLst>
          </p:cNvPr>
          <p:cNvSpPr/>
          <p:nvPr/>
        </p:nvSpPr>
        <p:spPr>
          <a:xfrm>
            <a:off x="6486567" y="4907061"/>
            <a:ext cx="413329" cy="22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35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795208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Клиентът е по – склонен да погаси ипотеката си предварително при следните условия: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минималната вноска по главницата от клиент е между 3 и 440 </a:t>
            </a:r>
            <a:r>
              <a:rPr lang="bg-BG" sz="1600" b="1" kern="0" dirty="0" err="1">
                <a:solidFill>
                  <a:schemeClr val="tx1"/>
                </a:solidFill>
              </a:rPr>
              <a:t>лв</a:t>
            </a:r>
            <a:r>
              <a:rPr lang="bg-BG" sz="1600" b="1" kern="0" dirty="0">
                <a:solidFill>
                  <a:schemeClr val="tx1"/>
                </a:solidFill>
              </a:rPr>
              <a:t> 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максималната лихва по кредита, която клиента някога е получавал е около и над 3%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общата сума на задълженията на клиента в някакъв момент е надхвърляла 12 хил. </a:t>
            </a:r>
            <a:r>
              <a:rPr lang="bg-BG" sz="1600" b="1" kern="0" dirty="0" err="1">
                <a:solidFill>
                  <a:schemeClr val="tx1"/>
                </a:solidFill>
              </a:rPr>
              <a:t>лв</a:t>
            </a:r>
            <a:endParaRPr lang="en-US" sz="1600" b="1" kern="0" noProof="0" dirty="0">
              <a:solidFill>
                <a:schemeClr val="tx1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Моделиране – най доброто представяне на модел излезе с ползване на оригиналните изчистени и </a:t>
            </a:r>
            <a:r>
              <a:rPr lang="bg-BG" sz="1600" b="1" kern="0" dirty="0" err="1">
                <a:solidFill>
                  <a:schemeClr val="tx1"/>
                </a:solidFill>
              </a:rPr>
              <a:t>прекодирани</a:t>
            </a:r>
            <a:r>
              <a:rPr lang="bg-BG" sz="1600" b="1" kern="0" dirty="0">
                <a:solidFill>
                  <a:schemeClr val="tx1"/>
                </a:solidFill>
              </a:rPr>
              <a:t> данни (</a:t>
            </a:r>
            <a:r>
              <a:rPr lang="en-US" sz="1600" b="1" kern="0" dirty="0">
                <a:solidFill>
                  <a:schemeClr val="tx1"/>
                </a:solidFill>
              </a:rPr>
              <a:t>dummies)</a:t>
            </a:r>
            <a:r>
              <a:rPr lang="bg-BG" sz="1600" b="1" kern="0" dirty="0">
                <a:solidFill>
                  <a:schemeClr val="tx1"/>
                </a:solidFill>
              </a:rPr>
              <a:t> – Дърво на решенията – </a:t>
            </a:r>
            <a:r>
              <a:rPr lang="bg-BG" sz="1600" b="1" kern="0" dirty="0">
                <a:solidFill>
                  <a:srgbClr val="00B050"/>
                </a:solidFill>
              </a:rPr>
              <a:t>96.7% </a:t>
            </a:r>
            <a:r>
              <a:rPr lang="en-US" sz="1600" b="1" kern="0" dirty="0">
                <a:solidFill>
                  <a:srgbClr val="00B050"/>
                </a:solidFill>
              </a:rPr>
              <a:t>recall</a:t>
            </a:r>
            <a:endParaRPr lang="bg-BG" sz="1600" b="1" kern="0" dirty="0">
              <a:solidFill>
                <a:srgbClr val="00B050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Дори след добавяне и трансформиране на данни като </a:t>
            </a:r>
            <a:r>
              <a:rPr lang="bg-BG" sz="1600" kern="0" dirty="0">
                <a:solidFill>
                  <a:schemeClr val="tx1"/>
                </a:solidFill>
              </a:rPr>
              <a:t>групиране на градовете в 4 категории, дял на дохода спрямо изплащаната главница, размер на вноската по главница за всеки период </a:t>
            </a:r>
            <a:r>
              <a:rPr lang="bg-BG" sz="1600" b="1" kern="0" dirty="0">
                <a:solidFill>
                  <a:schemeClr val="tx1"/>
                </a:solidFill>
              </a:rPr>
              <a:t>резултатите от модела спаднаха до </a:t>
            </a:r>
            <a:r>
              <a:rPr lang="en-US" sz="1600" b="1" kern="0" dirty="0">
                <a:solidFill>
                  <a:schemeClr val="tx1"/>
                </a:solidFill>
              </a:rPr>
              <a:t>93.3% recall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Корелация – използван е метод на Пиърсън – може би трябваше да разгледаме </a:t>
            </a:r>
            <a:r>
              <a:rPr lang="bg-BG" sz="1600" b="1" kern="0" dirty="0" err="1">
                <a:solidFill>
                  <a:schemeClr val="tx1"/>
                </a:solidFill>
              </a:rPr>
              <a:t>Спиърмън</a:t>
            </a:r>
            <a:r>
              <a:rPr lang="bg-BG" sz="1600" b="1" kern="0" dirty="0">
                <a:solidFill>
                  <a:schemeClr val="tx1"/>
                </a:solidFill>
              </a:rPr>
              <a:t> и Кендал Тау (монотонни зависимости)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направихме баланс на данните – да тренираме модел с относително равни на брой данни от двете категории</a:t>
            </a:r>
            <a:endParaRPr lang="bg-BG" sz="1600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06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12. Отворени въпроси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36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можахме да намерим информация дали е възможно клиенти да имат увеличаване на главницата без промяна по условията на настоящия им кредит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в нито едно дърво на решенията като най – добри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не се появиха демографски данни за клиентите – възможно ли е те да не са фактор за предварително погасяване?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статистическите методи за селекция на променливи влошиха представянето на модела? Възможно ли е или сме сбъркали някъде?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Какви щяха да са резултатите, ако не бяхме игнорирали времевата променлива и бяхме разгледали проблема като проблем с панелни данни?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стандартизирането на данни не помогна, а дори леко влошаваше представянето на моделите?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Подходящ метод ли е </a:t>
            </a:r>
            <a:r>
              <a:rPr lang="bg-BG" sz="1600" b="1" kern="0" dirty="0" err="1">
                <a:solidFill>
                  <a:schemeClr val="tx1"/>
                </a:solidFill>
              </a:rPr>
              <a:t>стъпковата</a:t>
            </a:r>
            <a:r>
              <a:rPr lang="bg-BG" sz="1600" b="1" kern="0" dirty="0">
                <a:solidFill>
                  <a:schemeClr val="tx1"/>
                </a:solidFill>
              </a:rPr>
              <a:t> регресия при селектиране на променливи при класификационна задача, когато променливите са и от двата вида (</a:t>
            </a:r>
            <a:r>
              <a:rPr lang="bg-BG" sz="1600" b="1" kern="0" dirty="0" err="1">
                <a:solidFill>
                  <a:schemeClr val="tx1"/>
                </a:solidFill>
              </a:rPr>
              <a:t>категорийни</a:t>
            </a:r>
            <a:r>
              <a:rPr lang="bg-BG" sz="1600" b="1" kern="0" dirty="0">
                <a:solidFill>
                  <a:schemeClr val="tx1"/>
                </a:solidFill>
              </a:rPr>
              <a:t> и числени)?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Настройване на хиперпараметрите на модела щеше ли значително да подобри неговото представяне?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Какъв би бил подходящ подход за прогнозиране за това дали клиентът би погасил напълно кредита си в следващата една година. 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E11C5-B639-AA26-6267-0798D862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449"/>
            <a:ext cx="1788367" cy="26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394-0E81-3F4D-91E1-B22EF29F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903192"/>
            <a:ext cx="9875520" cy="643200"/>
          </a:xfrm>
        </p:spPr>
        <p:txBody>
          <a:bodyPr/>
          <a:lstStyle/>
          <a:p>
            <a:r>
              <a:rPr lang="bg-BG" dirty="0"/>
              <a:t>Типове кредити в зависимост от прилагането на предсрочно погасяване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5A00-66B8-373F-BFE9-CB7FF9B4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0C69F-13CD-BD27-7951-7719E76011C3}"/>
              </a:ext>
            </a:extLst>
          </p:cNvPr>
          <p:cNvSpPr txBox="1"/>
          <p:nvPr/>
        </p:nvSpPr>
        <p:spPr>
          <a:xfrm>
            <a:off x="8046334" y="4147978"/>
            <a:ext cx="47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Да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DA211A-7F2C-0580-FAE5-7908CB787C0E}"/>
              </a:ext>
            </a:extLst>
          </p:cNvPr>
          <p:cNvSpPr txBox="1"/>
          <p:nvPr/>
        </p:nvSpPr>
        <p:spPr>
          <a:xfrm>
            <a:off x="10132132" y="4152898"/>
            <a:ext cx="58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Не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79441F-88FC-7594-412B-135AF4C0CD04}"/>
              </a:ext>
            </a:extLst>
          </p:cNvPr>
          <p:cNvCxnSpPr>
            <a:cxnSpLocks/>
          </p:cNvCxnSpPr>
          <p:nvPr/>
        </p:nvCxnSpPr>
        <p:spPr>
          <a:xfrm>
            <a:off x="8276908" y="5327894"/>
            <a:ext cx="0" cy="1156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8E4F96-B514-2896-EF2A-CA347C3807A5}"/>
              </a:ext>
            </a:extLst>
          </p:cNvPr>
          <p:cNvCxnSpPr>
            <a:cxnSpLocks/>
          </p:cNvCxnSpPr>
          <p:nvPr/>
        </p:nvCxnSpPr>
        <p:spPr>
          <a:xfrm>
            <a:off x="8276908" y="5465696"/>
            <a:ext cx="113329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0D18A3-FE9D-ECA6-D9EA-165B7BCA5529}"/>
              </a:ext>
            </a:extLst>
          </p:cNvPr>
          <p:cNvGrpSpPr/>
          <p:nvPr/>
        </p:nvGrpSpPr>
        <p:grpSpPr>
          <a:xfrm>
            <a:off x="1380462" y="2005792"/>
            <a:ext cx="10417714" cy="4314735"/>
            <a:chOff x="1380462" y="2005792"/>
            <a:chExt cx="10417714" cy="43147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003187-C37E-DE50-F32E-AB4A13208A9F}"/>
                </a:ext>
              </a:extLst>
            </p:cNvPr>
            <p:cNvGrpSpPr/>
            <p:nvPr/>
          </p:nvGrpSpPr>
          <p:grpSpPr>
            <a:xfrm>
              <a:off x="1380462" y="2005792"/>
              <a:ext cx="8799852" cy="3352748"/>
              <a:chOff x="1380462" y="2005792"/>
              <a:chExt cx="8799852" cy="335274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CDE7CB7-2841-AA63-80B5-F7123CDEC1B2}"/>
                  </a:ext>
                </a:extLst>
              </p:cNvPr>
              <p:cNvGrpSpPr/>
              <p:nvPr/>
            </p:nvGrpSpPr>
            <p:grpSpPr>
              <a:xfrm>
                <a:off x="2861185" y="2005792"/>
                <a:ext cx="7319129" cy="1939166"/>
                <a:chOff x="2861185" y="2005792"/>
                <a:chExt cx="7319129" cy="1939166"/>
              </a:xfrm>
            </p:grpSpPr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698B0052-F888-4EE6-F140-94E01B1E7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762" y="3008491"/>
                  <a:ext cx="2449384" cy="314001"/>
                </a:xfrm>
                <a:prstGeom prst="bentConnector3">
                  <a:avLst>
                    <a:gd name="adj1" fmla="val 100554"/>
                  </a:avLst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F2D0AB2-153C-7042-DA28-C32F31E2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023431"/>
                  <a:ext cx="339218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6CCE56C-DEA1-CE15-3E92-92EF15066635}"/>
                    </a:ext>
                  </a:extLst>
                </p:cNvPr>
                <p:cNvGrpSpPr/>
                <p:nvPr/>
              </p:nvGrpSpPr>
              <p:grpSpPr>
                <a:xfrm>
                  <a:off x="2861185" y="2005792"/>
                  <a:ext cx="7319129" cy="1939166"/>
                  <a:chOff x="2861185" y="2005792"/>
                  <a:chExt cx="7319129" cy="1939166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E74FEAA-EFE9-B637-D5CD-0D666F8ADB7B}"/>
                      </a:ext>
                    </a:extLst>
                  </p:cNvPr>
                  <p:cNvSpPr/>
                  <p:nvPr/>
                </p:nvSpPr>
                <p:spPr>
                  <a:xfrm>
                    <a:off x="5174224" y="2005792"/>
                    <a:ext cx="1843549" cy="643201"/>
                  </a:xfrm>
                  <a:prstGeom prst="roundRect">
                    <a:avLst/>
                  </a:prstGeom>
                  <a:noFill/>
                  <a:ln w="571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Изцяло предплатени</a:t>
                    </a:r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C63CF7BA-D11C-EDB2-D867-2D79D218FC66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2743212"/>
                    <a:ext cx="0" cy="235975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or: Elbow 9">
                    <a:extLst>
                      <a:ext uri="{FF2B5EF4-FFF2-40B4-BE49-F238E27FC236}">
                        <a16:creationId xmlns:a16="http://schemas.microsoft.com/office/drawing/2014/main" id="{7FB6174C-1B9E-AA0E-886F-99A722DB17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549773" y="3038179"/>
                    <a:ext cx="1312610" cy="284312"/>
                  </a:xfrm>
                  <a:prstGeom prst="bentConnector3">
                    <a:avLst>
                      <a:gd name="adj1" fmla="val 96067"/>
                    </a:avLst>
                  </a:prstGeom>
                  <a:ln w="127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A4B440C-6FE4-CC0E-6E5D-CDA53B2664A2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222" y="2830452"/>
                    <a:ext cx="47801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</a:rPr>
                      <a:t>Да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27085F5-6FE2-3AF0-9C03-2C4FD03A1F77}"/>
                      </a:ext>
                    </a:extLst>
                  </p:cNvPr>
                  <p:cNvSpPr txBox="1"/>
                  <p:nvPr/>
                </p:nvSpPr>
                <p:spPr>
                  <a:xfrm>
                    <a:off x="6435218" y="2850119"/>
                    <a:ext cx="5825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</a:rPr>
                      <a:t>Не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45639C1-109B-7BFB-32C9-DDC781A57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20620" y="3023431"/>
                    <a:ext cx="775380" cy="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04D622E2-4408-A752-27BA-259BDB33B82E}"/>
                      </a:ext>
                    </a:extLst>
                  </p:cNvPr>
                  <p:cNvSpPr/>
                  <p:nvPr/>
                </p:nvSpPr>
                <p:spPr>
                  <a:xfrm>
                    <a:off x="2861185" y="3425728"/>
                    <a:ext cx="1592828" cy="51269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Източник на финансиране</a:t>
                    </a: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00C73DD7-5FE3-A002-8927-521E55446B4E}"/>
                      </a:ext>
                    </a:extLst>
                  </p:cNvPr>
                  <p:cNvSpPr/>
                  <p:nvPr/>
                </p:nvSpPr>
                <p:spPr>
                  <a:xfrm>
                    <a:off x="8447613" y="3432260"/>
                    <a:ext cx="1732701" cy="51269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Частично предсрочно погасени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4CB88F0-748E-0F56-DBAF-9BE026F99D22}"/>
                  </a:ext>
                </a:extLst>
              </p:cNvPr>
              <p:cNvGrpSpPr/>
              <p:nvPr/>
            </p:nvGrpSpPr>
            <p:grpSpPr>
              <a:xfrm>
                <a:off x="1380462" y="3938426"/>
                <a:ext cx="4533641" cy="1420114"/>
                <a:chOff x="1380462" y="3938426"/>
                <a:chExt cx="4533641" cy="1420114"/>
              </a:xfrm>
            </p:grpSpPr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7E090071-35CD-97CB-5EA3-7B575B4C0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524003" y="4333584"/>
                  <a:ext cx="1362004" cy="291687"/>
                </a:xfrm>
                <a:prstGeom prst="bentConnector3">
                  <a:avLst>
                    <a:gd name="adj1" fmla="val 99793"/>
                  </a:avLst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DB2A7215-AFAE-0FB3-7814-47CC0DFAD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8396" y="4333585"/>
                  <a:ext cx="2293372" cy="291688"/>
                </a:xfrm>
                <a:prstGeom prst="bentConnector3">
                  <a:avLst>
                    <a:gd name="adj1" fmla="val 99518"/>
                  </a:avLst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E241FABF-E83C-7499-A150-0A4AE5D47000}"/>
                    </a:ext>
                  </a:extLst>
                </p:cNvPr>
                <p:cNvCxnSpPr>
                  <a:stCxn id="49" idx="2"/>
                </p:cNvCxnSpPr>
                <p:nvPr/>
              </p:nvCxnSpPr>
              <p:spPr>
                <a:xfrm>
                  <a:off x="3657599" y="3938426"/>
                  <a:ext cx="0" cy="67442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AEF89AE9-4A4F-BC1C-1008-0EC2BDF267AB}"/>
                    </a:ext>
                  </a:extLst>
                </p:cNvPr>
                <p:cNvSpPr/>
                <p:nvPr/>
              </p:nvSpPr>
              <p:spPr>
                <a:xfrm>
                  <a:off x="1380462" y="4845842"/>
                  <a:ext cx="1023525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Лични средства</a:t>
                  </a: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1A7F0BB6-37A0-CD51-D6F3-5E19CE660BAC}"/>
                    </a:ext>
                  </a:extLst>
                </p:cNvPr>
                <p:cNvSpPr/>
                <p:nvPr/>
              </p:nvSpPr>
              <p:spPr>
                <a:xfrm>
                  <a:off x="2737311" y="4842629"/>
                  <a:ext cx="1592828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Финансиране от банката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D05C0C9-34A3-2050-2B68-542CF9598A7D}"/>
                    </a:ext>
                  </a:extLst>
                </p:cNvPr>
                <p:cNvSpPr/>
                <p:nvPr/>
              </p:nvSpPr>
              <p:spPr>
                <a:xfrm>
                  <a:off x="4507108" y="4842629"/>
                  <a:ext cx="1406995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Външно финансиране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82F491-9293-BA97-BD6F-5592F29C2A59}"/>
                </a:ext>
              </a:extLst>
            </p:cNvPr>
            <p:cNvGrpSpPr/>
            <p:nvPr/>
          </p:nvGrpSpPr>
          <p:grpSpPr>
            <a:xfrm>
              <a:off x="6021017" y="4031236"/>
              <a:ext cx="5777159" cy="2289291"/>
              <a:chOff x="6021017" y="4031236"/>
              <a:chExt cx="5777159" cy="228929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6BBFB19-BD7F-0E8E-1CB9-A37B8E2B2A93}"/>
                  </a:ext>
                </a:extLst>
              </p:cNvPr>
              <p:cNvCxnSpPr/>
              <p:nvPr/>
            </p:nvCxnSpPr>
            <p:spPr>
              <a:xfrm>
                <a:off x="9290112" y="4031236"/>
                <a:ext cx="0" cy="235975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57792BD-92BB-49D4-4D3F-BFB8F0D95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732" y="4326209"/>
                <a:ext cx="77538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10A0141-DA01-807D-04A2-F4E44B46A00F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 flipV="1">
                <a:off x="9290112" y="4322175"/>
                <a:ext cx="842020" cy="4034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B4FA10B-731B-9B15-A3E8-9157BEA32B94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10423410" y="4491452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56FC649-4B82-E2EE-84EB-0C0B1A33CA3D}"/>
                  </a:ext>
                </a:extLst>
              </p:cNvPr>
              <p:cNvSpPr/>
              <p:nvPr/>
            </p:nvSpPr>
            <p:spPr>
              <a:xfrm>
                <a:off x="9918273" y="4842629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Плащане според падежа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D7F60C0-7306-9949-4B76-AD30BB15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6908" y="4489610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44812CE-2010-99BE-0925-7E7DFAB400DE}"/>
                  </a:ext>
                </a:extLst>
              </p:cNvPr>
              <p:cNvSpPr/>
              <p:nvPr/>
            </p:nvSpPr>
            <p:spPr>
              <a:xfrm>
                <a:off x="7430717" y="4832797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Намаляване на 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2054740-86F3-7035-62E8-0C5D405F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488" y="5465696"/>
                <a:ext cx="132842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C0EBD8D-C7F1-6C0A-B67A-95D93A324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0206" y="5465696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0D0DBAB-B62D-4FD8-2C52-71AF11628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488" y="5465696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C2B6D7B4-1BBB-421E-5913-DC6BD4ACA587}"/>
                  </a:ext>
                </a:extLst>
              </p:cNvPr>
              <p:cNvSpPr/>
              <p:nvPr/>
            </p:nvSpPr>
            <p:spPr>
              <a:xfrm>
                <a:off x="8508573" y="5807829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Срока на кредита</a:t>
                </a: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49509D81-94DB-AC6F-386A-8ED8341B5DD8}"/>
                  </a:ext>
                </a:extLst>
              </p:cNvPr>
              <p:cNvSpPr/>
              <p:nvPr/>
            </p:nvSpPr>
            <p:spPr>
              <a:xfrm>
                <a:off x="6021017" y="5797997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Месечната вноска за главницата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7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файл с </a:t>
            </a: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панелни данни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, с информация за </a:t>
            </a: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баланса по кредита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за всеки клиент. Всеки запис представлява отделна вноска по кредита (</a:t>
            </a: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статистическа единица за анализ – транзакция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2 файла, (с демографски данни и данни за имота на клиента) със </a:t>
            </a: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статистическа единица на анализ отделен клиент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с различен брой записи (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4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51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5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и 40 79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4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записа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313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Част от данните са кодирани заради изискванията за защита на личните данни – няма информация за конкретните възрастови групи, семейно положение, заетост, професия, вид обезпечение, сграда, използване на собствеността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Доходите (заплата + др. доходи) на клиентите са неравномерно разпределени,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Не е ясно дали в променливата за общите доходи заплатата е брутна или нетна – макс. стойност на общия доход над 868 хил., макс. стойност на брутната заплата 1 млн. 116 хил.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Разпределението по др. демографски категории е неравномерно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Клиенти от 27 града – това са наименования на областни градове, възможно е данните да са за области, предвид възможността за клиенти в др. населени места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D9B5A-EBB8-6E44-5E25-9D41538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0196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6BB55-5241-3B23-AC45-456BB5B0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925953"/>
            <a:ext cx="7207129" cy="3581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43EEF-4E64-D796-355F-D0E7558F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0" y="3509274"/>
            <a:ext cx="6334366" cy="3068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E4112-6707-00C7-090A-255D58E50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196" y="0"/>
            <a:ext cx="4023454" cy="40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Грешки в данните?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Трием</a:t>
            </a:r>
            <a:r>
              <a:rPr lang="bg-BG" sz="1800" dirty="0">
                <a:solidFill>
                  <a:schemeClr val="tx1"/>
                </a:solidFill>
              </a:rPr>
              <a:t> или създаваме синтетично наблюдение с друг </a:t>
            </a:r>
            <a:r>
              <a:rPr lang="en-US" sz="1800" dirty="0" err="1">
                <a:solidFill>
                  <a:schemeClr val="tx1"/>
                </a:solidFill>
              </a:rPr>
              <a:t>account_id</a:t>
            </a: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7</a:t>
            </a:r>
            <a:endParaRPr kumimoji="0" lang="es" sz="1733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4557E-B1D2-EE08-1281-780B07DB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74" y="2111202"/>
            <a:ext cx="8937543" cy="38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3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79" y="-16553"/>
            <a:ext cx="9396400" cy="643200"/>
          </a:xfrm>
        </p:spPr>
        <p:txBody>
          <a:bodyPr/>
          <a:lstStyle/>
          <a:p>
            <a:r>
              <a:rPr lang="bg-BG" dirty="0"/>
              <a:t>Предварителна обработка на данните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377" y="4407512"/>
            <a:ext cx="9396400" cy="4673145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Фокус – прогнозиране на главните категории (</a:t>
            </a:r>
            <a:r>
              <a:rPr lang="en-US" sz="1800" dirty="0">
                <a:solidFill>
                  <a:schemeClr val="tx1"/>
                </a:solidFill>
              </a:rPr>
              <a:t>Binary Classification task)</a:t>
            </a:r>
            <a:endParaRPr lang="bg-BG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Дефинирана целева характеристика </a:t>
            </a:r>
            <a:r>
              <a:rPr lang="en-GB" sz="1800" dirty="0" err="1">
                <a:solidFill>
                  <a:schemeClr val="tx1"/>
                </a:solidFill>
              </a:rPr>
              <a:t>prepayment_status_unique</a:t>
            </a:r>
            <a:r>
              <a:rPr lang="bg-BG" sz="1800" dirty="0">
                <a:solidFill>
                  <a:schemeClr val="tx1"/>
                </a:solidFill>
              </a:rPr>
              <a:t> със стойност 0, ако кредитът не е предплатен и 1 в останалите случаи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Премахнати излишни колони, и останалите – преименувани по подходящ начин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Попълнени липсващи стойности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8</a:t>
            </a:r>
            <a:endParaRPr kumimoji="0" lang="es" sz="1733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C8F9-EF71-FFA6-6BAA-A99F78059411}"/>
              </a:ext>
            </a:extLst>
          </p:cNvPr>
          <p:cNvGrpSpPr/>
          <p:nvPr/>
        </p:nvGrpSpPr>
        <p:grpSpPr>
          <a:xfrm>
            <a:off x="2559309" y="626647"/>
            <a:ext cx="7912166" cy="3384657"/>
            <a:chOff x="1380462" y="2005792"/>
            <a:chExt cx="10417714" cy="43147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3FAFC6-F338-235B-CB3E-3E0F3C6CF5D9}"/>
                </a:ext>
              </a:extLst>
            </p:cNvPr>
            <p:cNvSpPr/>
            <p:nvPr/>
          </p:nvSpPr>
          <p:spPr>
            <a:xfrm>
              <a:off x="5174224" y="2005792"/>
              <a:ext cx="1843549" cy="64320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000" dirty="0">
                  <a:solidFill>
                    <a:srgbClr val="434343"/>
                  </a:solidFill>
                  <a:latin typeface="Montserrat"/>
                  <a:sym typeface="Montserrat"/>
                </a:rPr>
                <a:t>Изцяло предплатени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2DFD69-F990-3A90-4D16-659691ED5785}"/>
                </a:ext>
              </a:extLst>
            </p:cNvPr>
            <p:cNvCxnSpPr/>
            <p:nvPr/>
          </p:nvCxnSpPr>
          <p:spPr>
            <a:xfrm>
              <a:off x="6096000" y="2743212"/>
              <a:ext cx="0" cy="2359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9238A8C-09D7-6A6C-7DA9-01307876B3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9613" y="3038179"/>
              <a:ext cx="1312610" cy="284312"/>
            </a:xfrm>
            <a:prstGeom prst="bentConnector3">
              <a:avLst>
                <a:gd name="adj1" fmla="val 96067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364CAC1B-3446-4DFF-B4D4-675FFECA5068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62" y="3008491"/>
              <a:ext cx="2449384" cy="314001"/>
            </a:xfrm>
            <a:prstGeom prst="bentConnector3">
              <a:avLst>
                <a:gd name="adj1" fmla="val 10055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AB46-5DF9-D412-A666-13CFBDB7F99C}"/>
                </a:ext>
              </a:extLst>
            </p:cNvPr>
            <p:cNvSpPr txBox="1"/>
            <p:nvPr/>
          </p:nvSpPr>
          <p:spPr>
            <a:xfrm>
              <a:off x="4852222" y="2830452"/>
              <a:ext cx="504644" cy="34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50" b="1" dirty="0">
                  <a:solidFill>
                    <a:srgbClr val="C0000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0169AF-0C45-4B21-1B7F-B31BC3651463}"/>
                </a:ext>
              </a:extLst>
            </p:cNvPr>
            <p:cNvSpPr txBox="1"/>
            <p:nvPr/>
          </p:nvSpPr>
          <p:spPr>
            <a:xfrm>
              <a:off x="6435219" y="285011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b="1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9509E0-D8A5-0F6D-EE0C-0B6E76B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20" y="3023431"/>
              <a:ext cx="77538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02822F-AF20-C779-E043-3B61BECE99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23431"/>
              <a:ext cx="33921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275676-7D2E-CC80-9385-E154A4410A50}"/>
                </a:ext>
              </a:extLst>
            </p:cNvPr>
            <p:cNvSpPr/>
            <p:nvPr/>
          </p:nvSpPr>
          <p:spPr>
            <a:xfrm>
              <a:off x="2861185" y="3425728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Източник на финансиране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A27E85-D147-FD8C-15B0-1E461CDB2465}"/>
                </a:ext>
              </a:extLst>
            </p:cNvPr>
            <p:cNvSpPr/>
            <p:nvPr/>
          </p:nvSpPr>
          <p:spPr>
            <a:xfrm>
              <a:off x="8551726" y="3432260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Частично предплатени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5EB8E6-15EA-8BAC-4B96-E3ABA49C5BB4}"/>
                </a:ext>
              </a:extLst>
            </p:cNvPr>
            <p:cNvCxnSpPr/>
            <p:nvPr/>
          </p:nvCxnSpPr>
          <p:spPr>
            <a:xfrm>
              <a:off x="9290112" y="4031236"/>
              <a:ext cx="0" cy="2359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258FC-6453-9D06-E093-24987CC45CB0}"/>
                </a:ext>
              </a:extLst>
            </p:cNvPr>
            <p:cNvSpPr txBox="1"/>
            <p:nvPr/>
          </p:nvSpPr>
          <p:spPr>
            <a:xfrm>
              <a:off x="8046333" y="4147977"/>
              <a:ext cx="571628" cy="32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A4E423-F506-4E71-37B9-F1C11AEB7CA6}"/>
                </a:ext>
              </a:extLst>
            </p:cNvPr>
            <p:cNvSpPr txBox="1"/>
            <p:nvPr/>
          </p:nvSpPr>
          <p:spPr>
            <a:xfrm>
              <a:off x="10132132" y="415289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C560F0-4DBB-5CA4-4B14-E22AB3B3856D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32" y="4326209"/>
              <a:ext cx="77538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8A3F90-7F8D-7F1C-6B53-C55ED31B4C93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9290112" y="4323465"/>
              <a:ext cx="842020" cy="274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AA6AEC-6A57-DEE3-C0A0-BBEC522F7F5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0423409" y="4494031"/>
              <a:ext cx="0" cy="2402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EAFEAA9-FF53-C850-E785-18268458EF64}"/>
                </a:ext>
              </a:extLst>
            </p:cNvPr>
            <p:cNvSpPr/>
            <p:nvPr/>
          </p:nvSpPr>
          <p:spPr>
            <a:xfrm>
              <a:off x="9918273" y="48426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Плащане според падежа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42B0D96-CF5B-804A-981F-F50A526D7E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24003" y="4333584"/>
              <a:ext cx="1362004" cy="291687"/>
            </a:xfrm>
            <a:prstGeom prst="bentConnector3">
              <a:avLst>
                <a:gd name="adj1" fmla="val 99793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DC9ACD6-094D-F796-8C3B-D143A052C46F}"/>
                </a:ext>
              </a:extLst>
            </p:cNvPr>
            <p:cNvCxnSpPr>
              <a:cxnSpLocks/>
            </p:cNvCxnSpPr>
            <p:nvPr/>
          </p:nvCxnSpPr>
          <p:spPr>
            <a:xfrm>
              <a:off x="2878396" y="4333585"/>
              <a:ext cx="2293372" cy="291688"/>
            </a:xfrm>
            <a:prstGeom prst="bentConnector3">
              <a:avLst>
                <a:gd name="adj1" fmla="val 99518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2302E4-6EFA-EAFC-DEC6-5AEB3E0B5A2B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3657599" y="3938426"/>
              <a:ext cx="0" cy="6744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34C8C5-6A66-FFB6-83DB-35672B1410FB}"/>
                </a:ext>
              </a:extLst>
            </p:cNvPr>
            <p:cNvSpPr/>
            <p:nvPr/>
          </p:nvSpPr>
          <p:spPr>
            <a:xfrm>
              <a:off x="1380462" y="4845842"/>
              <a:ext cx="102352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Лични средства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1DE205-6006-72BA-5F5C-582F28DD7CFF}"/>
                </a:ext>
              </a:extLst>
            </p:cNvPr>
            <p:cNvSpPr/>
            <p:nvPr/>
          </p:nvSpPr>
          <p:spPr>
            <a:xfrm>
              <a:off x="2737311" y="4842629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Финансиране от банката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098439C-FC0F-2678-071B-E709B4AFAB39}"/>
                </a:ext>
              </a:extLst>
            </p:cNvPr>
            <p:cNvSpPr/>
            <p:nvPr/>
          </p:nvSpPr>
          <p:spPr>
            <a:xfrm>
              <a:off x="4507108" y="4842629"/>
              <a:ext cx="140699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Външно финансиране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A85832-23C7-149F-4568-B04E395BC924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4489610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ADE20F4-CDC3-9670-3C7F-21B4E1CC0BA6}"/>
                </a:ext>
              </a:extLst>
            </p:cNvPr>
            <p:cNvSpPr/>
            <p:nvPr/>
          </p:nvSpPr>
          <p:spPr>
            <a:xfrm>
              <a:off x="7430717" y="48327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Намаляване на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877FC6-FEB7-3266-9D94-FC90A83A067A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327894"/>
              <a:ext cx="0" cy="11564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042438-D97E-9DEB-00CF-857AEAEAF651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132842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0E970-2178-64B1-EB0A-8E6EC2FB60C7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465696"/>
              <a:ext cx="113329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6057BF4-5A73-6A77-5992-D9B11C3A1EEE}"/>
                </a:ext>
              </a:extLst>
            </p:cNvPr>
            <p:cNvCxnSpPr>
              <a:cxnSpLocks/>
            </p:cNvCxnSpPr>
            <p:nvPr/>
          </p:nvCxnSpPr>
          <p:spPr>
            <a:xfrm>
              <a:off x="9410206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5DFA38-3E97-EB15-DD1B-04790D4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3280B40-C2C8-8E29-A9D9-4D56B78AEB1A}"/>
                </a:ext>
              </a:extLst>
            </p:cNvPr>
            <p:cNvSpPr/>
            <p:nvPr/>
          </p:nvSpPr>
          <p:spPr>
            <a:xfrm>
              <a:off x="8508573" y="58078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Срока на кредита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06F8C2F-FFB9-9890-F644-F50CC54007C0}"/>
                </a:ext>
              </a:extLst>
            </p:cNvPr>
            <p:cNvSpPr/>
            <p:nvPr/>
          </p:nvSpPr>
          <p:spPr>
            <a:xfrm>
              <a:off x="6021017" y="57979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Месечната вноска за главницата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B5BF3-347A-4341-01F2-7752F1867834}"/>
              </a:ext>
            </a:extLst>
          </p:cNvPr>
          <p:cNvSpPr/>
          <p:nvPr/>
        </p:nvSpPr>
        <p:spPr>
          <a:xfrm>
            <a:off x="2172643" y="1202270"/>
            <a:ext cx="8064711" cy="12337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F342F9D-279C-3A21-73F1-12EAC3A8C860}"/>
              </a:ext>
            </a:extLst>
          </p:cNvPr>
          <p:cNvSpPr/>
          <p:nvPr/>
        </p:nvSpPr>
        <p:spPr>
          <a:xfrm>
            <a:off x="1031846" y="1556570"/>
            <a:ext cx="1125832" cy="490344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990126"/>
            <a:ext cx="9396400" cy="643200"/>
          </a:xfrm>
        </p:spPr>
        <p:txBody>
          <a:bodyPr/>
          <a:lstStyle/>
          <a:p>
            <a:r>
              <a:rPr lang="bg-BG" dirty="0"/>
              <a:t>Предварителна обработка на данните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179" y="2242504"/>
            <a:ext cx="9396400" cy="2237217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Групиране на градовете според броя на населението им по данни на НСИ –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bg-BG" sz="1800" dirty="0">
                <a:solidFill>
                  <a:schemeClr val="tx1"/>
                </a:solidFill>
              </a:rPr>
              <a:t> групи: столица, много голям град, голям град, среден град или липсващи стойности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Създадени фиктивни/индикаторни </a:t>
            </a:r>
            <a:r>
              <a:rPr lang="en-US" sz="1800" dirty="0">
                <a:solidFill>
                  <a:schemeClr val="tx1"/>
                </a:solidFill>
              </a:rPr>
              <a:t>(dummy)</a:t>
            </a:r>
            <a:r>
              <a:rPr lang="bg-BG" sz="1800" dirty="0">
                <a:solidFill>
                  <a:schemeClr val="tx1"/>
                </a:solidFill>
              </a:rPr>
              <a:t> променливи за демографската информация по отношение на 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възрастовите групи, 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семейното положение, 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заетостта, 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градовете </a:t>
            </a:r>
          </a:p>
          <a:p>
            <a:pPr lvl="1"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вида обезпечение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t>9</a:t>
            </a:r>
            <a:endParaRPr kumimoji="0" lang="es" sz="1733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44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2048</Words>
  <Application>Microsoft Office PowerPoint</Application>
  <PresentationFormat>Widescreen</PresentationFormat>
  <Paragraphs>483</Paragraphs>
  <Slides>36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Arvo</vt:lpstr>
      <vt:lpstr>Calibri</vt:lpstr>
      <vt:lpstr>Calibri Light</vt:lpstr>
      <vt:lpstr>Montserrat</vt:lpstr>
      <vt:lpstr>Montserrat ExtraBold</vt:lpstr>
      <vt:lpstr>Montserrat Light</vt:lpstr>
      <vt:lpstr>Montserrat Medium</vt:lpstr>
      <vt:lpstr>Montserrat SemiBold</vt:lpstr>
      <vt:lpstr>Office Theme</vt:lpstr>
      <vt:lpstr>Abstract Waves</vt:lpstr>
      <vt:lpstr>UniCredit Bulbank:   Предсрочно погасяване на ипотечни кредити</vt:lpstr>
      <vt:lpstr>Контекст на разработката</vt:lpstr>
      <vt:lpstr>Прилагане на CRISP-DM методологията</vt:lpstr>
      <vt:lpstr>Типове кредити в зависимост от прилагането на предсрочно погасяване</vt:lpstr>
      <vt:lpstr>Разбиране на данните (1)</vt:lpstr>
      <vt:lpstr>Разбиране на данните (2)</vt:lpstr>
      <vt:lpstr>Разбиране на данните (3)</vt:lpstr>
      <vt:lpstr>Предварителна обработка на данните (1)</vt:lpstr>
      <vt:lpstr>Предварителна обработка на данните (2)</vt:lpstr>
      <vt:lpstr>Предварителна обработка на данните (3)</vt:lpstr>
      <vt:lpstr>План за моделиране (1)</vt:lpstr>
      <vt:lpstr>Етап 1. Първо Моделиране</vt:lpstr>
      <vt:lpstr>Етап 1. Тестване на модели</vt:lpstr>
      <vt:lpstr>Обратно до: </vt:lpstr>
      <vt:lpstr>План за моделиране (2)</vt:lpstr>
      <vt:lpstr>Етап. 2  Какво ще стане ако…</vt:lpstr>
      <vt:lpstr>Етап 3.  Какво ще стане ако…</vt:lpstr>
      <vt:lpstr>Етап 4.  Какво ще стане ако…</vt:lpstr>
      <vt:lpstr>Етап 5.  Какво ще стане ако…</vt:lpstr>
      <vt:lpstr>Етап 5. Дървото…</vt:lpstr>
      <vt:lpstr>Етап 5. Я да видим данните…</vt:lpstr>
      <vt:lpstr>Етап 5. Какво ще стане ако…</vt:lpstr>
      <vt:lpstr>Етап 6. Какво ще стане ако…</vt:lpstr>
      <vt:lpstr>Етап 6. Какво ще стане ако…</vt:lpstr>
      <vt:lpstr>Етап 6. Резултати…</vt:lpstr>
      <vt:lpstr>Етап 7. Какво ще стане ако…</vt:lpstr>
      <vt:lpstr>Етап 8. Какво ще стане ако…</vt:lpstr>
      <vt:lpstr>Етап 9. Какво ще стане ако…</vt:lpstr>
      <vt:lpstr>Етап 9. Извод…</vt:lpstr>
      <vt:lpstr>Етап 10. Какво ще стане ако…</vt:lpstr>
      <vt:lpstr>Етап 11. Изводи</vt:lpstr>
      <vt:lpstr>Етап 11. Изводи</vt:lpstr>
      <vt:lpstr>Етап 11. Изводи</vt:lpstr>
      <vt:lpstr>Етап 11. Изводи</vt:lpstr>
      <vt:lpstr>Етап 11. Изводи</vt:lpstr>
      <vt:lpstr>Етап 12. Отворени въпроси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Предплащане на ипотечни кредити</dc:title>
  <dc:creator>David</dc:creator>
  <cp:lastModifiedBy>Dimitar Lyubchev</cp:lastModifiedBy>
  <cp:revision>36</cp:revision>
  <dcterms:created xsi:type="dcterms:W3CDTF">2022-08-31T18:25:45Z</dcterms:created>
  <dcterms:modified xsi:type="dcterms:W3CDTF">2022-09-09T08:01:38Z</dcterms:modified>
</cp:coreProperties>
</file>