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066925"/>
            <a:ext cx="8520600" cy="139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algn="just">
              <a:spcBef>
                <a:spcPts val="0"/>
              </a:spcBef>
              <a:buNone/>
            </a:pPr>
            <a:r>
              <a:rPr lang="bg" sz="2400">
                <a:solidFill>
                  <a:srgbClr val="FFFFFF"/>
                </a:solidFill>
              </a:rPr>
              <a:t>T</a:t>
            </a:r>
            <a:r>
              <a:rPr lang="bg" sz="2400">
                <a:solidFill>
                  <a:srgbClr val="FFFFFF"/>
                </a:solidFill>
              </a:rPr>
              <a:t>ype of malicious exploit of a website where unauthorized commands are transmitted from a user that the web application trusts.</a:t>
            </a:r>
          </a:p>
        </p:txBody>
      </p:sp>
      <p:pic>
        <p:nvPicPr>
          <p:cNvPr descr="0-CSRF-Logo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50" y="0"/>
            <a:ext cx="5154773" cy="28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950325" y="328375"/>
            <a:ext cx="3608400" cy="45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CSRF is also known as one-click attack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It have been known since 2001.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 Some website logs might not have evidence of CSRF.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Because it is carried out from the user’s IP address, some website logs might not have evidence of CSRF</a:t>
            </a: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The attack exploits the trust a website has for a user’s browser.</a:t>
            </a:r>
          </a:p>
        </p:txBody>
      </p:sp>
      <p:pic>
        <p:nvPicPr>
          <p:cNvPr descr="csrf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25" y="328375"/>
            <a:ext cx="4350901" cy="438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27100" y="258775"/>
            <a:ext cx="73053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How it works?</a:t>
            </a:r>
          </a:p>
        </p:txBody>
      </p:sp>
      <p:pic>
        <p:nvPicPr>
          <p:cNvPr descr="csrf-cross-site-request-forgery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50" y="1043900"/>
            <a:ext cx="6705974" cy="39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8227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Prevent CSRF</a:t>
            </a:r>
            <a:r>
              <a:rPr lang="bg"/>
              <a:t>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38850"/>
            <a:ext cx="4763100" cy="29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spcAft>
                <a:spcPts val="600"/>
              </a:spcAft>
              <a:buFont typeface="Times New Roman"/>
            </a:pPr>
            <a:r>
              <a:rPr lang="b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Synchronizer Token Pattern</a:t>
            </a:r>
          </a:p>
          <a:p>
            <a:pPr indent="-228600" lvl="0" marL="457200" rtl="0">
              <a:spcBef>
                <a:spcPts val="600"/>
              </a:spcBef>
              <a:spcAft>
                <a:spcPts val="600"/>
              </a:spcAft>
              <a:buFont typeface="Times New Roman"/>
            </a:pPr>
            <a:r>
              <a:rPr lang="b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Challenge-Response</a:t>
            </a:r>
          </a:p>
          <a:p>
            <a:pPr indent="-228600" lvl="0" marL="457200" rtl="0">
              <a:spcBef>
                <a:spcPts val="600"/>
              </a:spcBef>
              <a:spcAft>
                <a:spcPts val="600"/>
              </a:spcAft>
              <a:buFont typeface="Times New Roman"/>
            </a:pPr>
            <a:r>
              <a:rPr lang="b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Checking The Referer</a:t>
            </a:r>
          </a:p>
          <a:p>
            <a:pPr indent="-228600" lvl="0" marL="457200" rtl="0">
              <a:spcBef>
                <a:spcPts val="600"/>
              </a:spcBef>
              <a:spcAft>
                <a:spcPts val="600"/>
              </a:spcAft>
              <a:buFont typeface="Times New Roman"/>
            </a:pPr>
            <a:r>
              <a:rPr lang="b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Checking The Origin Header</a:t>
            </a:r>
          </a:p>
          <a:p>
            <a:pPr indent="-228600" lvl="0" marL="457200" rtl="0">
              <a:spcBef>
                <a:spcPts val="600"/>
              </a:spcBef>
              <a:spcAft>
                <a:spcPts val="600"/>
              </a:spcAft>
              <a:buFont typeface="Times New Roman"/>
            </a:pPr>
            <a:r>
              <a:rPr lang="b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XYZcom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topTheHackerIcon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49" y="482274"/>
            <a:ext cx="4179874" cy="41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656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Synchronizer Token Pattern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rf_token_flowchart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33203" cy="38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34987" y="7241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Challenge-Response</a:t>
            </a:r>
          </a:p>
        </p:txBody>
      </p:sp>
      <p:pic>
        <p:nvPicPr>
          <p:cNvPr descr="Proof_of_Work_challenge_response.svg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00" y="1704525"/>
            <a:ext cx="8074775" cy="2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XYZ.com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35500" y="1152475"/>
            <a:ext cx="455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XYZ is a technology company that provides domain names and related services to indiviruals and buinesses worldwide. U</a:t>
            </a:r>
            <a:r>
              <a:rPr lang="bg"/>
              <a:t>sing AntiForgery Token validation for all the POST calls in xyz.com. Registered xyz.com users get email alerts for the contents they are signed up for. </a:t>
            </a:r>
          </a:p>
        </p:txBody>
      </p:sp>
      <p:pic>
        <p:nvPicPr>
          <p:cNvPr descr="CSRFIntro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00" y="1068425"/>
            <a:ext cx="3764400" cy="3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