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409" r:id="rId7"/>
    <p:sldId id="422" r:id="rId8"/>
    <p:sldId id="424" r:id="rId9"/>
    <p:sldId id="421" r:id="rId10"/>
    <p:sldId id="411" r:id="rId11"/>
    <p:sldId id="416" r:id="rId12"/>
    <p:sldId id="418" r:id="rId13"/>
    <p:sldId id="406" r:id="rId14"/>
    <p:sldId id="419" r:id="rId15"/>
    <p:sldId id="420" r:id="rId16"/>
    <p:sldId id="412" r:id="rId17"/>
    <p:sldId id="423" r:id="rId18"/>
    <p:sldId id="413" r:id="rId19"/>
    <p:sldId id="405" r:id="rId20"/>
    <p:sldId id="414" r:id="rId21"/>
    <p:sldId id="417" r:id="rId22"/>
    <p:sldId id="39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  <a:srgbClr val="F9D448"/>
    <a:srgbClr val="FFFFFF"/>
    <a:srgbClr val="5D7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47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08/08/2024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08/08/2024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047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59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08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569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61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0074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04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61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50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93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72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3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104" y="1924595"/>
            <a:ext cx="5882096" cy="173518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projet Javacard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® 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60A112-45CC-9C52-AC2E-DD8E803343DA}"/>
              </a:ext>
            </a:extLst>
          </p:cNvPr>
          <p:cNvSpPr txBox="1"/>
          <p:nvPr/>
        </p:nvSpPr>
        <p:spPr>
          <a:xfrm>
            <a:off x="6005104" y="5730241"/>
            <a:ext cx="3482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Chloé BOIVIN – Florian MARCHIVE</a:t>
            </a:r>
          </a:p>
          <a:p>
            <a:r>
              <a:rPr lang="fr-FR" sz="1200" dirty="0">
                <a:solidFill>
                  <a:schemeClr val="bg1"/>
                </a:solidFill>
              </a:rPr>
              <a:t>AFPA, Formation CDA 2024-2025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8EA126-F657-5461-EACB-F0331CD3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0" y="3738699"/>
            <a:ext cx="6600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1" y="-1"/>
            <a:ext cx="12192000" cy="695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</a:t>
            </a:r>
            <a:r>
              <a:rPr lang="fr-FR" dirty="0">
                <a:solidFill>
                  <a:schemeClr val="accent3"/>
                </a:solidFill>
              </a:rPr>
              <a:t>2.0</a:t>
            </a:r>
            <a:endParaRPr lang="fr-FR" sz="5400" dirty="0">
              <a:solidFill>
                <a:schemeClr val="accent3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B0F63AD-44CB-4BCD-9734-B62761D75F39}"/>
              </a:ext>
            </a:extLst>
          </p:cNvPr>
          <p:cNvSpPr/>
          <p:nvPr/>
        </p:nvSpPr>
        <p:spPr>
          <a:xfrm>
            <a:off x="4458787" y="1672046"/>
            <a:ext cx="1524002" cy="296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capture d’écran, Graphique, ligne, symbole&#10;&#10;Description générée automatiquement">
            <a:extLst>
              <a:ext uri="{FF2B5EF4-FFF2-40B4-BE49-F238E27FC236}">
                <a16:creationId xmlns:a16="http://schemas.microsoft.com/office/drawing/2014/main" id="{79279A7E-902D-6B8D-E0B3-21C6A1AAA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94" y="6063070"/>
            <a:ext cx="439783" cy="439783"/>
          </a:xfrm>
          <a:prstGeom prst="rect">
            <a:avLst/>
          </a:prstGeom>
        </p:spPr>
      </p:pic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47AB59FF-9095-BD1C-5D9B-2A22A1BEEA5D}"/>
              </a:ext>
            </a:extLst>
          </p:cNvPr>
          <p:cNvSpPr txBox="1">
            <a:spLocks/>
          </p:cNvSpPr>
          <p:nvPr/>
        </p:nvSpPr>
        <p:spPr>
          <a:xfrm>
            <a:off x="11460480" y="6531429"/>
            <a:ext cx="286497" cy="24517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VSC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</a:t>
            </a:r>
            <a:r>
              <a:rPr lang="fr-FR" dirty="0">
                <a:solidFill>
                  <a:schemeClr val="accent3"/>
                </a:solidFill>
              </a:rPr>
              <a:t>2.0</a:t>
            </a:r>
            <a:endParaRPr lang="fr-FR" sz="5400" dirty="0">
              <a:solidFill>
                <a:schemeClr val="accent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5C3638-92AF-AB39-BE9A-E584C91B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923A847-2761-7958-DB8A-488049B028D9}"/>
              </a:ext>
            </a:extLst>
          </p:cNvPr>
          <p:cNvSpPr/>
          <p:nvPr/>
        </p:nvSpPr>
        <p:spPr>
          <a:xfrm>
            <a:off x="2116183" y="250371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7C3186A-B038-35FF-BEAB-B31B74FCD02A}"/>
              </a:ext>
            </a:extLst>
          </p:cNvPr>
          <p:cNvSpPr/>
          <p:nvPr/>
        </p:nvSpPr>
        <p:spPr>
          <a:xfrm rot="10800000">
            <a:off x="9653453" y="158174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D835FDD-F927-8983-1261-A8FBB539757D}"/>
              </a:ext>
            </a:extLst>
          </p:cNvPr>
          <p:cNvSpPr/>
          <p:nvPr/>
        </p:nvSpPr>
        <p:spPr>
          <a:xfrm rot="10800000">
            <a:off x="9653453" y="1895390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8516B50-338A-A030-4FCE-30B7C231BFCC}"/>
              </a:ext>
            </a:extLst>
          </p:cNvPr>
          <p:cNvSpPr/>
          <p:nvPr/>
        </p:nvSpPr>
        <p:spPr>
          <a:xfrm rot="10800000">
            <a:off x="9653453" y="2277643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835EF7-4033-6687-1C9D-CA8E9F207895}"/>
              </a:ext>
            </a:extLst>
          </p:cNvPr>
          <p:cNvSpPr/>
          <p:nvPr/>
        </p:nvSpPr>
        <p:spPr>
          <a:xfrm rot="10800000">
            <a:off x="9644745" y="329431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5671F4-6E55-C128-B0FB-45114727324E}"/>
              </a:ext>
            </a:extLst>
          </p:cNvPr>
          <p:cNvSpPr/>
          <p:nvPr/>
        </p:nvSpPr>
        <p:spPr>
          <a:xfrm rot="10800000">
            <a:off x="9644745" y="3881220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E2B0924-9987-433F-A4C7-7D64788382B9}"/>
              </a:ext>
            </a:extLst>
          </p:cNvPr>
          <p:cNvSpPr/>
          <p:nvPr/>
        </p:nvSpPr>
        <p:spPr>
          <a:xfrm rot="10800000">
            <a:off x="9644745" y="4188844"/>
            <a:ext cx="269966" cy="20465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capture d’écran, Graphique, ligne, symbole&#10;&#10;Description générée automatiquement">
            <a:extLst>
              <a:ext uri="{FF2B5EF4-FFF2-40B4-BE49-F238E27FC236}">
                <a16:creationId xmlns:a16="http://schemas.microsoft.com/office/drawing/2014/main" id="{3F03E818-4B9F-2607-BA64-327D721D0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94" y="6063070"/>
            <a:ext cx="439783" cy="439783"/>
          </a:xfrm>
          <a:prstGeom prst="rect">
            <a:avLst/>
          </a:prstGeom>
        </p:spPr>
      </p:pic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17691F04-0D79-53C9-5CCC-94805AC3DDBB}"/>
              </a:ext>
            </a:extLst>
          </p:cNvPr>
          <p:cNvSpPr txBox="1">
            <a:spLocks/>
          </p:cNvSpPr>
          <p:nvPr/>
        </p:nvSpPr>
        <p:spPr>
          <a:xfrm>
            <a:off x="11460480" y="6531429"/>
            <a:ext cx="286497" cy="24517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VSC</a:t>
            </a:r>
          </a:p>
        </p:txBody>
      </p:sp>
    </p:spTree>
    <p:extLst>
      <p:ext uri="{BB962C8B-B14F-4D97-AF65-F5344CB8AC3E}">
        <p14:creationId xmlns:p14="http://schemas.microsoft.com/office/powerpoint/2010/main" val="17933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1" y="-1"/>
            <a:ext cx="12192000" cy="69581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</a:t>
            </a:r>
            <a:r>
              <a:rPr lang="fr-FR" dirty="0">
                <a:solidFill>
                  <a:schemeClr val="accent6"/>
                </a:solidFill>
              </a:rPr>
              <a:t>3.0</a:t>
            </a:r>
            <a:endParaRPr lang="fr-FR" sz="5400" dirty="0">
              <a:solidFill>
                <a:schemeClr val="accent6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AC7C6-A0D7-02B4-C92C-0860EE77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pic>
        <p:nvPicPr>
          <p:cNvPr id="4" name="Image 3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41AF2FB7-E5B8-EDFE-B52A-826D5C2A19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11" y="539693"/>
            <a:ext cx="7991024" cy="489755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46672BD8-6343-EAE1-5762-8094C52BB9E1}"/>
              </a:ext>
            </a:extLst>
          </p:cNvPr>
          <p:cNvSpPr/>
          <p:nvPr/>
        </p:nvSpPr>
        <p:spPr>
          <a:xfrm>
            <a:off x="4798422" y="4032069"/>
            <a:ext cx="574767" cy="470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D9E82-6810-EC25-DC2A-6B894093D325}"/>
              </a:ext>
            </a:extLst>
          </p:cNvPr>
          <p:cNvSpPr/>
          <p:nvPr/>
        </p:nvSpPr>
        <p:spPr>
          <a:xfrm>
            <a:off x="4942114" y="1349828"/>
            <a:ext cx="2151017" cy="2351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capture d’écran, Graphique, ligne, symbole&#10;&#10;Description générée automatiquement">
            <a:extLst>
              <a:ext uri="{FF2B5EF4-FFF2-40B4-BE49-F238E27FC236}">
                <a16:creationId xmlns:a16="http://schemas.microsoft.com/office/drawing/2014/main" id="{A5D65CF7-CAD2-A703-134A-CA328F1D2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194" y="6063070"/>
            <a:ext cx="439783" cy="439783"/>
          </a:xfrm>
          <a:prstGeom prst="rect">
            <a:avLst/>
          </a:prstGeom>
        </p:spPr>
      </p:pic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C0AC5CC-BB20-C780-6BF4-92910CE28EC0}"/>
              </a:ext>
            </a:extLst>
          </p:cNvPr>
          <p:cNvSpPr txBox="1">
            <a:spLocks/>
          </p:cNvSpPr>
          <p:nvPr/>
        </p:nvSpPr>
        <p:spPr>
          <a:xfrm>
            <a:off x="11460480" y="6531429"/>
            <a:ext cx="286497" cy="24517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VSC</a:t>
            </a:r>
          </a:p>
        </p:txBody>
      </p:sp>
    </p:spTree>
    <p:extLst>
      <p:ext uri="{BB962C8B-B14F-4D97-AF65-F5344CB8AC3E}">
        <p14:creationId xmlns:p14="http://schemas.microsoft.com/office/powerpoint/2010/main" val="40546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087AFD3A-95B3-A5C3-E630-01A8016236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3 - Présentation de Code</a:t>
            </a:r>
          </a:p>
        </p:txBody>
      </p:sp>
    </p:spTree>
    <p:extLst>
      <p:ext uri="{BB962C8B-B14F-4D97-AF65-F5344CB8AC3E}">
        <p14:creationId xmlns:p14="http://schemas.microsoft.com/office/powerpoint/2010/main" val="6517383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8AD7F53B-2C7D-89E2-1AE5-5D63141D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61" y="5978298"/>
            <a:ext cx="2867025" cy="561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D2390B-8BFF-5520-EA81-7FDC96D7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774" y="2859536"/>
            <a:ext cx="3238500" cy="3238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FC0E47-6284-FB5E-2E07-521F9703C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514" y="634365"/>
            <a:ext cx="3152775" cy="316230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48" y="780647"/>
            <a:ext cx="7936230" cy="11804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Architecture </a:t>
            </a:r>
            <a:br>
              <a:rPr lang="fr-FR" dirty="0"/>
            </a:br>
            <a:r>
              <a:rPr lang="fr-FR" dirty="0"/>
              <a:t>logiciel</a:t>
            </a:r>
            <a:br>
              <a:rPr lang="fr-FR" dirty="0"/>
            </a:br>
            <a:r>
              <a:rPr lang="fr-FR" dirty="0"/>
              <a:t>UML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7E96616-CFE4-F269-C68D-7C8B1C016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70" y="1846340"/>
            <a:ext cx="2227799" cy="52205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09A310-B9B2-2F94-738D-58EEA2DC0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3157" y="5978298"/>
            <a:ext cx="836295" cy="75813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05B79D6-51D9-8EDF-BAD3-27F7F588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32" y="1229207"/>
            <a:ext cx="7776371" cy="41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357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04863028-B41B-B30C-7A6F-E76F649F4C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4 – </a:t>
            </a:r>
            <a:br>
              <a:rPr lang="fr-FR" dirty="0"/>
            </a:br>
            <a:r>
              <a:rPr lang="fr-FR" dirty="0"/>
              <a:t>Limites &amp; Perspectives d’évolution</a:t>
            </a:r>
          </a:p>
        </p:txBody>
      </p:sp>
    </p:spTree>
    <p:extLst>
      <p:ext uri="{BB962C8B-B14F-4D97-AF65-F5344CB8AC3E}">
        <p14:creationId xmlns:p14="http://schemas.microsoft.com/office/powerpoint/2010/main" val="32566423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13" y="697292"/>
            <a:ext cx="7936230" cy="71283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Analyse </a:t>
            </a:r>
            <a:br>
              <a:rPr lang="fr-FR" dirty="0"/>
            </a:br>
            <a:r>
              <a:rPr lang="fr-FR" dirty="0"/>
              <a:t>post développement</a:t>
            </a:r>
          </a:p>
        </p:txBody>
      </p:sp>
      <p:graphicFrame>
        <p:nvGraphicFramePr>
          <p:cNvPr id="14" name="Espace réservé du contenu 13">
            <a:extLst>
              <a:ext uri="{FF2B5EF4-FFF2-40B4-BE49-F238E27FC236}">
                <a16:creationId xmlns:a16="http://schemas.microsoft.com/office/drawing/2014/main" id="{A1113CA3-E948-A6BC-38B5-78689DEE4B9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837225"/>
              </p:ext>
            </p:extLst>
          </p:nvPr>
        </p:nvGraphicFramePr>
        <p:xfrm>
          <a:off x="620213" y="2112192"/>
          <a:ext cx="6556102" cy="143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48">
                  <a:extLst>
                    <a:ext uri="{9D8B030D-6E8A-4147-A177-3AD203B41FA5}">
                      <a16:colId xmlns:a16="http://schemas.microsoft.com/office/drawing/2014/main" val="1503250959"/>
                    </a:ext>
                  </a:extLst>
                </a:gridCol>
                <a:gridCol w="3509554">
                  <a:extLst>
                    <a:ext uri="{9D8B030D-6E8A-4147-A177-3AD203B41FA5}">
                      <a16:colId xmlns:a16="http://schemas.microsoft.com/office/drawing/2014/main" val="2284043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Points Forts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Difficultés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9323"/>
                  </a:ext>
                </a:extLst>
              </a:tr>
              <a:tr h="37124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Communication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Points réguliers / Sprint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Outils de gestion &amp; conception utilisés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Classe Contact -&gt; Serializable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Barre de recherche (listes)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 Affichage QRCode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952520"/>
                  </a:ext>
                </a:extLst>
              </a:tr>
            </a:tbl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B7E96616-CFE4-F269-C68D-7C8B1C01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11" y="1410123"/>
            <a:ext cx="2800350" cy="52205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AD7F53B-2C7D-89E2-1AE5-5D63141D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61" y="5978298"/>
            <a:ext cx="2867025" cy="561975"/>
          </a:xfrm>
          <a:prstGeom prst="rect">
            <a:avLst/>
          </a:prstGeom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05752D68-C947-C75E-400D-E03FD3C0A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4283"/>
              </p:ext>
            </p:extLst>
          </p:nvPr>
        </p:nvGraphicFramePr>
        <p:xfrm>
          <a:off x="5399005" y="4023450"/>
          <a:ext cx="6044182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4182">
                  <a:extLst>
                    <a:ext uri="{9D8B030D-6E8A-4147-A177-3AD203B41FA5}">
                      <a16:colId xmlns:a16="http://schemas.microsoft.com/office/drawing/2014/main" val="1785816481"/>
                    </a:ext>
                  </a:extLst>
                </a:gridCol>
              </a:tblGrid>
              <a:tr h="257989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Perspectives d’évolution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1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Création d’un dossier à l’ouverture du logiciel, s’il n’a pas déjà été créé, pour y mettre les exports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Message de confirmation de suppression des contacts par l’utilisateur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- Gestion des problèmes SonarLint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60194"/>
                  </a:ext>
                </a:extLst>
              </a:tr>
            </a:tbl>
          </a:graphicData>
        </a:graphic>
      </p:graphicFrame>
      <p:pic>
        <p:nvPicPr>
          <p:cNvPr id="29" name="Image 28">
            <a:extLst>
              <a:ext uri="{FF2B5EF4-FFF2-40B4-BE49-F238E27FC236}">
                <a16:creationId xmlns:a16="http://schemas.microsoft.com/office/drawing/2014/main" id="{EF63080F-F61E-01A9-7D3A-DAA55A4B0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455576">
            <a:off x="7227349" y="2966794"/>
            <a:ext cx="1130400" cy="8065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BB00C62-853C-698C-EC98-E1A23B6F0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790" y="1461582"/>
            <a:ext cx="3286397" cy="18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66C1744E-8FC9-12FC-7087-AA8CEBF72D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5 –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106176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4170783"/>
            <a:ext cx="5278755" cy="187169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Chloé &amp; Florian</a:t>
            </a:r>
            <a:br>
              <a:rPr lang="fr-FR" dirty="0"/>
            </a:br>
            <a:r>
              <a:rPr lang="fr-FR" dirty="0"/>
              <a:t>sont bientôt en…</a:t>
            </a:r>
            <a:br>
              <a:rPr lang="fr-FR" dirty="0"/>
            </a:br>
            <a:r>
              <a:rPr lang="fr-FR" dirty="0"/>
              <a:t>VACANCES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01D3232-E92D-80BA-A1A3-F3B77503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7" y="1341949"/>
            <a:ext cx="5181600" cy="37528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7BEFDFF-BA71-5D51-EEDD-2AF4CF9F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884" y="5537408"/>
            <a:ext cx="964129" cy="10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02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722327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</a:t>
            </a:r>
            <a:br>
              <a:rPr lang="fr-FR" dirty="0"/>
            </a:br>
            <a:r>
              <a:rPr lang="fr-FR" dirty="0"/>
              <a:t>pour votre attention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6385ED-9DEF-9F00-9D14-5F4184B40F49}"/>
              </a:ext>
            </a:extLst>
          </p:cNvPr>
          <p:cNvSpPr txBox="1"/>
          <p:nvPr/>
        </p:nvSpPr>
        <p:spPr>
          <a:xfrm>
            <a:off x="594359" y="5590903"/>
            <a:ext cx="3482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Chloé BOIVIN – Florian MARCHIVE</a:t>
            </a:r>
          </a:p>
          <a:p>
            <a:r>
              <a:rPr lang="fr-FR" sz="1200" dirty="0">
                <a:solidFill>
                  <a:schemeClr val="bg1"/>
                </a:solidFill>
              </a:rPr>
              <a:t>AFPA, Formation CDA 2024-2025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5400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481535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1 - Organisation de Travail &amp; Planification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2 - Maquettes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3 - Présentation de Code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4 - Limites &amp; Perspectives d’évolution</a:t>
            </a:r>
          </a:p>
          <a:p>
            <a:pPr marL="0" indent="0" rtl="0">
              <a:buNone/>
            </a:pPr>
            <a:r>
              <a:rPr lang="fr-FR" dirty="0">
                <a:solidFill>
                  <a:schemeClr val="bg1"/>
                </a:solidFill>
              </a:rPr>
              <a:t>5 - 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23E242-D61C-249C-047C-485F9B8D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15" y="3429000"/>
            <a:ext cx="2627165" cy="32061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7FC5B08-67F6-373F-25CF-196DE671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229" y="3603172"/>
            <a:ext cx="1504584" cy="219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12052B2C-10C3-DB53-28A2-5F0FE41950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pic>
        <p:nvPicPr>
          <p:cNvPr id="5" name="Espace réservé pour une image  12" descr="Une image contenant art, capture d’écran, Symétrie, motif">
            <a:extLst>
              <a:ext uri="{FF2B5EF4-FFF2-40B4-BE49-F238E27FC236}">
                <a16:creationId xmlns:a16="http://schemas.microsoft.com/office/drawing/2014/main" id="{961C7E5E-CEF0-55BE-C0F5-F08C1460D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r="3888" b="1930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1 –</a:t>
            </a:r>
            <a:br>
              <a:rPr lang="fr-FR" dirty="0"/>
            </a:br>
            <a:r>
              <a:rPr lang="fr-FR" dirty="0"/>
              <a:t>Organisation de travail &amp; Planification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90" y="728609"/>
            <a:ext cx="7936230" cy="71283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Méthode </a:t>
            </a:r>
            <a:br>
              <a:rPr lang="fr-FR" dirty="0"/>
            </a:br>
            <a:r>
              <a:rPr lang="fr-FR" dirty="0"/>
              <a:t>SCRUM AGILE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7E96616-CFE4-F269-C68D-7C8B1C01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0" y="1335249"/>
            <a:ext cx="2800350" cy="52205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AD7F53B-2C7D-89E2-1AE5-5D63141D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61" y="5978298"/>
            <a:ext cx="2867025" cy="561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8E99E1-1CE6-DB0A-2224-2DECE616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118" y="6218057"/>
            <a:ext cx="1094831" cy="4262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D920B8-6E52-8183-6D9F-BB01F59FE1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73"/>
          <a:stretch/>
        </p:blipFill>
        <p:spPr>
          <a:xfrm>
            <a:off x="258334" y="1967884"/>
            <a:ext cx="3485714" cy="1585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C430C1-1E58-8C8E-2672-C105780E10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586"/>
          <a:stretch/>
        </p:blipFill>
        <p:spPr>
          <a:xfrm>
            <a:off x="3844555" y="1548711"/>
            <a:ext cx="2068359" cy="36767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08EAF6-D5E1-F6DA-EFA5-43BA4011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2942" y="411650"/>
            <a:ext cx="2791140" cy="125071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CBC6468-DA8B-E8A4-5787-FA3CA7327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261" y="1546367"/>
            <a:ext cx="4024717" cy="221941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3E004EB-8E53-B9E4-757C-CFB92FD66B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H="1">
            <a:off x="1864031" y="3937094"/>
            <a:ext cx="1205155" cy="85984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8750A61-BD22-BF31-95BA-ECCC04CB0F87}"/>
              </a:ext>
            </a:extLst>
          </p:cNvPr>
          <p:cNvSpPr txBox="1"/>
          <p:nvPr/>
        </p:nvSpPr>
        <p:spPr>
          <a:xfrm>
            <a:off x="641818" y="3598540"/>
            <a:ext cx="192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Cahier des charges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A05DE0-EF9C-D3FD-4F57-F2764F5AB337}"/>
              </a:ext>
            </a:extLst>
          </p:cNvPr>
          <p:cNvSpPr txBox="1"/>
          <p:nvPr/>
        </p:nvSpPr>
        <p:spPr>
          <a:xfrm>
            <a:off x="6676782" y="1228285"/>
            <a:ext cx="81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Sprints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BFA2D2D-6E75-3716-9435-047D13B59E23}"/>
              </a:ext>
            </a:extLst>
          </p:cNvPr>
          <p:cNvSpPr txBox="1"/>
          <p:nvPr/>
        </p:nvSpPr>
        <p:spPr>
          <a:xfrm>
            <a:off x="3121667" y="4271843"/>
            <a:ext cx="892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Backlog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60A4A18-A397-CF52-05FB-2913C92D78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H="1" flipV="1">
            <a:off x="5857748" y="1269934"/>
            <a:ext cx="842679" cy="60123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1DC466E-E378-D09E-8A23-5CD6AAF0ED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3421" y="4052067"/>
            <a:ext cx="4333731" cy="247311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5A9B458-43A3-CADE-B3B2-C29F06FEC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098112" flipH="1" flipV="1">
            <a:off x="10537588" y="3719252"/>
            <a:ext cx="842679" cy="60123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66D900D0-06C7-82C0-F0E6-6A9654ACBECC}"/>
              </a:ext>
            </a:extLst>
          </p:cNvPr>
          <p:cNvSpPr txBox="1"/>
          <p:nvPr/>
        </p:nvSpPr>
        <p:spPr>
          <a:xfrm>
            <a:off x="10330959" y="4367018"/>
            <a:ext cx="1205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Diagramme de Gantt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B9BA31-2D83-67F1-C9F7-8CD7CB2C01CC}"/>
              </a:ext>
            </a:extLst>
          </p:cNvPr>
          <p:cNvSpPr txBox="1"/>
          <p:nvPr/>
        </p:nvSpPr>
        <p:spPr>
          <a:xfrm>
            <a:off x="10592056" y="2268915"/>
            <a:ext cx="900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2946263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5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85E0D0-9C12-13BD-A3BA-5BC68E09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5" y="1841677"/>
            <a:ext cx="3171825" cy="428625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FBD828E-5ACD-5062-71D0-F3BE95F06974}"/>
              </a:ext>
            </a:extLst>
          </p:cNvPr>
          <p:cNvSpPr txBox="1">
            <a:spLocks/>
          </p:cNvSpPr>
          <p:nvPr/>
        </p:nvSpPr>
        <p:spPr>
          <a:xfrm>
            <a:off x="895630" y="248078"/>
            <a:ext cx="5486400" cy="7729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/>
            </a:br>
            <a:r>
              <a:rPr lang="fr-FR" dirty="0"/>
              <a:t>User Stories</a:t>
            </a:r>
            <a:endParaRPr lang="fr-FR" sz="54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0FE826E-5928-EA51-8FE6-7DAB3330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85" y="961103"/>
            <a:ext cx="2501063" cy="44032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47F721A-FEE1-94BB-4A76-E355847AA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1078" y="6217920"/>
            <a:ext cx="1094831" cy="426248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7401E2A-5147-F9FC-EF19-C2515A97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95788"/>
              </p:ext>
            </p:extLst>
          </p:nvPr>
        </p:nvGraphicFramePr>
        <p:xfrm>
          <a:off x="923917" y="1579880"/>
          <a:ext cx="6956059" cy="433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697">
                  <a:extLst>
                    <a:ext uri="{9D8B030D-6E8A-4147-A177-3AD203B41FA5}">
                      <a16:colId xmlns:a16="http://schemas.microsoft.com/office/drawing/2014/main" val="3112942836"/>
                    </a:ext>
                  </a:extLst>
                </a:gridCol>
                <a:gridCol w="2418885">
                  <a:extLst>
                    <a:ext uri="{9D8B030D-6E8A-4147-A177-3AD203B41FA5}">
                      <a16:colId xmlns:a16="http://schemas.microsoft.com/office/drawing/2014/main" val="1750498216"/>
                    </a:ext>
                  </a:extLst>
                </a:gridCol>
                <a:gridCol w="3333477">
                  <a:extLst>
                    <a:ext uri="{9D8B030D-6E8A-4147-A177-3AD203B41FA5}">
                      <a16:colId xmlns:a16="http://schemas.microsoft.com/office/drawing/2014/main" val="44592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4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95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Cas d’utilisation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6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3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Créer un nouveau contact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En tant qu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’utilisateur, 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Je veux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créer un nouveau contact 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Afin de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sauvegarder ses informations dans mon tableau de contacts.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Les champs obligatoires (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) doivent être complétés afin de valider l’enregistrement du contact avec le bouton ‘Save'. Le échéant les champs seront rouges et la sauvegarde impossible.</a:t>
                      </a:r>
                    </a:p>
                    <a:p>
                      <a:endParaRPr lang="fr-F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40688"/>
                  </a:ext>
                </a:extLst>
              </a:tr>
              <a:tr h="183478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Supprimer un contact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En tant qu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’utilisateur,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Je veux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supprimer un contact.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Afin de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 le supprimer du tableau de contact.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Pour supprimer un contact il faut sélectionner la ligne du tableau concernée, puis cliquer sur le bouton ‘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’.</a:t>
                      </a:r>
                    </a:p>
                    <a:p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Pour reformater le tableau en entier, il faut cliquer sur ‘Select all’ puis sur le bouton ‘</a:t>
                      </a:r>
                      <a:r>
                        <a:rPr lang="fr-FR" sz="1000" b="0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0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Mettre à jour un contact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tant qu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’utilisateur, 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veux 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mettre à jour un contact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Afin d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’avoir les bonnes informations dans le tableau de contacts.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sélectionne le contact en cliquant sur sa ligne dans le tableau, je modifie les informations dans le formulaire et j’appuie sur le bouton ‘Save’.</a:t>
                      </a:r>
                      <a:endParaRPr lang="fr-FR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8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Rechercher dans les contacts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tant qu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’utilisateur, 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veux 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rechercher dans les contacts</a:t>
                      </a:r>
                    </a:p>
                    <a:p>
                      <a:r>
                        <a:rPr lang="fr-FR" sz="10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Afin de </a:t>
                      </a:r>
                      <a:r>
                        <a:rPr lang="fr-FR" sz="1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retrouver rapidement des informations.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Je tape dans la barre de recherche les informations qui m’intéressent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6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000" b="0" i="1" dirty="0">
                          <a:solidFill>
                            <a:schemeClr val="bg1"/>
                          </a:solidFill>
                        </a:rPr>
                        <a:t>Exporter 1 à plusieurs contacts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En tant qu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’utilisateur, 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Je veux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exporter la ou toutes les cartes de visites du tableau de contact,</a:t>
                      </a:r>
                    </a:p>
                    <a:p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Afin de 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les récupérer sous le format de mon choix: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fr-FR" sz="1000" dirty="0" err="1">
                          <a:solidFill>
                            <a:schemeClr val="bg1"/>
                          </a:solidFill>
                        </a:rPr>
                        <a:t>Vcard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 / 2. </a:t>
                      </a:r>
                      <a:r>
                        <a:rPr lang="fr-FR" sz="1000" dirty="0" err="1">
                          <a:solidFill>
                            <a:schemeClr val="bg1"/>
                          </a:solidFill>
                        </a:rPr>
                        <a:t>Json</a:t>
                      </a:r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 / 3. CSV / 4. QRCODE</a:t>
                      </a:r>
                      <a:r>
                        <a:rPr lang="fr-FR" sz="10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Je sélectionne un contact puis le format de mon choix. </a:t>
                      </a:r>
                    </a:p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Pour plusieurs contacts je sélectionne les différents contacts grâce à ‘ctrl + clic' puis le format de mon choix. </a:t>
                      </a:r>
                    </a:p>
                    <a:p>
                      <a:r>
                        <a:rPr lang="fr-FR" sz="1000" dirty="0">
                          <a:solidFill>
                            <a:schemeClr val="bg1"/>
                          </a:solidFill>
                        </a:rPr>
                        <a:t>Pour sauvegarder tout le tableau je sélectionne 'Select All’ puis le format de mon choix.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38015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71F634F-1EC6-3C8F-40E5-005B00F84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888" y="3429000"/>
            <a:ext cx="2753813" cy="15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547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68413835-FBF0-FE60-F5E3-15D8C8FA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49" y="6188995"/>
            <a:ext cx="2307227" cy="371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501B52B-938A-19C4-E738-EB2FB5CFF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3"/>
          <a:stretch/>
        </p:blipFill>
        <p:spPr>
          <a:xfrm>
            <a:off x="2181497" y="397332"/>
            <a:ext cx="3688080" cy="43610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04BB52-6A02-208C-B37F-61C73AA62A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6"/>
          <a:stretch/>
        </p:blipFill>
        <p:spPr>
          <a:xfrm>
            <a:off x="6128689" y="397332"/>
            <a:ext cx="3747866" cy="4361090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DBC64B0-2795-89C6-9E52-F2ACDA3FB2F2}"/>
              </a:ext>
            </a:extLst>
          </p:cNvPr>
          <p:cNvSpPr txBox="1">
            <a:spLocks/>
          </p:cNvSpPr>
          <p:nvPr/>
        </p:nvSpPr>
        <p:spPr>
          <a:xfrm>
            <a:off x="5711053" y="5007018"/>
            <a:ext cx="5799909" cy="128041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 – Une </a:t>
            </a:r>
            <a:r>
              <a:rPr lang="fr-FR" sz="1600" b="1" u="sng" dirty="0"/>
              <a:t>Etudiante</a:t>
            </a:r>
            <a:r>
              <a:rPr lang="fr-FR" sz="1600" dirty="0"/>
              <a:t> sur un salon d’orientation qui laisse ses informations pour être recontactée.</a:t>
            </a:r>
          </a:p>
          <a:p>
            <a:endParaRPr lang="fr-FR" sz="1600" dirty="0"/>
          </a:p>
          <a:p>
            <a:r>
              <a:rPr lang="fr-FR" sz="1600" dirty="0"/>
              <a:t>2 – Un </a:t>
            </a:r>
            <a:r>
              <a:rPr lang="fr-FR" sz="1600" b="1" u="sng" dirty="0"/>
              <a:t>Professionnel</a:t>
            </a:r>
            <a:r>
              <a:rPr lang="fr-FR" sz="1600" dirty="0"/>
              <a:t> qui utilise cet outil pour partager/collecter des cartes de visite.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A1CB22C-3CB4-9395-772F-7DA4C0932312}"/>
              </a:ext>
            </a:extLst>
          </p:cNvPr>
          <p:cNvSpPr txBox="1">
            <a:spLocks/>
          </p:cNvSpPr>
          <p:nvPr/>
        </p:nvSpPr>
        <p:spPr>
          <a:xfrm>
            <a:off x="2544671" y="5092980"/>
            <a:ext cx="3166382" cy="7614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/>
            </a:br>
            <a:r>
              <a:rPr lang="fr-FR" dirty="0"/>
              <a:t>Personas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1021B64-0DCB-CB9A-AF34-FF75FD79E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406" y="5854435"/>
            <a:ext cx="2307227" cy="3238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85E60C5-DE8F-1A92-272D-672324205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3894" y="6283927"/>
            <a:ext cx="1926765" cy="2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557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art, Symétrie, motif, noir&#10;&#10;Description générée automatiquement">
            <a:extLst>
              <a:ext uri="{FF2B5EF4-FFF2-40B4-BE49-F238E27FC236}">
                <a16:creationId xmlns:a16="http://schemas.microsoft.com/office/drawing/2014/main" id="{D56733BB-3231-6141-201F-3A295AAE37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4382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38" y="482255"/>
            <a:ext cx="540235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2 – </a:t>
            </a:r>
            <a:br>
              <a:rPr lang="fr-FR" dirty="0"/>
            </a:br>
            <a:r>
              <a:rPr lang="fr-FR" dirty="0"/>
              <a:t>Maquettes</a:t>
            </a:r>
          </a:p>
        </p:txBody>
      </p:sp>
    </p:spTree>
    <p:extLst>
      <p:ext uri="{BB962C8B-B14F-4D97-AF65-F5344CB8AC3E}">
        <p14:creationId xmlns:p14="http://schemas.microsoft.com/office/powerpoint/2010/main" val="7633143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04657-1F85-7E15-A70F-BB44547C77A2}"/>
              </a:ext>
            </a:extLst>
          </p:cNvPr>
          <p:cNvSpPr/>
          <p:nvPr/>
        </p:nvSpPr>
        <p:spPr>
          <a:xfrm>
            <a:off x="0" y="0"/>
            <a:ext cx="5799909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022DB4A-F9E9-08B9-BF19-B8A9E06A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259080"/>
            <a:ext cx="5061122" cy="304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90A0FD-EBC8-0104-D350-06E4D6D5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" y="3550920"/>
            <a:ext cx="5061122" cy="3048000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6FBD828E-5ACD-5062-71D0-F3BE95F06974}"/>
              </a:ext>
            </a:extLst>
          </p:cNvPr>
          <p:cNvSpPr txBox="1">
            <a:spLocks/>
          </p:cNvSpPr>
          <p:nvPr/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/>
            </a:br>
            <a:r>
              <a:rPr lang="fr-FR" sz="5400" dirty="0"/>
              <a:t>ZONING</a:t>
            </a:r>
            <a:br>
              <a:rPr lang="fr-FR" sz="5400" dirty="0"/>
            </a:br>
            <a:r>
              <a:rPr lang="fr-FR" sz="5400" dirty="0"/>
              <a:t>&amp;</a:t>
            </a:r>
            <a:br>
              <a:rPr lang="fr-FR" sz="5400" dirty="0"/>
            </a:br>
            <a:r>
              <a:rPr lang="fr-FR" sz="5400" dirty="0"/>
              <a:t>WIREFRAME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AA599983-61A3-5735-0A0B-F6CF13FFE7EF}"/>
              </a:ext>
            </a:extLst>
          </p:cNvPr>
          <p:cNvSpPr txBox="1">
            <a:spLocks/>
          </p:cNvSpPr>
          <p:nvPr/>
        </p:nvSpPr>
        <p:spPr>
          <a:xfrm>
            <a:off x="6299835" y="4568602"/>
            <a:ext cx="4115616" cy="16493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u="sng" dirty="0"/>
              <a:t>Objectifs:</a:t>
            </a:r>
          </a:p>
          <a:p>
            <a:r>
              <a:rPr lang="fr-FR" sz="1600" dirty="0"/>
              <a:t>- Ergonomie Utilisateur</a:t>
            </a:r>
          </a:p>
          <a:p>
            <a:r>
              <a:rPr lang="fr-FR" sz="1600" dirty="0"/>
              <a:t>- Design Epuré &amp; Fonctionnel</a:t>
            </a:r>
          </a:p>
          <a:p>
            <a:r>
              <a:rPr lang="fr-FR" sz="1600" dirty="0"/>
              <a:t>- Adaptabilité entre les 2 résolutions: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1024px × 768px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1920px x 1080px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0FE826E-5928-EA51-8FE6-7DAB33303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674" y="3792037"/>
            <a:ext cx="2501063" cy="44032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055DE32-F777-7EB3-6C55-E79B78EDC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1467" y="6041162"/>
            <a:ext cx="1144768" cy="5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978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3B5A9-AEB3-1E02-2BA4-7ED29BFD579B}"/>
              </a:ext>
            </a:extLst>
          </p:cNvPr>
          <p:cNvSpPr/>
          <p:nvPr/>
        </p:nvSpPr>
        <p:spPr>
          <a:xfrm>
            <a:off x="0" y="-33695"/>
            <a:ext cx="12261669" cy="6965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127B8C-65CA-5A33-3210-758AA716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11" y="536831"/>
            <a:ext cx="7991024" cy="4900418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884E2044-D807-F02C-C53C-9EE80136ED3E}"/>
              </a:ext>
            </a:extLst>
          </p:cNvPr>
          <p:cNvSpPr txBox="1">
            <a:spLocks/>
          </p:cNvSpPr>
          <p:nvPr/>
        </p:nvSpPr>
        <p:spPr>
          <a:xfrm>
            <a:off x="4185352" y="5610770"/>
            <a:ext cx="3821295" cy="7266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JAVACARD 1.0</a:t>
            </a:r>
            <a:endParaRPr lang="fr-FR" sz="5400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AC7C6-A0D7-02B4-C92C-0860EE77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020" y="536831"/>
            <a:ext cx="7991024" cy="4900418"/>
          </a:xfrm>
          <a:prstGeom prst="rect">
            <a:avLst/>
          </a:prstGeom>
        </p:spPr>
      </p:pic>
      <p:pic>
        <p:nvPicPr>
          <p:cNvPr id="5" name="Image 4" descr="Une image contenant Graphique, orange, logo, Caractère coloré&#10;&#10;Description générée automatiquement">
            <a:extLst>
              <a:ext uri="{FF2B5EF4-FFF2-40B4-BE49-F238E27FC236}">
                <a16:creationId xmlns:a16="http://schemas.microsoft.com/office/drawing/2014/main" id="{2CC81BBE-9585-D432-8DAB-B33252512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886" y="5971630"/>
            <a:ext cx="510981" cy="510981"/>
          </a:xfrm>
          <a:prstGeom prst="rect">
            <a:avLst/>
          </a:prstGeom>
        </p:spPr>
      </p:pic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57332F6-869B-541B-44BC-5034C7C265C5}"/>
              </a:ext>
            </a:extLst>
          </p:cNvPr>
          <p:cNvSpPr txBox="1">
            <a:spLocks/>
          </p:cNvSpPr>
          <p:nvPr/>
        </p:nvSpPr>
        <p:spPr>
          <a:xfrm>
            <a:off x="11171326" y="6530313"/>
            <a:ext cx="1020674" cy="24629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 rtl="0">
              <a:defRPr lang="fr-FR"/>
            </a:defPPr>
            <a:lvl1pPr marL="0" algn="l" defTabSz="914400" rtl="0" eaLnBrk="1" latinLnBrk="0" hangingPunct="1">
              <a:defRPr lang="fr-FR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b="1" dirty="0">
                <a:solidFill>
                  <a:schemeClr val="tx1"/>
                </a:solidFill>
              </a:rPr>
              <a:t>Scene Builder</a:t>
            </a:r>
          </a:p>
        </p:txBody>
      </p:sp>
    </p:spTree>
    <p:extLst>
      <p:ext uri="{BB962C8B-B14F-4D97-AF65-F5344CB8AC3E}">
        <p14:creationId xmlns:p14="http://schemas.microsoft.com/office/powerpoint/2010/main" val="41308758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{83A49C9B-5AFB-46F5-BFF1-68038E4494D0}tf78853419_win32</Template>
  <TotalTime>330</TotalTime>
  <Words>599</Words>
  <Application>Microsoft Office PowerPoint</Application>
  <PresentationFormat>Grand écran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Google Sans</vt:lpstr>
      <vt:lpstr>Wingdings</vt:lpstr>
      <vt:lpstr>Personnalisé</vt:lpstr>
      <vt:lpstr>Présentation projet Javacard® </vt:lpstr>
      <vt:lpstr>Sommaire</vt:lpstr>
      <vt:lpstr>1 – Organisation de travail &amp; Planification</vt:lpstr>
      <vt:lpstr>Méthode  SCRUM AGILE</vt:lpstr>
      <vt:lpstr>Présentation PowerPoint</vt:lpstr>
      <vt:lpstr>Présentation PowerPoint</vt:lpstr>
      <vt:lpstr>2 –  Maquettes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3 - Présentation de Code</vt:lpstr>
      <vt:lpstr>Architecture  logiciel UML</vt:lpstr>
      <vt:lpstr>4 –  Limites &amp; Perspectives d’évolution</vt:lpstr>
      <vt:lpstr>Analyse  post développement</vt:lpstr>
      <vt:lpstr>5 – Conclusion</vt:lpstr>
      <vt:lpstr>Chloé &amp; Florian sont bientôt en… VACANCES </vt:lpstr>
      <vt:lpstr>Merci  pour votre attention !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CDA</dc:creator>
  <cp:lastModifiedBy>CDA</cp:lastModifiedBy>
  <cp:revision>14</cp:revision>
  <dcterms:created xsi:type="dcterms:W3CDTF">2024-08-07T06:16:24Z</dcterms:created>
  <dcterms:modified xsi:type="dcterms:W3CDTF">2024-08-08T08:40:56Z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