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0000"/>
    <a:srgbClr val="ECF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427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4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2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7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0CFC-059C-45CC-B2EF-5FFA0C22547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30AA-990E-4B4D-A269-C1710F257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7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2541464" y="7250523"/>
            <a:ext cx="4041195" cy="4041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20867" y="1455143"/>
            <a:ext cx="4041195" cy="4041195"/>
          </a:xfrm>
          <a:prstGeom prst="ellipse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88679" y="2752464"/>
            <a:ext cx="5738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Team</a:t>
            </a:r>
            <a:r>
              <a:rPr lang="en-US" sz="8800" dirty="0" smtClean="0">
                <a:latin typeface="Century Gothic" panose="020B0502020202020204" pitchFamily="34" charset="0"/>
              </a:rPr>
              <a:t> Up!</a:t>
            </a:r>
            <a:endParaRPr lang="ru-RU" sz="88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867" y="417535"/>
            <a:ext cx="419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Ваш умный бот-помощник</a:t>
            </a:r>
            <a:r>
              <a:rPr lang="ru-RU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0" y="4219542"/>
            <a:ext cx="2848170" cy="16020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21234" y="4374259"/>
            <a:ext cx="203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РАЗРАБОТАН </a:t>
            </a:r>
          </a:p>
          <a:p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       КОМАНДОЙ</a:t>
            </a:r>
            <a:endParaRPr lang="ru-RU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37 0.26829 L 0.21575 -1.03403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-6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75 -1.03403 L 0.28281 -1.01759 C 0.29674 -1.01366 0.31771 -1.01111 0.33971 -1.01111 C 0.36471 -1.01111 0.38476 -1.01366 0.3987 -1.01759 L 0.46575 -1.03403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5 -1.03403 L 0.06289 -0.8377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9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3151 0.24329 " pathEditMode="relative" rAng="0" ptsTypes="AA">
                                      <p:cBhvr>
                                        <p:cTn id="2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 0.24329 L 0.20521 0.13704 " pathEditMode="relative" rAng="0" ptsTypes="AA">
                                      <p:cBhvr>
                                        <p:cTn id="3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5" grpId="0" animBg="1"/>
      <p:bldP spid="4" grpId="0"/>
      <p:bldP spid="15" grpId="0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627274" y="2785592"/>
            <a:ext cx="11147242" cy="1059203"/>
            <a:chOff x="627274" y="2785592"/>
            <a:chExt cx="11147242" cy="1059203"/>
          </a:xfrm>
        </p:grpSpPr>
        <p:sp>
          <p:nvSpPr>
            <p:cNvPr id="24" name="TextBox 23"/>
            <p:cNvSpPr txBox="1"/>
            <p:nvPr/>
          </p:nvSpPr>
          <p:spPr>
            <a:xfrm>
              <a:off x="627274" y="2829132"/>
              <a:ext cx="4003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ПОПРОСИТЕ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3357" y="2785592"/>
              <a:ext cx="48211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НАШЕГО БОТА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4" y="1723081"/>
            <a:ext cx="3876040" cy="387604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0146321" y="4689231"/>
            <a:ext cx="16470923" cy="16470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74834" y="280698"/>
            <a:ext cx="5059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ЦЕЛЬ ПРОЕКТА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4" y="1723081"/>
            <a:ext cx="3876040" cy="3876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5708" y="1912268"/>
            <a:ext cx="302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 Light Condensed" panose="020B0502040204020203" pitchFamily="34" charset="0"/>
              </a:rPr>
              <a:t>Ищите напарника в игре?</a:t>
            </a:r>
            <a:endParaRPr lang="ru-RU" sz="3600" dirty="0"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0352" y="4396849"/>
            <a:ext cx="3027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 Light Condensed" panose="020B0502040204020203" pitchFamily="34" charset="0"/>
              </a:rPr>
              <a:t>Ищите такого же хорошего кодера как вы?</a:t>
            </a:r>
            <a:endParaRPr lang="ru-RU" sz="36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8451" y="1449064"/>
            <a:ext cx="245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 Light Condensed" panose="020B0502040204020203" pitchFamily="34" charset="0"/>
              </a:rPr>
              <a:t>Ищите умного собеседника?</a:t>
            </a:r>
            <a:endParaRPr lang="ru-RU" sz="3600" dirty="0">
              <a:latin typeface="Bahnschrift Light Condensed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b="57168"/>
          <a:stretch/>
        </p:blipFill>
        <p:spPr>
          <a:xfrm>
            <a:off x="5244349" y="3147478"/>
            <a:ext cx="1247890" cy="752926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5340643" y="2357605"/>
            <a:ext cx="927397" cy="154828"/>
            <a:chOff x="5341217" y="2357866"/>
            <a:chExt cx="927397" cy="154828"/>
          </a:xfrm>
        </p:grpSpPr>
        <p:sp>
          <p:nvSpPr>
            <p:cNvPr id="18" name="Овал 17"/>
            <p:cNvSpPr/>
            <p:nvPr/>
          </p:nvSpPr>
          <p:spPr>
            <a:xfrm>
              <a:off x="5341217" y="2357866"/>
              <a:ext cx="160317" cy="154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108297" y="2357866"/>
              <a:ext cx="160317" cy="154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b="57168"/>
          <a:stretch/>
        </p:blipFill>
        <p:spPr>
          <a:xfrm rot="10800000">
            <a:off x="5091909" y="3424793"/>
            <a:ext cx="1247890" cy="7529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92479" y="4950846"/>
            <a:ext cx="332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 Light Condensed" panose="020B0502040204020203" pitchFamily="34" charset="0"/>
              </a:rPr>
              <a:t>Ищите единомышленника?</a:t>
            </a:r>
            <a:endParaRPr lang="ru-RU" sz="3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07 -0.14005 L -0.86393 -0.8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50" y="-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08496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8496 L -1.66667E-6 -2.59259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0849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400"/>
                            </p:stCondLst>
                            <p:childTnLst>
                              <p:par>
                                <p:cTn id="2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9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393 -0.88449 L 0.11106 -0.140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7" y="3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/>
          <p:cNvSpPr/>
          <p:nvPr/>
        </p:nvSpPr>
        <p:spPr>
          <a:xfrm>
            <a:off x="3554584" y="8506214"/>
            <a:ext cx="5462483" cy="54624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009123" y="205463"/>
            <a:ext cx="6364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КАК ЭТО РАБОТАЕТ?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2506" y="3350352"/>
            <a:ext cx="2293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Для начала, подумайте, чего хотите, и отправьте один из доступных вам запросов нашему боту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5" y="1569946"/>
            <a:ext cx="2190445" cy="2190445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 rot="20941512">
            <a:off x="1240849" y="1850148"/>
            <a:ext cx="719112" cy="120055"/>
            <a:chOff x="5341217" y="2357866"/>
            <a:chExt cx="927397" cy="154828"/>
          </a:xfrm>
          <a:solidFill>
            <a:schemeClr val="tx1"/>
          </a:solidFill>
        </p:grpSpPr>
        <p:sp>
          <p:nvSpPr>
            <p:cNvPr id="23" name="Овал 22"/>
            <p:cNvSpPr/>
            <p:nvPr/>
          </p:nvSpPr>
          <p:spPr>
            <a:xfrm>
              <a:off x="5341217" y="2357866"/>
              <a:ext cx="160317" cy="154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6108297" y="2357866"/>
              <a:ext cx="160317" cy="154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TextBox 34"/>
          <p:cNvSpPr txBox="1"/>
          <p:nvPr/>
        </p:nvSpPr>
        <p:spPr>
          <a:xfrm rot="20843649">
            <a:off x="1242117" y="982804"/>
            <a:ext cx="5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?</a:t>
            </a:r>
            <a:endParaRPr lang="ru-RU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6338" y="3350352"/>
            <a:ext cx="2293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Бот ищет каналы из динамической базы знаний и анализирует соответствующие посты, после чего комментирует их как осведомленный человек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08" y="1486998"/>
            <a:ext cx="2192446" cy="2192446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91" y="1569945"/>
            <a:ext cx="2190445" cy="2190445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91" y="1569945"/>
            <a:ext cx="2190445" cy="21904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592857" y="3336963"/>
            <a:ext cx="2293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При реакции на комментарий, бот анализирует ответ и продолжает беседу основываясь на исходных данных 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900" y="1569947"/>
            <a:ext cx="2190445" cy="219044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b="57168"/>
          <a:stretch/>
        </p:blipFill>
        <p:spPr>
          <a:xfrm rot="10800000">
            <a:off x="9552025" y="2373680"/>
            <a:ext cx="1041772" cy="628563"/>
          </a:xfrm>
          <a:prstGeom prst="rect">
            <a:avLst/>
          </a:prstGeom>
        </p:spPr>
      </p:pic>
      <p:grpSp>
        <p:nvGrpSpPr>
          <p:cNvPr id="46" name="Группа 45"/>
          <p:cNvGrpSpPr/>
          <p:nvPr/>
        </p:nvGrpSpPr>
        <p:grpSpPr>
          <a:xfrm>
            <a:off x="9759605" y="2108590"/>
            <a:ext cx="757034" cy="126386"/>
            <a:chOff x="5341217" y="2357866"/>
            <a:chExt cx="927397" cy="154828"/>
          </a:xfrm>
        </p:grpSpPr>
        <p:sp>
          <p:nvSpPr>
            <p:cNvPr id="47" name="Овал 46"/>
            <p:cNvSpPr/>
            <p:nvPr/>
          </p:nvSpPr>
          <p:spPr>
            <a:xfrm>
              <a:off x="5341217" y="2357866"/>
              <a:ext cx="160317" cy="154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6108297" y="2357866"/>
              <a:ext cx="160317" cy="154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151736" y="3350352"/>
            <a:ext cx="2293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Если ответчик решит продолжить дискуссию, его сообщение приходит автору запроса</a:t>
            </a:r>
          </a:p>
          <a:p>
            <a:endParaRPr lang="ru-RU" sz="2400" dirty="0">
              <a:latin typeface="Bahnschrift Light Condensed" panose="020B0502040204020203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27274" y="2785592"/>
            <a:ext cx="11147242" cy="1059203"/>
            <a:chOff x="627274" y="2785592"/>
            <a:chExt cx="11147242" cy="1059203"/>
          </a:xfrm>
        </p:grpSpPr>
        <p:sp>
          <p:nvSpPr>
            <p:cNvPr id="10" name="TextBox 9"/>
            <p:cNvSpPr txBox="1"/>
            <p:nvPr/>
          </p:nvSpPr>
          <p:spPr>
            <a:xfrm>
              <a:off x="627274" y="2829132"/>
              <a:ext cx="4003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ПОПРОСИТЕ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53357" y="2785592"/>
              <a:ext cx="48211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НАШЕГО БОТА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4" y="1723081"/>
            <a:ext cx="3876040" cy="387604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 rot="19298302">
            <a:off x="3566989" y="2893090"/>
            <a:ext cx="587594" cy="24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22" y="1610810"/>
            <a:ext cx="2190445" cy="2190445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22" y="1610810"/>
            <a:ext cx="2190445" cy="219044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21" y="1610809"/>
            <a:ext cx="2190445" cy="219044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58" y="1608612"/>
            <a:ext cx="2190445" cy="2190445"/>
          </a:xfrm>
          <a:prstGeom prst="rect">
            <a:avLst/>
          </a:prstGeom>
        </p:spPr>
      </p:pic>
      <p:grpSp>
        <p:nvGrpSpPr>
          <p:cNvPr id="58" name="Группа 57"/>
          <p:cNvGrpSpPr/>
          <p:nvPr/>
        </p:nvGrpSpPr>
        <p:grpSpPr>
          <a:xfrm>
            <a:off x="626400" y="2786400"/>
            <a:ext cx="11147242" cy="1059203"/>
            <a:chOff x="627274" y="2785592"/>
            <a:chExt cx="11147242" cy="1059203"/>
          </a:xfrm>
        </p:grpSpPr>
        <p:sp>
          <p:nvSpPr>
            <p:cNvPr id="59" name="TextBox 58"/>
            <p:cNvSpPr txBox="1"/>
            <p:nvPr/>
          </p:nvSpPr>
          <p:spPr>
            <a:xfrm>
              <a:off x="627274" y="2829132"/>
              <a:ext cx="4003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ПОПРОСИТЕ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53357" y="2785592"/>
              <a:ext cx="48211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ru-RU" sz="6000" dirty="0" smtClean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НАШЕГО БОТА</a:t>
              </a:r>
              <a:endParaRPr lang="ru-RU" sz="6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00" y="1724400"/>
            <a:ext cx="3876040" cy="3876040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917" y1="32833" x2="46167" y2="79167"/>
                        <a14:backgroundMark x1="39500" y1="26250" x2="69167" y2="28000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94" y="-6114926"/>
            <a:ext cx="7325526" cy="73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9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3 -0.22454 L 0.01993 -0.22385 C 0.02058 -0.24607 0.02071 -0.26783 0.02188 -0.28936 C 0.02201 -0.29306 0.02331 -0.29653 0.02383 -0.30024 C 0.02461 -0.30625 0.02514 -0.31227 0.02566 -0.31829 C 0.02696 -0.33311 0.02852 -0.35764 0.02956 -0.37223 C 0.02943 -0.37755 0.03086 -0.44237 0.02383 -0.46227 L 0.01993 -0.47338 C 0.01537 -0.49885 0.01836 -0.4882 0.01224 -0.50556 C 0.00521 -0.54491 0.01641 -0.48519 0.00652 -0.52709 C 0.00482 -0.53426 0.00391 -0.54167 0.00261 -0.54885 L -0.00117 -0.57037 C -0.00299 -0.5801 -0.00377 -0.58658 -0.00703 -0.59584 C -0.00807 -0.59838 -0.0095 -0.6007 -0.0108 -0.60278 C -0.01223 -0.61065 -0.01315 -0.61875 -0.01666 -0.62454 C -0.02005 -0.6301 -0.02812 -0.63889 -0.02812 -0.63866 C -0.02994 -0.64375 -0.03281 -0.65371 -0.0358 -0.65718 C -0.03763 -0.65903 -0.03971 -0.65949 -0.04166 -0.66065 C -0.04283 -0.66412 -0.04348 -0.66922 -0.04544 -0.6713 C -0.04895 -0.6757 -0.05703 -0.67871 -0.05703 -0.67848 C -0.05833 -0.68102 -0.05924 -0.68426 -0.0608 -0.68588 C -0.07135 -0.69561 -0.07291 -0.69144 -0.08398 -0.69653 C -0.09414 -0.70139 -0.09401 -0.70463 -0.10312 -0.70741 C -0.1082 -0.70903 -0.11341 -0.70996 -0.11848 -0.71088 L -0.15312 -0.71829 C -0.15572 -0.71945 -0.1582 -0.72107 -0.1608 -0.72199 C -0.16471 -0.72338 -0.16861 -0.72385 -0.17239 -0.72547 C -0.17434 -0.72639 -0.17617 -0.72848 -0.17812 -0.72894 C -0.18385 -0.73079 -0.18971 -0.73149 -0.19544 -0.73264 C -0.19934 -0.73519 -0.20507 -0.73912 -0.20898 -0.74005 C -0.21653 -0.74167 -0.22434 -0.74237 -0.23203 -0.74352 C -0.23515 -0.74468 -0.23841 -0.7463 -0.24166 -0.74699 C -0.24739 -0.74885 -0.25325 -0.74885 -0.25898 -0.7507 C -0.26419 -0.75232 -0.26914 -0.75649 -0.27434 -0.75811 L -0.2858 -0.76158 L -0.30312 -0.77246 L -0.30898 -0.77593 C -0.3108 -0.77848 -0.31289 -0.78033 -0.31471 -0.78311 C -0.31744 -0.7875 -0.32239 -0.79769 -0.32239 -0.79746 C -0.32304 -0.80139 -0.3233 -0.8051 -0.32434 -0.80834 C -0.32526 -0.81112 -0.32799 -0.81227 -0.32812 -0.81551 C -0.32864 -0.82292 -0.32799 -0.83079 -0.3263 -0.83727 C -0.32526 -0.84121 -0.32252 -0.8426 -0.32044 -0.84445 C -0.31861 -0.84607 -0.31666 -0.84699 -0.31471 -0.84815 C -0.30664 -0.85209 -0.30455 -0.85255 -0.29544 -0.8551 L -0.17044 -0.85162 C -0.13776 -0.85024 -0.12851 -0.84699 -0.09739 -0.84445 L -0.04166 -0.84074 L 0.04688 -0.84815 C 0.05326 -0.84885 0.05964 -0.85047 0.06602 -0.85162 C 0.06797 -0.85278 0.06993 -0.8544 0.07188 -0.8551 C 0.0767 -0.85741 0.09258 -0.86135 0.09688 -0.8625 C 0.11042 -0.87084 0.09415 -0.86158 0.11993 -0.86945 C 0.12188 -0.87037 0.1237 -0.87269 0.12566 -0.87315 C 0.13139 -0.87477 0.13724 -0.87524 0.14297 -0.87686 C 0.14753 -0.87801 0.15196 -0.8794 0.15652 -0.88056 C 0.16029 -0.88311 0.1642 -0.88496 0.16797 -0.88774 C 0.17123 -0.89005 0.17422 -0.89329 0.17761 -0.89491 C 0.18204 -0.89676 0.18659 -0.89723 0.19102 -0.89885 C 0.20365 -0.90649 0.19128 -0.89537 0.19883 -0.91297 C 0.20027 -0.91621 0.20261 -0.9176 0.20456 -0.92014 C 0.21563 -0.95116 0.20235 -0.91181 0.21029 -0.9419 C 0.21771 -0.96968 0.2112 -0.93612 0.21615 -0.96343 C 0.21563 -0.97292 0.21615 -1.00301 0.21224 -1.01737 C 0.2112 -1.02153 0.21003 -1.02524 0.20834 -1.02824 C 0.20678 -1.03149 0.20456 -1.03311 0.20261 -1.03542 C 0.19597 -1.05394 0.20222 -1.03959 0.19297 -1.05348 C 0.18542 -1.06482 0.19336 -1.05787 0.18334 -1.06436 C 0.17136 -1.08681 0.18881 -1.05649 0.17383 -1.075 C 0.15938 -1.09306 0.17592 -1.08079 0.16224 -1.08959 C 0.15899 -1.09561 0.15704 -1.10047 0.15261 -1.10394 C 0.14896 -1.10718 0.14493 -1.1088 0.14102 -1.11112 L 0.13529 -1.11482 L 0.12956 -1.11852 C 0.12826 -1.12061 0.12735 -1.12431 0.12566 -1.1257 C 0.12331 -1.12778 0.12058 -1.12778 0.11797 -1.1294 C 0.11407 -1.13149 0.11029 -1.13403 0.10652 -1.13635 L 0.10066 -1.13982 L 0.09493 -1.14375 C 0.09362 -1.14607 0.09271 -1.14931 0.09102 -1.1507 C 0.09102 -1.15047 0.0767 -1.15973 0.07383 -1.16158 C 0.07188 -1.16297 0.06967 -1.1632 0.06797 -1.16551 C 0.05144 -1.18588 0.0724 -1.16112 0.05652 -1.17616 C 0.05443 -1.17801 0.05287 -1.18149 0.05066 -1.18334 C 0.05066 -1.18287 0.03633 -1.19213 0.03334 -1.19422 L 0.02761 -1.19746 C 0.02566 -1.2 0.0237 -1.20209 0.02188 -1.2051 C 0.02045 -1.20718 0.01954 -1.21042 0.01797 -1.21227 C 0.01602 -1.21436 0.00599 -1.21852 0.00456 -1.21922 C -0.0052 -1.2375 0.00743 -1.21621 -0.00507 -1.2301 C -0.00664 -1.23195 -0.00742 -1.23565 -0.00898 -1.23727 C -0.01536 -1.24422 -0.01471 -1.23612 -0.01471 -1.24422 " pathEditMode="relative" rAng="0" ptsTypes="AAAAAAAAAAAAAAAAAAAAAAAAAAAAAAAAAAAAAAAAAAAAAAAAAAAAAAAAAAAAAAAAAAAAAAAAAAAAAAAAAAAAAAAAAAAA">
                                      <p:cBhvr>
                                        <p:cTn id="13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-5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00"/>
                            </p:stCondLst>
                            <p:childTnLst>
                              <p:par>
                                <p:cTn id="1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36068 -0.0060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12344 -0.00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-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12422 -0.0057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3" y="-50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33073 -0.005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586 0.04236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21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16"/>
                                  </p:iterate>
                                  <p:childTnLst>
                                    <p:set>
                                      <p:cBhvr override="childStyle">
                                        <p:cTn id="75" dur="1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1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6602 0.0784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391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609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293 -0.0002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2969 2.5925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0052 0.2650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6505 L 0.00065 0.34213 " pathEditMode="relative" rAng="0" ptsTypes="AA">
                                      <p:cBhvr>
                                        <p:cTn id="115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4213 L 0.00078 0.20556 " pathEditMode="relative" rAng="0" ptsTypes="AA">
                                      <p:cBhvr>
                                        <p:cTn id="118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"/>
                            </p:stCondLst>
                            <p:childTnLst>
                              <p:par>
                                <p:cTn id="1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"/>
                            </p:stCondLst>
                            <p:childTnLst>
                              <p:par>
                                <p:cTn id="1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"/>
                            </p:stCondLst>
                            <p:childTnLst>
                              <p:par>
                                <p:cTn id="1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"/>
                            </p:stCondLst>
                            <p:childTnLst>
                              <p:par>
                                <p:cTn id="1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"/>
                            </p:stCondLst>
                            <p:childTnLst>
                              <p:par>
                                <p:cTn id="1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"/>
                            </p:stCondLst>
                            <p:childTnLst>
                              <p:par>
                                <p:cTn id="1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"/>
                            </p:stCondLst>
                            <p:childTnLst>
                              <p:par>
                                <p:cTn id="1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"/>
                            </p:stCondLst>
                            <p:childTnLst>
                              <p:par>
                                <p:cTn id="1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20" grpId="0"/>
      <p:bldP spid="34" grpId="0" build="allAtOnce"/>
      <p:bldP spid="34" grpId="1" build="allAtOnce"/>
      <p:bldP spid="35" grpId="0"/>
      <p:bldP spid="35" grpId="1"/>
      <p:bldP spid="35" grpId="2"/>
      <p:bldP spid="38" grpId="0"/>
      <p:bldP spid="38" grpId="1"/>
      <p:bldP spid="38" grpId="2"/>
      <p:bldP spid="43" grpId="0"/>
      <p:bldP spid="43" grpId="1"/>
      <p:bldP spid="43" grpId="2"/>
      <p:bldP spid="49" grpId="0"/>
      <p:bldP spid="49" grpId="1"/>
      <p:bldP spid="49" grpId="2"/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9123" y="205463"/>
            <a:ext cx="2802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ПОЧЕМУ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2549" y="205461"/>
            <a:ext cx="2802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МЫ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0403" y="205462"/>
            <a:ext cx="2802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?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608584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2914" y="205460"/>
            <a:ext cx="5059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Bahnschrift SemiBold SemiConden" panose="020B0502040204020203" pitchFamily="34" charset="0"/>
              </a:rPr>
              <a:t>УНИКАЛЬНОСТЬ</a:t>
            </a:r>
            <a:endParaRPr lang="ru-RU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086268" y="1426583"/>
            <a:ext cx="1913303" cy="1913303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966335" y="713291"/>
            <a:ext cx="19888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  <a:endParaRPr lang="ru-RU" sz="239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9868" y="3664125"/>
            <a:ext cx="5059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Light Condensed" panose="020B0502040204020203" pitchFamily="34" charset="0"/>
              </a:rPr>
              <a:t>На текущий момент, на площадке ИИ-ботов нет достойных конкурентов, способных предоставить хотя бы тот же функционал, что и наш сервис</a:t>
            </a:r>
            <a:endParaRPr lang="ru-RU" sz="3200" dirty="0">
              <a:latin typeface="Bahnschrift Light Condensed" panose="020B0502040204020203" pitchFamily="34" charset="0"/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6085840" y="0"/>
            <a:ext cx="6085840" cy="6858000"/>
            <a:chOff x="6085840" y="0"/>
            <a:chExt cx="6085840" cy="6858000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6085840" y="0"/>
              <a:ext cx="608584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18488" y="205459"/>
              <a:ext cx="40220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 smtClean="0">
                  <a:latin typeface="Bahnschrift SemiBold SemiConden" panose="020B0502040204020203" pitchFamily="34" charset="0"/>
                </a:rPr>
                <a:t>ПОТЕНЦИАЛ</a:t>
              </a:r>
              <a:endParaRPr lang="ru-RU" sz="6000" dirty="0">
                <a:latin typeface="Bahnschrift SemiBold SemiConden" panose="020B0502040204020203" pitchFamily="34" charset="0"/>
              </a:endParaRPr>
            </a:p>
          </p:txBody>
        </p:sp>
        <p:grpSp>
          <p:nvGrpSpPr>
            <p:cNvPr id="57" name="Группа 56"/>
            <p:cNvGrpSpPr/>
            <p:nvPr/>
          </p:nvGrpSpPr>
          <p:grpSpPr>
            <a:xfrm>
              <a:off x="7754327" y="1426581"/>
              <a:ext cx="3289605" cy="1794172"/>
              <a:chOff x="7754327" y="1426581"/>
              <a:chExt cx="3289605" cy="1794172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10040995" y="1426581"/>
                <a:ext cx="1002937" cy="1794171"/>
                <a:chOff x="7802615" y="2013900"/>
                <a:chExt cx="1426093" cy="2551162"/>
              </a:xfrm>
              <a:solidFill>
                <a:srgbClr val="C00000"/>
              </a:solidFill>
            </p:grpSpPr>
            <p:sp>
              <p:nvSpPr>
                <p:cNvPr id="32" name="Блок-схема: задержка 31"/>
                <p:cNvSpPr/>
                <p:nvPr/>
              </p:nvSpPr>
              <p:spPr>
                <a:xfrm rot="16200000">
                  <a:off x="7424748" y="2761101"/>
                  <a:ext cx="2181828" cy="1426093"/>
                </a:xfrm>
                <a:prstGeom prst="flowChartDelay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8007617" y="2013900"/>
                  <a:ext cx="1016090" cy="1169043"/>
                </a:xfrm>
                <a:prstGeom prst="ellips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>
                <a:off x="8898920" y="1426581"/>
                <a:ext cx="1002937" cy="1794172"/>
                <a:chOff x="7802615" y="2013899"/>
                <a:chExt cx="1426093" cy="2551163"/>
              </a:xfrm>
            </p:grpSpPr>
            <p:sp>
              <p:nvSpPr>
                <p:cNvPr id="37" name="Блок-схема: задержка 36"/>
                <p:cNvSpPr/>
                <p:nvPr/>
              </p:nvSpPr>
              <p:spPr>
                <a:xfrm rot="16200000">
                  <a:off x="7424748" y="2761101"/>
                  <a:ext cx="2181828" cy="1426093"/>
                </a:xfrm>
                <a:prstGeom prst="flowChartDela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8007617" y="2013899"/>
                  <a:ext cx="1016090" cy="116904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9" name="Группа 38"/>
              <p:cNvGrpSpPr/>
              <p:nvPr/>
            </p:nvGrpSpPr>
            <p:grpSpPr>
              <a:xfrm>
                <a:off x="7754327" y="1426581"/>
                <a:ext cx="1002937" cy="1794171"/>
                <a:chOff x="7802615" y="2013900"/>
                <a:chExt cx="1426093" cy="2551162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40" name="Блок-схема: задержка 39"/>
                <p:cNvSpPr/>
                <p:nvPr/>
              </p:nvSpPr>
              <p:spPr>
                <a:xfrm rot="16200000">
                  <a:off x="7424748" y="2761101"/>
                  <a:ext cx="2181828" cy="1426093"/>
                </a:xfrm>
                <a:prstGeom prst="flowChartDela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Овал 40"/>
                <p:cNvSpPr/>
                <p:nvPr/>
              </p:nvSpPr>
              <p:spPr>
                <a:xfrm>
                  <a:off x="8007617" y="2013900"/>
                  <a:ext cx="1016090" cy="116904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53" name="Блок-схема: ссылка на другую страницу 52"/>
              <p:cNvSpPr/>
              <p:nvPr/>
            </p:nvSpPr>
            <p:spPr>
              <a:xfrm>
                <a:off x="8192930" y="2036524"/>
                <a:ext cx="125730" cy="693420"/>
              </a:xfrm>
              <a:prstGeom prst="flowChartOffpage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Блок-схема: ссылка на другую страницу 54"/>
              <p:cNvSpPr/>
              <p:nvPr/>
            </p:nvSpPr>
            <p:spPr>
              <a:xfrm>
                <a:off x="9337524" y="2020520"/>
                <a:ext cx="125730" cy="693420"/>
              </a:xfrm>
              <a:prstGeom prst="flowChartOffpage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Блок-схема: ссылка на другую страницу 55"/>
              <p:cNvSpPr/>
              <p:nvPr/>
            </p:nvSpPr>
            <p:spPr>
              <a:xfrm>
                <a:off x="10479598" y="1999616"/>
                <a:ext cx="125730" cy="693420"/>
              </a:xfrm>
              <a:prstGeom prst="flowChartOffpage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808015" y="3664125"/>
              <a:ext cx="505901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>
                  <a:latin typeface="Bahnschrift Light Condensed" panose="020B0502040204020203" pitchFamily="34" charset="0"/>
                </a:rPr>
                <a:t>В дальнейшем, мы предполагаем увеличить масштабы работы бота до уровня сервиса, с возможностью помочь компаниям с </a:t>
              </a:r>
              <a:r>
                <a:rPr lang="ru-RU" sz="3200" dirty="0" err="1" smtClean="0">
                  <a:latin typeface="Bahnschrift Light Condensed" panose="020B0502040204020203" pitchFamily="34" charset="0"/>
                </a:rPr>
                <a:t>рекрутизацией</a:t>
              </a:r>
              <a:r>
                <a:rPr lang="ru-RU" sz="3200" dirty="0" smtClean="0">
                  <a:latin typeface="Bahnschrift Light Condensed" panose="020B0502040204020203" pitchFamily="34" charset="0"/>
                </a:rPr>
                <a:t>, тем самым понизив затраты ресурсов на отдел кадров</a:t>
              </a:r>
              <a:endParaRPr lang="ru-RU" sz="3200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-173386" y="266547"/>
            <a:ext cx="6791372" cy="6791372"/>
            <a:chOff x="-264826" y="259080"/>
            <a:chExt cx="6791372" cy="6791372"/>
          </a:xfrm>
        </p:grpSpPr>
        <p:sp>
          <p:nvSpPr>
            <p:cNvPr id="65" name="Овал 64"/>
            <p:cNvSpPr/>
            <p:nvPr/>
          </p:nvSpPr>
          <p:spPr>
            <a:xfrm>
              <a:off x="-264826" y="259080"/>
              <a:ext cx="6791372" cy="6791372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729" b="94583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89935" y="494160"/>
              <a:ext cx="2703871" cy="202790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104087" y="2528480"/>
              <a:ext cx="439755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>
                  <a:latin typeface="Bahnschrift Light Condensed" panose="020B0502040204020203" pitchFamily="34" charset="0"/>
                </a:rPr>
                <a:t>В дальнейшем мы будем заниматься дополнением дата-сета, отвечающего за обучение ИИ</a:t>
              </a:r>
              <a:endParaRPr lang="ru-RU" sz="3200" dirty="0">
                <a:latin typeface="Bahnschrift Light Condensed" panose="020B0502040204020203" pitchFamily="34" charset="0"/>
              </a:endParaRPr>
            </a:p>
          </p:txBody>
        </p:sp>
      </p:grpSp>
      <p:pic>
        <p:nvPicPr>
          <p:cNvPr id="60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917" y1="32833" x2="46167" y2="79167"/>
                        <a14:backgroundMark x1="39500" y1="26250" x2="69167" y2="28000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67" y="-5860888"/>
            <a:ext cx="7325526" cy="73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917" y1="32833" x2="46167" y2="79167"/>
                        <a14:backgroundMark x1="39500" y1="26250" x2="69167" y2="28000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67" y="-5867305"/>
            <a:ext cx="7325526" cy="73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4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"/>
                            </p:stCondLst>
                            <p:childTnLst>
                              <p:par>
                                <p:cTn id="62" presetID="1" presetClass="entr" presetSubtype="0" fill="hold" grpId="6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"/>
                            </p:stCondLst>
                            <p:childTnLst>
                              <p:par>
                                <p:cTn id="7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"/>
                            </p:stCondLst>
                            <p:childTnLst>
                              <p:par>
                                <p:cTn id="82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00"/>
                            </p:stCondLst>
                            <p:childTnLst>
                              <p:par>
                                <p:cTn id="8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00"/>
                            </p:stCondLst>
                            <p:childTnLst>
                              <p:par>
                                <p:cTn id="89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900"/>
                            </p:stCondLst>
                            <p:childTnLst>
                              <p:par>
                                <p:cTn id="100" presetID="1" presetClass="entr" presetSubtype="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100"/>
                            </p:stCondLst>
                            <p:childTnLst>
                              <p:par>
                                <p:cTn id="103" presetID="1" presetClass="exit" presetSubtype="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300"/>
                            </p:stCondLst>
                            <p:childTnLst>
                              <p:par>
                                <p:cTn id="106" presetID="1" presetClass="entr" presetSubtype="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"/>
                            </p:stCondLst>
                            <p:childTnLst>
                              <p:par>
                                <p:cTn id="1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"/>
                            </p:stCondLst>
                            <p:childTnLst>
                              <p:par>
                                <p:cTn id="1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"/>
                            </p:stCondLst>
                            <p:childTnLst>
                              <p:par>
                                <p:cTn id="1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"/>
                            </p:stCondLst>
                            <p:childTnLst>
                              <p:par>
                                <p:cTn id="1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"/>
                            </p:stCondLst>
                            <p:childTnLst>
                              <p:par>
                                <p:cTn id="144" presetID="1" presetClass="exit" presetSubtype="0" fill="hold" grpId="8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"/>
                            </p:stCondLst>
                            <p:childTnLst>
                              <p:par>
                                <p:cTn id="1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"/>
                            </p:stCondLst>
                            <p:childTnLst>
                              <p:par>
                                <p:cTn id="15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"/>
                            </p:stCondLst>
                            <p:childTnLst>
                              <p:par>
                                <p:cTn id="1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"/>
                            </p:stCondLst>
                            <p:childTnLst>
                              <p:par>
                                <p:cTn id="15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"/>
                            </p:stCondLst>
                            <p:childTnLst>
                              <p:par>
                                <p:cTn id="159" presetID="1" presetClass="entr" presetSubtype="0" fill="hold" grpId="9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"/>
                            </p:stCondLst>
                            <p:childTnLst>
                              <p:par>
                                <p:cTn id="16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"/>
                            </p:stCondLst>
                            <p:childTnLst>
                              <p:par>
                                <p:cTn id="16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"/>
                            </p:stCondLst>
                            <p:childTnLst>
                              <p:par>
                                <p:cTn id="16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"/>
                            </p:stCondLst>
                            <p:childTnLst>
                              <p:par>
                                <p:cTn id="17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"/>
                            </p:stCondLst>
                            <p:childTnLst>
                              <p:par>
                                <p:cTn id="174" presetID="1" presetClass="exit" presetSubtype="0" fill="hold" grpId="1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"/>
                            </p:stCondLst>
                            <p:childTnLst>
                              <p:par>
                                <p:cTn id="17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"/>
                            </p:stCondLst>
                            <p:childTnLst>
                              <p:par>
                                <p:cTn id="18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"/>
                            </p:stCondLst>
                            <p:childTnLst>
                              <p:par>
                                <p:cTn id="18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"/>
                            </p:stCondLst>
                            <p:childTnLst>
                              <p:par>
                                <p:cTn id="18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"/>
                            </p:stCondLst>
                            <p:childTnLst>
                              <p:par>
                                <p:cTn id="19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30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00052 0.26505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6505 L 0.00065 0.34213 " pathEditMode="relative" rAng="0" ptsTypes="AA">
                                      <p:cBhvr>
                                        <p:cTn id="216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"/>
                            </p:stCondLst>
                            <p:childTnLst>
                              <p:par>
                                <p:cTn id="2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4213 L 0.00078 0.20556 " pathEditMode="relative" rAng="0" ptsTypes="AA">
                                      <p:cBhvr>
                                        <p:cTn id="219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00"/>
                            </p:stCondLst>
                            <p:childTnLst>
                              <p:par>
                                <p:cTn id="2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6505 L 0.00065 0.34213 " pathEditMode="relative" rAng="0" ptsTypes="AA">
                                      <p:cBhvr>
                                        <p:cTn id="226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"/>
                            </p:stCondLst>
                            <p:childTnLst>
                              <p:par>
                                <p:cTn id="2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4213 L 0.00078 0.20556 " pathEditMode="relative" rAng="0" ptsTypes="AA">
                                      <p:cBhvr>
                                        <p:cTn id="23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00"/>
                            </p:stCondLst>
                            <p:childTnLst>
                              <p:par>
                                <p:cTn id="23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0649 L 3.95833E-6 -0.25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7" grpId="0"/>
      <p:bldP spid="7" grpId="1"/>
      <p:bldP spid="7" grpId="2"/>
      <p:bldP spid="7" grpId="3"/>
      <p:bldP spid="7" grpId="4"/>
      <p:bldP spid="7" grpId="5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29" grpId="1"/>
      <p:bldP spid="29" grpId="2"/>
      <p:bldP spid="29" grpId="3"/>
      <p:bldP spid="29" grpId="4"/>
      <p:bldP spid="29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/>
          <p:cNvSpPr/>
          <p:nvPr/>
        </p:nvSpPr>
        <p:spPr>
          <a:xfrm>
            <a:off x="-173386" y="266547"/>
            <a:ext cx="6791372" cy="67913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9" b="9458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1375" y="501627"/>
            <a:ext cx="2703871" cy="20279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5200" y="2534400"/>
            <a:ext cx="43975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Light Condensed" panose="020B0502040204020203" pitchFamily="34" charset="0"/>
              </a:rPr>
              <a:t>В дальнейшем мы будем заниматься дополнением дата-сета, отвечающего за обучение ИИ</a:t>
            </a:r>
            <a:endParaRPr lang="ru-RU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96" y="1280876"/>
            <a:ext cx="1248654" cy="12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94447" y="2597502"/>
            <a:ext cx="4397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Light Condensed" panose="020B0502040204020203" pitchFamily="34" charset="0"/>
              </a:rPr>
              <a:t>Также планируется разработать рекламное направление работы бота. Механизм тот же, но вместо поиска человека – незаметная реклама</a:t>
            </a:r>
            <a:endParaRPr lang="ru-RU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4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2517 0.49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24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2517 0.49514 L 0.51901 -0.019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757683" y="1462323"/>
            <a:ext cx="62245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СПАСИБО ЗА ВНИМАНИЕ</a:t>
            </a:r>
            <a:br>
              <a:rPr lang="ru-RU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endParaRPr lang="ru-RU" sz="5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ru-RU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Практические подробности в видео</a:t>
            </a:r>
            <a:endParaRPr lang="ru-RU" sz="4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888" y="-1029115"/>
            <a:ext cx="9353688" cy="5261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488" y="-876715"/>
            <a:ext cx="9353688" cy="52614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088" y="-724315"/>
            <a:ext cx="9353688" cy="52614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88" y="-571915"/>
            <a:ext cx="9353688" cy="52614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88" y="-419515"/>
            <a:ext cx="9353688" cy="52614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" y="-267115"/>
            <a:ext cx="9353688" cy="52614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" y="-114715"/>
            <a:ext cx="9353688" cy="526145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" y="37685"/>
            <a:ext cx="9353688" cy="526145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2" y="190085"/>
            <a:ext cx="9353688" cy="52614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342485"/>
            <a:ext cx="9353688" cy="52614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2" y="494885"/>
            <a:ext cx="9353688" cy="526145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2" y="647285"/>
            <a:ext cx="9353688" cy="52614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2" y="799685"/>
            <a:ext cx="9353688" cy="526145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12" y="952085"/>
            <a:ext cx="9353688" cy="526145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12" y="1104485"/>
            <a:ext cx="9353688" cy="52614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2" y="1256885"/>
            <a:ext cx="9353688" cy="526145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12" y="1409285"/>
            <a:ext cx="9353688" cy="526145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12" y="1561685"/>
            <a:ext cx="9353688" cy="526145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12" y="1714085"/>
            <a:ext cx="9353688" cy="526145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12" y="1866485"/>
            <a:ext cx="9353688" cy="526145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12" y="2018885"/>
            <a:ext cx="9353688" cy="5261451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12" y="2171285"/>
            <a:ext cx="9353688" cy="526145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2323685"/>
            <a:ext cx="9353688" cy="5261451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6132" y="230010"/>
            <a:ext cx="9353688" cy="5261451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3732" y="382410"/>
            <a:ext cx="9353688" cy="5261451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1332" y="534810"/>
            <a:ext cx="9353688" cy="5261451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8932" y="687210"/>
            <a:ext cx="9353688" cy="5261451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6532" y="839610"/>
            <a:ext cx="9353688" cy="526145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4132" y="992010"/>
            <a:ext cx="9353688" cy="526145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1732" y="1144410"/>
            <a:ext cx="9353688" cy="526145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9332" y="1296810"/>
            <a:ext cx="9353688" cy="5261451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6932" y="1449210"/>
            <a:ext cx="9353688" cy="5261451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532" y="1601610"/>
            <a:ext cx="9353688" cy="5261451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2132" y="1754010"/>
            <a:ext cx="9353688" cy="5261451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9732" y="1906410"/>
            <a:ext cx="9353688" cy="5261451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1694953"/>
            <a:ext cx="9353688" cy="5261451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542553"/>
            <a:ext cx="9353688" cy="5261451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-1390153"/>
            <a:ext cx="9353688" cy="5261451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-1237753"/>
            <a:ext cx="9353688" cy="5261451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-1085353"/>
            <a:ext cx="9353688" cy="5261451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932953"/>
            <a:ext cx="9353688" cy="5261451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780553"/>
            <a:ext cx="9353688" cy="5261451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-628153"/>
            <a:ext cx="9353688" cy="5261451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475753"/>
            <a:ext cx="9353688" cy="5261451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23353"/>
            <a:ext cx="9353688" cy="5261451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-170953"/>
            <a:ext cx="9353688" cy="5261451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18553"/>
            <a:ext cx="9353688" cy="52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9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2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8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4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7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3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9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2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8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1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4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3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6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9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2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20"/>
                            </p:stCondLst>
                            <p:childTnLst>
                              <p:par>
                                <p:cTn id="14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70"/>
                            </p:stCondLst>
                            <p:childTnLst>
                              <p:par>
                                <p:cTn id="15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20"/>
                            </p:stCondLst>
                            <p:childTnLst>
                              <p:par>
                                <p:cTn id="15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8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70"/>
                            </p:stCondLst>
                            <p:childTnLst>
                              <p:par>
                                <p:cTn id="16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20"/>
                            </p:stCondLst>
                            <p:childTnLst>
                              <p:par>
                                <p:cTn id="16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70"/>
                            </p:stCondLst>
                            <p:childTnLst>
                              <p:par>
                                <p:cTn id="16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20"/>
                            </p:stCondLst>
                            <p:childTnLst>
                              <p:par>
                                <p:cTn id="17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70"/>
                            </p:stCondLst>
                            <p:childTnLst>
                              <p:par>
                                <p:cTn id="17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8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20"/>
                            </p:stCondLst>
                            <p:childTnLst>
                              <p:par>
                                <p:cTn id="1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70"/>
                            </p:stCondLst>
                            <p:childTnLst>
                              <p:par>
                                <p:cTn id="1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820"/>
                            </p:stCondLst>
                            <p:childTnLst>
                              <p:par>
                                <p:cTn id="18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0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70"/>
                            </p:stCondLst>
                            <p:childTnLst>
                              <p:par>
                                <p:cTn id="19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4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20"/>
                            </p:stCondLst>
                            <p:childTnLst>
                              <p:par>
                                <p:cTn id="19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70"/>
                            </p:stCondLst>
                            <p:childTnLst>
                              <p:par>
                                <p:cTn id="20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20"/>
                            </p:stCondLst>
                            <p:childTnLst>
                              <p:par>
                                <p:cTn id="20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70"/>
                            </p:stCondLst>
                            <p:childTnLst>
                              <p:par>
                                <p:cTn id="20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20"/>
                            </p:stCondLst>
                            <p:childTnLst>
                              <p:par>
                                <p:cTn id="21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70"/>
                            </p:stCondLst>
                            <p:childTnLst>
                              <p:par>
                                <p:cTn id="21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8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220"/>
                            </p:stCondLst>
                            <p:childTnLst>
                              <p:par>
                                <p:cTn id="22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70"/>
                            </p:stCondLst>
                            <p:childTnLst>
                              <p:par>
                                <p:cTn id="2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320"/>
                            </p:stCondLst>
                            <p:childTnLst>
                              <p:par>
                                <p:cTn id="22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0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70"/>
                            </p:stCondLst>
                            <p:childTnLst>
                              <p:par>
                                <p:cTn id="23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420"/>
                            </p:stCondLst>
                            <p:childTnLst>
                              <p:par>
                                <p:cTn id="23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8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70"/>
                            </p:stCondLst>
                            <p:childTnLst>
                              <p:par>
                                <p:cTn id="24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20"/>
                            </p:stCondLst>
                            <p:childTnLst>
                              <p:par>
                                <p:cTn id="24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70"/>
                            </p:stCondLst>
                            <p:childTnLst>
                              <p:par>
                                <p:cTn id="24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0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620"/>
                            </p:stCondLst>
                            <p:childTnLst>
                              <p:par>
                                <p:cTn id="25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4" dur="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70"/>
                            </p:stCondLst>
                            <p:childTnLst>
                              <p:par>
                                <p:cTn id="25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720"/>
                            </p:stCondLst>
                            <p:childTnLst>
                              <p:par>
                                <p:cTn id="26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2" dur="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70"/>
                            </p:stCondLst>
                            <p:childTnLst>
                              <p:par>
                                <p:cTn id="26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6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820"/>
                            </p:stCondLst>
                            <p:childTnLst>
                              <p:par>
                                <p:cTn id="26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0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70"/>
                            </p:stCondLst>
                            <p:childTnLst>
                              <p:par>
                                <p:cTn id="27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4" dur="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920"/>
                            </p:stCondLst>
                            <p:childTnLst>
                              <p:par>
                                <p:cTn id="27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8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70"/>
                            </p:stCondLst>
                            <p:childTnLst>
                              <p:par>
                                <p:cTn id="2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2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020"/>
                            </p:stCondLst>
                            <p:childTnLst>
                              <p:par>
                                <p:cTn id="2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6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70"/>
                            </p:stCondLst>
                            <p:childTnLst>
                              <p:par>
                                <p:cTn id="28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0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120"/>
                            </p:stCondLst>
                            <p:childTnLst>
                              <p:par>
                                <p:cTn id="29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4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170"/>
                            </p:stCondLst>
                            <p:childTnLst>
                              <p:par>
                                <p:cTn id="29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8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20"/>
                            </p:stCondLst>
                            <p:childTnLst>
                              <p:par>
                                <p:cTn id="30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2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270"/>
                            </p:stCondLst>
                            <p:childTnLst>
                              <p:par>
                                <p:cTn id="30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6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0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70"/>
                            </p:stCondLst>
                            <p:childTnLst>
                              <p:par>
                                <p:cTn id="31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4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420"/>
                            </p:stCondLst>
                            <p:childTnLst>
                              <p:par>
                                <p:cTn id="31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470"/>
                            </p:stCondLst>
                            <p:childTnLst>
                              <p:par>
                                <p:cTn id="32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2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20"/>
                            </p:stCondLst>
                            <p:childTnLst>
                              <p:par>
                                <p:cTn id="3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6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70"/>
                            </p:stCondLst>
                            <p:childTnLst>
                              <p:par>
                                <p:cTn id="32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0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620"/>
                            </p:stCondLst>
                            <p:childTnLst>
                              <p:par>
                                <p:cTn id="33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4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213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Bahnschrift Light Condensed</vt:lpstr>
      <vt:lpstr>Bahnschrift SemiBold SemiConden</vt:lpstr>
      <vt:lpstr>Britannic Bold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Dragon</dc:creator>
  <cp:lastModifiedBy>Dragon</cp:lastModifiedBy>
  <cp:revision>63</cp:revision>
  <dcterms:created xsi:type="dcterms:W3CDTF">2025-01-26T10:11:35Z</dcterms:created>
  <dcterms:modified xsi:type="dcterms:W3CDTF">2025-01-27T12:21:31Z</dcterms:modified>
</cp:coreProperties>
</file>