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8" r:id="rId11"/>
    <p:sldId id="269" r:id="rId12"/>
    <p:sldId id="264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Метрики качества классификации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Быков Игорь</a:t>
            </a:r>
          </a:p>
          <a:p>
            <a:r>
              <a:rPr lang="ru-RU" dirty="0" smtClean="0"/>
              <a:t>Марчук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1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r>
              <a:rPr lang="ru-RU" dirty="0" smtClean="0"/>
              <a:t> пример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Шаблон:</a:t>
            </a:r>
          </a:p>
          <a:p>
            <a:pPr marL="0" indent="0">
              <a:buNone/>
            </a:pPr>
            <a:r>
              <a:rPr lang="en-US" sz="2400" dirty="0"/>
              <a:t>recall(data, reference, relevant = levels(reference)[1], na.rm = TRUE, </a:t>
            </a:r>
            <a:r>
              <a:rPr lang="en-US" sz="2400" b="1" dirty="0" smtClean="0"/>
              <a:t>...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Пример:</a:t>
            </a:r>
          </a:p>
          <a:p>
            <a:pPr marL="0" indent="0">
              <a:buNone/>
            </a:pPr>
            <a:r>
              <a:rPr lang="en-US" sz="2400" dirty="0" err="1"/>
              <a:t>lvs</a:t>
            </a:r>
            <a:r>
              <a:rPr lang="en-US" sz="2400" dirty="0"/>
              <a:t> &lt;- c("Relevant", "Irrelevant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tbl_2_1_pred </a:t>
            </a:r>
            <a:r>
              <a:rPr lang="en-US" sz="2400" dirty="0"/>
              <a:t>&lt;- factor(rep(</a:t>
            </a:r>
            <a:r>
              <a:rPr lang="en-US" sz="2400" dirty="0" err="1"/>
              <a:t>lvs</a:t>
            </a:r>
            <a:r>
              <a:rPr lang="en-US" sz="2400" dirty="0"/>
              <a:t>, times = c(42, 58)), levels = </a:t>
            </a:r>
            <a:r>
              <a:rPr lang="en-US" sz="2400" dirty="0" err="1"/>
              <a:t>lvs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tbl_2_1_truth </a:t>
            </a:r>
            <a:r>
              <a:rPr lang="en-US" sz="2400" dirty="0"/>
              <a:t>&lt;- factor(c(rep(</a:t>
            </a:r>
            <a:r>
              <a:rPr lang="en-US" sz="2400" dirty="0" err="1"/>
              <a:t>lvs</a:t>
            </a:r>
            <a:r>
              <a:rPr lang="en-US" sz="2400" dirty="0"/>
              <a:t>, times = c(30, 12</a:t>
            </a:r>
            <a:r>
              <a:rPr lang="en-US" sz="2400" dirty="0" smtClean="0"/>
              <a:t>)),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rep(</a:t>
            </a:r>
            <a:r>
              <a:rPr lang="en-US" sz="2400" dirty="0" err="1" smtClean="0"/>
              <a:t>lvs</a:t>
            </a:r>
            <a:r>
              <a:rPr lang="en-US" sz="2400" dirty="0"/>
              <a:t>, times = c(30, 28))),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levels </a:t>
            </a:r>
            <a:r>
              <a:rPr lang="en-US" sz="2400" dirty="0"/>
              <a:t>= </a:t>
            </a:r>
            <a:r>
              <a:rPr lang="en-US" sz="2400" dirty="0" err="1"/>
              <a:t>lvs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tbl_2_1 </a:t>
            </a:r>
            <a:r>
              <a:rPr lang="en-US" sz="2400" dirty="0"/>
              <a:t>&lt;- table(tbl_2_1_pred, tbl_2_1_truth) precision(tbl_2_1)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precision(data </a:t>
            </a:r>
            <a:r>
              <a:rPr lang="en-US" sz="2400" dirty="0"/>
              <a:t>= tbl_2_1_pred, reference = tbl_2_1_truth, relevant = </a:t>
            </a:r>
            <a:r>
              <a:rPr lang="en-US" sz="2400" dirty="0" smtClean="0"/>
              <a:t>"Relevant")</a:t>
            </a:r>
          </a:p>
          <a:p>
            <a:pPr marL="0" indent="0">
              <a:buNone/>
            </a:pPr>
            <a:r>
              <a:rPr lang="en-US" sz="2400" dirty="0" smtClean="0"/>
              <a:t>recall(tbl_2_1)</a:t>
            </a:r>
          </a:p>
          <a:p>
            <a:pPr marL="0" indent="0">
              <a:buNone/>
            </a:pPr>
            <a:r>
              <a:rPr lang="en-US" sz="2400" dirty="0" smtClean="0"/>
              <a:t>recall(data </a:t>
            </a:r>
            <a:r>
              <a:rPr lang="en-US" sz="2400" dirty="0"/>
              <a:t>= tbl_2_1_pred, reference = tbl_2_1_truth, relevant = "Relevant")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3838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</a:t>
            </a:r>
            <a:r>
              <a:rPr lang="ru-RU" dirty="0" smtClean="0"/>
              <a:t>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</a:t>
            </a:r>
            <a:r>
              <a:rPr lang="ru-RU" dirty="0" smtClean="0"/>
              <a:t>-мера – это агрегированный критерий качества, основанный на </a:t>
            </a:r>
            <a:r>
              <a:rPr lang="en-US" dirty="0" smtClean="0"/>
              <a:t>recall &amp; precision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Является их средним гармоническим.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l-GR" dirty="0" smtClean="0"/>
              <a:t>β</a:t>
            </a:r>
            <a:r>
              <a:rPr lang="en-US" dirty="0" smtClean="0"/>
              <a:t> – </a:t>
            </a:r>
            <a:r>
              <a:rPr lang="ru-RU" dirty="0" smtClean="0"/>
              <a:t>вес </a:t>
            </a:r>
            <a:r>
              <a:rPr lang="en-US" dirty="0" smtClean="0"/>
              <a:t>precision</a:t>
            </a:r>
            <a:r>
              <a:rPr lang="ru-RU" dirty="0" smtClean="0"/>
              <a:t>, при </a:t>
            </a:r>
            <a:r>
              <a:rPr lang="el-GR" dirty="0" smtClean="0"/>
              <a:t>β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 1 предпочтение отдается </a:t>
            </a:r>
            <a:r>
              <a:rPr lang="en-US" dirty="0" smtClean="0"/>
              <a:t>recall, </a:t>
            </a:r>
            <a:r>
              <a:rPr lang="ru-RU" dirty="0" smtClean="0"/>
              <a:t>при </a:t>
            </a:r>
            <a:r>
              <a:rPr lang="el-GR" dirty="0"/>
              <a:t>β</a:t>
            </a:r>
            <a:r>
              <a:rPr lang="en-US" dirty="0" smtClean="0"/>
              <a:t> &gt; </a:t>
            </a:r>
            <a:r>
              <a:rPr lang="ru-RU" dirty="0" smtClean="0"/>
              <a:t>1 – </a:t>
            </a:r>
            <a:r>
              <a:rPr lang="en-US" dirty="0" smtClean="0"/>
              <a:t>precision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067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5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1201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Specificity – </a:t>
            </a:r>
            <a:r>
              <a:rPr lang="ru-RU" sz="7000" dirty="0" smtClean="0"/>
              <a:t>«специфичность» – </a:t>
            </a:r>
            <a:r>
              <a:rPr lang="ru-RU" sz="7000" dirty="0"/>
              <a:t>доля правильно названных </a:t>
            </a:r>
            <a:r>
              <a:rPr lang="ru-RU" sz="7000" dirty="0" smtClean="0"/>
              <a:t>отрицательных </a:t>
            </a:r>
            <a:r>
              <a:rPr lang="ru-RU" sz="7000" dirty="0"/>
              <a:t>объектов из всех реально </a:t>
            </a:r>
            <a:r>
              <a:rPr lang="ru-RU" sz="7000" dirty="0" smtClean="0"/>
              <a:t>отрицательных </a:t>
            </a:r>
            <a:r>
              <a:rPr lang="ru-RU" sz="7000" dirty="0"/>
              <a:t>объектов</a:t>
            </a:r>
            <a:r>
              <a:rPr lang="ru-RU" sz="7000" dirty="0" smtClean="0"/>
              <a:t>.</a:t>
            </a:r>
            <a:endParaRPr lang="en-US" sz="7000" dirty="0" smtClean="0"/>
          </a:p>
          <a:p>
            <a:pPr marL="0" indent="0">
              <a:buNone/>
            </a:pPr>
            <a:endParaRPr lang="en-US" sz="7000" dirty="0"/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endParaRPr lang="en-US" sz="7000" dirty="0"/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endParaRPr lang="en-US" sz="7000" dirty="0"/>
          </a:p>
          <a:p>
            <a:pPr marL="0" indent="0">
              <a:buNone/>
            </a:pPr>
            <a:endParaRPr lang="ru-RU" sz="7000" dirty="0" smtClean="0"/>
          </a:p>
          <a:p>
            <a:pPr marL="0" indent="0">
              <a:buNone/>
            </a:pPr>
            <a:r>
              <a:rPr lang="ru-RU" sz="7000" dirty="0" smtClean="0"/>
              <a:t>Т.к. тест с высокой специфичностью редко дает положительные результаты у здоровых людей, соответственно он будет полезен при выявлении заболевания.</a:t>
            </a:r>
          </a:p>
          <a:p>
            <a:pPr marL="0" indent="0">
              <a:buNone/>
            </a:pPr>
            <a:r>
              <a:rPr lang="ru-RU" sz="7000" dirty="0" smtClean="0"/>
              <a:t>Дает меньше ошибок 1-го типа.</a:t>
            </a:r>
            <a:endParaRPr lang="ru-RU" sz="7000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4572000" y="3148209"/>
                <a:ext cx="3353226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𝑆𝑝𝑒𝑐𝑖𝑓𝑖𝑐𝑖𝑡𝑦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48209"/>
                <a:ext cx="3353226" cy="78996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upload.wikimedia.org/wikipedia/commons/thumb/e/e7/Sensitivity_and_specificity.svg/350px-Sensitivity_and_specificity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135" t="79357" r="6150" b="1617"/>
          <a:stretch/>
        </p:blipFill>
        <p:spPr bwMode="auto">
          <a:xfrm>
            <a:off x="1403648" y="2797216"/>
            <a:ext cx="1800200" cy="149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35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r>
              <a:rPr lang="ru-RU" dirty="0" smtClean="0"/>
              <a:t> пример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Шаблон:</a:t>
            </a:r>
          </a:p>
          <a:p>
            <a:pPr marL="0" indent="0">
              <a:buNone/>
            </a:pPr>
            <a:r>
              <a:rPr lang="en-US" sz="2000" dirty="0"/>
              <a:t>specificity(predictions, labels, </a:t>
            </a:r>
            <a:r>
              <a:rPr lang="en-US" sz="2000" dirty="0" err="1"/>
              <a:t>perc.rank</a:t>
            </a:r>
            <a:r>
              <a:rPr lang="en-US" sz="2000" dirty="0"/>
              <a:t> =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Пример:</a:t>
            </a:r>
          </a:p>
          <a:p>
            <a:pPr marL="0" indent="0">
              <a:buNone/>
            </a:pPr>
            <a:r>
              <a:rPr lang="en-US" sz="2000" dirty="0"/>
              <a:t>data(churn) specificity(</a:t>
            </a:r>
            <a:r>
              <a:rPr lang="en-US" sz="2000" dirty="0" err="1"/>
              <a:t>churn$predictions,churn$labels</a:t>
            </a:r>
            <a:r>
              <a:rPr lang="en-US" sz="20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646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метрики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  <a:r>
              <a:rPr lang="ru-RU" dirty="0" smtClean="0"/>
              <a:t> и  </a:t>
            </a:r>
            <a:r>
              <a:rPr lang="en-US" dirty="0" smtClean="0"/>
              <a:t>Error rate </a:t>
            </a:r>
            <a:r>
              <a:rPr lang="ru-RU" dirty="0" smtClean="0"/>
              <a:t>– не подходят для задач с неравными классам</a:t>
            </a:r>
          </a:p>
          <a:p>
            <a:r>
              <a:rPr lang="en-US" dirty="0" smtClean="0"/>
              <a:t>Precision </a:t>
            </a:r>
            <a:r>
              <a:rPr lang="ru-RU" dirty="0" smtClean="0"/>
              <a:t>не позволяет нам записывать все данные в 1 класс (позволяет отличать нужный нам класс от других классов)</a:t>
            </a:r>
          </a:p>
          <a:p>
            <a:r>
              <a:rPr lang="en-US" dirty="0" smtClean="0"/>
              <a:t>Recall </a:t>
            </a:r>
            <a:r>
              <a:rPr lang="ru-RU" dirty="0" smtClean="0"/>
              <a:t>показывает способность алгоритма обнаруживать класс положительных объектов ( уменьшает ошибки 2го типа)</a:t>
            </a:r>
          </a:p>
          <a:p>
            <a:r>
              <a:rPr lang="en-US" dirty="0" smtClean="0"/>
              <a:t>Specificity </a:t>
            </a:r>
            <a:r>
              <a:rPr lang="ru-RU" dirty="0" smtClean="0"/>
              <a:t>показывает способность алгоритма обнаруживать класс </a:t>
            </a:r>
            <a:r>
              <a:rPr lang="ru-RU" dirty="0" smtClean="0"/>
              <a:t>отрицательных </a:t>
            </a:r>
            <a:r>
              <a:rPr lang="ru-RU" dirty="0" smtClean="0"/>
              <a:t>объектов ( уменьшает ошибки </a:t>
            </a:r>
            <a:r>
              <a:rPr lang="ru-RU" dirty="0" smtClean="0"/>
              <a:t>1го </a:t>
            </a:r>
            <a:r>
              <a:rPr lang="ru-RU" dirty="0" smtClean="0"/>
              <a:t>типа)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Accuracy</a:t>
            </a:r>
            <a:r>
              <a:rPr lang="ru-RU" sz="2400" dirty="0" smtClean="0"/>
              <a:t> – доля правильных ответов алгоритма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Пример – нужно определить спам письма – если письмо спам это </a:t>
            </a:r>
            <a:r>
              <a:rPr lang="en-US" sz="2400" dirty="0" smtClean="0"/>
              <a:t>positive. </a:t>
            </a:r>
            <a:r>
              <a:rPr lang="ru-RU" sz="2400" dirty="0" smtClean="0"/>
              <a:t>У нас 100 не-спам писем, из которых наш классификатор выявил 90, и 10 спам – выявлено 5. Тогда: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Но если все письма помечать как не-спам, то: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091" t="50080" r="49214" b="43884"/>
          <a:stretch/>
        </p:blipFill>
        <p:spPr bwMode="auto">
          <a:xfrm>
            <a:off x="539552" y="2132856"/>
            <a:ext cx="43148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718481" cy="6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5517232"/>
            <a:ext cx="4104456" cy="77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r>
              <a:rPr lang="ru-RU" dirty="0" smtClean="0"/>
              <a:t> пример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Шаблон:</a:t>
            </a:r>
          </a:p>
          <a:p>
            <a:pPr marL="0" indent="0">
              <a:buNone/>
            </a:pPr>
            <a:r>
              <a:rPr lang="en-US" sz="2800" dirty="0" smtClean="0"/>
              <a:t>accuracy(f</a:t>
            </a:r>
            <a:r>
              <a:rPr lang="en-US" sz="2800" dirty="0"/>
              <a:t>, </a:t>
            </a:r>
            <a:r>
              <a:rPr lang="en-US" sz="2800" dirty="0" smtClean="0"/>
              <a:t>x, </a:t>
            </a:r>
            <a:r>
              <a:rPr lang="en-US" sz="2800" dirty="0"/>
              <a:t>test = NULL, d = NULL, D = NULL, </a:t>
            </a:r>
            <a:r>
              <a:rPr lang="en-US" sz="2800" b="1" dirty="0" smtClean="0"/>
              <a:t>...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Пример:</a:t>
            </a:r>
          </a:p>
          <a:p>
            <a:pPr marL="0" indent="0">
              <a:buNone/>
            </a:pPr>
            <a:r>
              <a:rPr lang="en-US" sz="2800" dirty="0"/>
              <a:t>fit1 &lt;- </a:t>
            </a:r>
            <a:r>
              <a:rPr lang="en-US" sz="2800" dirty="0" err="1"/>
              <a:t>rwf</a:t>
            </a:r>
            <a:r>
              <a:rPr lang="en-US" sz="2800" dirty="0"/>
              <a:t>(</a:t>
            </a:r>
            <a:r>
              <a:rPr lang="en-US" sz="2800" dirty="0" err="1"/>
              <a:t>EuStockMarkets</a:t>
            </a:r>
            <a:r>
              <a:rPr lang="en-US" sz="2800" dirty="0"/>
              <a:t>[1:200,1],h=100)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fit2 </a:t>
            </a:r>
            <a:r>
              <a:rPr lang="en-US" sz="2800" dirty="0"/>
              <a:t>&lt;- </a:t>
            </a:r>
            <a:r>
              <a:rPr lang="en-US" sz="2800" dirty="0" err="1"/>
              <a:t>meanf</a:t>
            </a:r>
            <a:r>
              <a:rPr lang="en-US" sz="2800" dirty="0"/>
              <a:t>(</a:t>
            </a:r>
            <a:r>
              <a:rPr lang="en-US" sz="2800" dirty="0" err="1"/>
              <a:t>EuStockMarkets</a:t>
            </a:r>
            <a:r>
              <a:rPr lang="en-US" sz="2800" dirty="0"/>
              <a:t>[1:200,1],h=100) accuracy(fit1) </a:t>
            </a:r>
            <a:endParaRPr lang="ru-RU" sz="2800" smtClean="0"/>
          </a:p>
          <a:p>
            <a:pPr marL="0" indent="0">
              <a:buNone/>
            </a:pPr>
            <a:r>
              <a:rPr lang="en-US" sz="2800" smtClean="0"/>
              <a:t>accuracy(fit2</a:t>
            </a:r>
            <a:r>
              <a:rPr lang="en-US" sz="2800" dirty="0"/>
              <a:t>) accuracy(fit1,EuStockMarkets[201:300,1]) accuracy(fit2,EuStockMarkets[201:300,1])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445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Error rate – </a:t>
            </a:r>
            <a:r>
              <a:rPr lang="ru-RU" sz="2800" dirty="0" smtClean="0"/>
              <a:t>доля ошибочных ответов алгоритма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Рассчитаем </a:t>
            </a:r>
            <a:r>
              <a:rPr lang="en-US" sz="2800" dirty="0" smtClean="0"/>
              <a:t>error rate </a:t>
            </a:r>
            <a:r>
              <a:rPr lang="ru-RU" sz="2800" dirty="0" smtClean="0"/>
              <a:t>для того же примера с письмами: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95536" y="2190403"/>
                <a:ext cx="488922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𝐸𝑟𝑟𝑜𝑟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𝑟𝑎𝑡𝑒</m:t>
                      </m:r>
                      <m:r>
                        <a:rPr lang="en-US" sz="2400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90403"/>
                <a:ext cx="4889224" cy="78996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83567" y="4293096"/>
                <a:ext cx="4531543" cy="6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𝐸𝑟𝑟𝑜𝑟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𝑟𝑎𝑡𝑒</m:t>
                    </m:r>
                    <m:r>
                      <a:rPr lang="en-US" sz="2400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0" i="0" smtClean="0">
                            <a:latin typeface="Cambria Math"/>
                          </a:rPr>
                          <m:t>10+5</m:t>
                        </m:r>
                      </m:num>
                      <m:den>
                        <m:r>
                          <a:rPr lang="ru-RU" sz="2400" b="0" i="0" smtClean="0">
                            <a:latin typeface="Cambria Math"/>
                          </a:rPr>
                          <m:t>5+90+10+5</m:t>
                        </m:r>
                      </m:den>
                    </m:f>
                    <m:r>
                      <a:rPr lang="en-US" sz="24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+mj-lt"/>
                  </a:rPr>
                  <a:t>= 13, 6 </a:t>
                </a:r>
                <a:endParaRPr lang="ru-RU" sz="24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7" y="4293096"/>
                <a:ext cx="4531543" cy="63581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5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</a:t>
            </a:r>
            <a:r>
              <a:rPr lang="ru-RU" dirty="0" smtClean="0"/>
              <a:t>пример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Шаблон:</a:t>
            </a:r>
          </a:p>
          <a:p>
            <a:pPr marL="0" indent="0">
              <a:buNone/>
            </a:pPr>
            <a:r>
              <a:rPr lang="en-US" sz="2800" dirty="0" err="1"/>
              <a:t>Error.rate</a:t>
            </a:r>
            <a:r>
              <a:rPr lang="en-US" sz="2800" dirty="0"/>
              <a:t>(Fit, Y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Пример:</a:t>
            </a:r>
          </a:p>
          <a:p>
            <a:pPr marL="0" indent="0">
              <a:buNone/>
            </a:pPr>
            <a:r>
              <a:rPr lang="en-US" sz="2800" dirty="0"/>
              <a:t>fit1 &lt;- </a:t>
            </a:r>
            <a:r>
              <a:rPr lang="en-US" sz="2800" dirty="0" err="1"/>
              <a:t>rwf</a:t>
            </a:r>
            <a:r>
              <a:rPr lang="en-US" sz="2800" dirty="0"/>
              <a:t>(</a:t>
            </a:r>
            <a:r>
              <a:rPr lang="en-US" sz="2800" dirty="0" err="1"/>
              <a:t>EuStockMarkets</a:t>
            </a:r>
            <a:r>
              <a:rPr lang="en-US" sz="2800" dirty="0"/>
              <a:t>[1:200,1],h=100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err="1" smtClean="0"/>
              <a:t>Error.rate</a:t>
            </a:r>
            <a:r>
              <a:rPr lang="en-US" sz="2800" dirty="0" smtClean="0"/>
              <a:t>(fit1,EuStockMarkets[201:300,1</a:t>
            </a:r>
            <a:r>
              <a:rPr lang="en-US" sz="2800" dirty="0"/>
              <a:t>])</a:t>
            </a:r>
            <a:r>
              <a:rPr lang="en-US" sz="2800" dirty="0" smtClean="0"/>
              <a:t> </a:t>
            </a:r>
            <a:endParaRPr lang="ru-RU" sz="28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1325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классификации нашего алгоритма</a:t>
            </a:r>
            <a:endParaRPr lang="ru-RU" dirty="0"/>
          </a:p>
        </p:txBody>
      </p:sp>
      <p:pic>
        <p:nvPicPr>
          <p:cNvPr id="1026" name="Picture 2" descr="https://habrastorage.org/web/38e/9d4/892/38e9d4892d9241ea95e1f56e3ef9124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107"/>
          <a:stretch/>
        </p:blipFill>
        <p:spPr bwMode="auto">
          <a:xfrm>
            <a:off x="2699395" y="1844824"/>
            <a:ext cx="3816424" cy="4572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32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Precision – </a:t>
            </a:r>
            <a:r>
              <a:rPr lang="ru-RU" sz="2800" dirty="0" smtClean="0"/>
              <a:t>«точность» – доля правильно названных положительных объектов из всех объектов, определенных как положительные.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Из-за роста </a:t>
            </a:r>
            <a:r>
              <a:rPr lang="en-US" sz="2800" dirty="0" smtClean="0"/>
              <a:t>FP </a:t>
            </a:r>
            <a:r>
              <a:rPr lang="ru-RU" sz="2800" dirty="0" smtClean="0"/>
              <a:t>не даст записать все объекты в 1 класс, как это было в </a:t>
            </a:r>
            <a:r>
              <a:rPr lang="en-US" sz="2800" dirty="0" smtClean="0"/>
              <a:t>accuracy.</a:t>
            </a:r>
            <a:endParaRPr lang="ru-RU" sz="2800" dirty="0"/>
          </a:p>
        </p:txBody>
      </p:sp>
      <p:pic>
        <p:nvPicPr>
          <p:cNvPr id="2050" name="Picture 2" descr="https://habrastorage.org/web/38e/9d4/892/38e9d4892d9241ea95e1f56e3ef9124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72" t="76292" r="50898" b="6565"/>
          <a:stretch/>
        </p:blipFill>
        <p:spPr bwMode="auto">
          <a:xfrm>
            <a:off x="323528" y="3068959"/>
            <a:ext cx="2211619" cy="1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40957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47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r>
              <a:rPr lang="ru-RU" dirty="0" smtClean="0"/>
              <a:t> пример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Шаблон:</a:t>
            </a:r>
          </a:p>
          <a:p>
            <a:pPr marL="0" indent="0">
              <a:buNone/>
            </a:pPr>
            <a:r>
              <a:rPr lang="en-US" sz="2400" dirty="0"/>
              <a:t>Precision(</a:t>
            </a:r>
            <a:r>
              <a:rPr lang="en-US" sz="2400" dirty="0" err="1"/>
              <a:t>y_true</a:t>
            </a:r>
            <a:r>
              <a:rPr lang="en-US" sz="2400" dirty="0"/>
              <a:t>, </a:t>
            </a:r>
            <a:r>
              <a:rPr lang="en-US" sz="2400" dirty="0" err="1"/>
              <a:t>y_pred</a:t>
            </a:r>
            <a:r>
              <a:rPr lang="en-US" sz="2400" dirty="0"/>
              <a:t>, positive = NULL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Пример:</a:t>
            </a:r>
          </a:p>
          <a:p>
            <a:pPr marL="0" indent="0">
              <a:buNone/>
            </a:pPr>
            <a:r>
              <a:rPr lang="en-US" sz="2400" dirty="0"/>
              <a:t>data(cars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logreg</a:t>
            </a:r>
            <a:r>
              <a:rPr lang="en-US" sz="2400" dirty="0" smtClean="0"/>
              <a:t> </a:t>
            </a:r>
            <a:r>
              <a:rPr lang="en-US" sz="2400" dirty="0"/>
              <a:t>&lt;- </a:t>
            </a:r>
            <a:r>
              <a:rPr lang="en-US" sz="2400" dirty="0" err="1"/>
              <a:t>glm</a:t>
            </a:r>
            <a:r>
              <a:rPr lang="en-US" sz="2400" dirty="0"/>
              <a:t>(formula = </a:t>
            </a:r>
            <a:r>
              <a:rPr lang="en-US" sz="2400" dirty="0" err="1"/>
              <a:t>vs</a:t>
            </a:r>
            <a:r>
              <a:rPr lang="en-US" sz="2400" dirty="0"/>
              <a:t> ~ </a:t>
            </a:r>
            <a:r>
              <a:rPr lang="en-US" sz="2400" dirty="0" err="1"/>
              <a:t>hp</a:t>
            </a:r>
            <a:r>
              <a:rPr lang="en-US" sz="2400" dirty="0"/>
              <a:t> + </a:t>
            </a:r>
            <a:r>
              <a:rPr lang="en-US" sz="2400" dirty="0" err="1" smtClean="0"/>
              <a:t>wt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  family </a:t>
            </a:r>
            <a:r>
              <a:rPr lang="en-US" sz="2400" dirty="0"/>
              <a:t>= binomial(link = "</a:t>
            </a:r>
            <a:r>
              <a:rPr lang="en-US" sz="2400" dirty="0" err="1"/>
              <a:t>logit</a:t>
            </a:r>
            <a:r>
              <a:rPr lang="en-US" sz="2400" dirty="0"/>
              <a:t>"), data = </a:t>
            </a:r>
            <a:r>
              <a:rPr lang="en-US" sz="2400" dirty="0" err="1" smtClean="0"/>
              <a:t>mtcars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pred</a:t>
            </a:r>
            <a:r>
              <a:rPr lang="en-US" sz="2400" dirty="0" smtClean="0"/>
              <a:t> </a:t>
            </a:r>
            <a:r>
              <a:rPr lang="en-US" sz="2400" dirty="0"/>
              <a:t>&lt;- </a:t>
            </a:r>
            <a:r>
              <a:rPr lang="en-US" sz="2400" dirty="0" err="1"/>
              <a:t>ifelse</a:t>
            </a:r>
            <a:r>
              <a:rPr lang="en-US" sz="2400" dirty="0"/>
              <a:t>(</a:t>
            </a:r>
            <a:r>
              <a:rPr lang="en-US" sz="2400" dirty="0" err="1"/>
              <a:t>logreg$fitted.values</a:t>
            </a:r>
            <a:r>
              <a:rPr lang="en-US" sz="2400" dirty="0"/>
              <a:t> &lt; 0.5, 0, </a:t>
            </a:r>
            <a:r>
              <a:rPr lang="en-US" sz="2400" dirty="0" smtClean="0"/>
              <a:t>1)</a:t>
            </a:r>
          </a:p>
          <a:p>
            <a:pPr marL="0" indent="0">
              <a:buNone/>
            </a:pPr>
            <a:r>
              <a:rPr lang="en-US" sz="2400" dirty="0" smtClean="0"/>
              <a:t>Precision(</a:t>
            </a:r>
            <a:r>
              <a:rPr lang="en-US" sz="2400" dirty="0" err="1" smtClean="0"/>
              <a:t>y_pred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pred</a:t>
            </a:r>
            <a:r>
              <a:rPr lang="en-US" sz="2400" dirty="0"/>
              <a:t>, </a:t>
            </a:r>
            <a:r>
              <a:rPr lang="en-US" sz="2400" dirty="0" err="1"/>
              <a:t>y_true</a:t>
            </a:r>
            <a:r>
              <a:rPr lang="en-US" sz="2400" dirty="0"/>
              <a:t> = </a:t>
            </a:r>
            <a:r>
              <a:rPr lang="en-US" sz="2400" dirty="0" err="1"/>
              <a:t>mtcars$vs</a:t>
            </a:r>
            <a:r>
              <a:rPr lang="en-US" sz="2400" dirty="0"/>
              <a:t>, positive = "0") Precision(</a:t>
            </a:r>
            <a:r>
              <a:rPr lang="en-US" sz="2400" dirty="0" err="1"/>
              <a:t>y_pred</a:t>
            </a:r>
            <a:r>
              <a:rPr lang="en-US" sz="2400" dirty="0"/>
              <a:t> = </a:t>
            </a:r>
            <a:r>
              <a:rPr lang="en-US" sz="2400" dirty="0" err="1"/>
              <a:t>pred</a:t>
            </a:r>
            <a:r>
              <a:rPr lang="en-US" sz="2400" dirty="0"/>
              <a:t>, </a:t>
            </a:r>
            <a:r>
              <a:rPr lang="en-US" sz="2400" dirty="0" err="1"/>
              <a:t>y_true</a:t>
            </a:r>
            <a:r>
              <a:rPr lang="en-US" sz="2400" dirty="0"/>
              <a:t> = </a:t>
            </a:r>
            <a:r>
              <a:rPr lang="en-US" sz="2400" dirty="0" err="1"/>
              <a:t>mtcars$vs</a:t>
            </a:r>
            <a:r>
              <a:rPr lang="en-US" sz="2400" dirty="0"/>
              <a:t>, positive = "1")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7879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Recall</a:t>
            </a:r>
            <a:r>
              <a:rPr lang="ru-RU" sz="2600" dirty="0" smtClean="0"/>
              <a:t> (</a:t>
            </a:r>
            <a:r>
              <a:rPr lang="en-US" sz="2600" dirty="0" smtClean="0"/>
              <a:t>sensitivity</a:t>
            </a:r>
            <a:r>
              <a:rPr lang="ru-RU" sz="2600" dirty="0" smtClean="0"/>
              <a:t>)</a:t>
            </a:r>
            <a:r>
              <a:rPr lang="en-US" sz="2600" dirty="0" smtClean="0"/>
              <a:t> – </a:t>
            </a:r>
            <a:r>
              <a:rPr lang="ru-RU" sz="2600" dirty="0" smtClean="0"/>
              <a:t>«полнота» – доля правильно названных положительных объектов из всех реально положительных объектов. 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При выявлении больных людей положительный результат считается бесполезным, отрицательный же с большей долей вероятности гарантирует отсутствие заболевания (для алгоритмов с высокой чувствительностью)</a:t>
            </a:r>
          </a:p>
          <a:p>
            <a:pPr marL="0" indent="0">
              <a:buNone/>
            </a:pPr>
            <a:r>
              <a:rPr lang="ru-RU" sz="2600" dirty="0" smtClean="0"/>
              <a:t>Дает меньше ошибок 2-го типа.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3074" name="Picture 2" descr="https://habrastorage.org/web/38e/9d4/892/38e9d4892d9241ea95e1f56e3ef9124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112" t="78363" r="12122" b="5387"/>
          <a:stretch/>
        </p:blipFill>
        <p:spPr bwMode="auto">
          <a:xfrm>
            <a:off x="827584" y="2748127"/>
            <a:ext cx="1584176" cy="13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33142"/>
            <a:ext cx="3429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61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517</Words>
  <Application>Microsoft Office PowerPoint</Application>
  <PresentationFormat>Экран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Метрики качества классификации</vt:lpstr>
      <vt:lpstr>Accuracy</vt:lpstr>
      <vt:lpstr>Accuracy пример на R</vt:lpstr>
      <vt:lpstr>Error rate</vt:lpstr>
      <vt:lpstr>Error rate пример на R</vt:lpstr>
      <vt:lpstr>Представление классификации нашего алгоритма</vt:lpstr>
      <vt:lpstr>Precision</vt:lpstr>
      <vt:lpstr>Precision пример на R</vt:lpstr>
      <vt:lpstr>Recall</vt:lpstr>
      <vt:lpstr>Recall пример на R</vt:lpstr>
      <vt:lpstr>F-мера</vt:lpstr>
      <vt:lpstr>Specificity</vt:lpstr>
      <vt:lpstr>Specificity пример на R</vt:lpstr>
      <vt:lpstr>Выбор метрики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Метрики качества классификации</dc:title>
  <dc:creator>Igor</dc:creator>
  <cp:lastModifiedBy>Александр Марчук</cp:lastModifiedBy>
  <cp:revision>26</cp:revision>
  <dcterms:created xsi:type="dcterms:W3CDTF">2018-12-06T04:10:53Z</dcterms:created>
  <dcterms:modified xsi:type="dcterms:W3CDTF">2018-12-13T05:37:42Z</dcterms:modified>
</cp:coreProperties>
</file>