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1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90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0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2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5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5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5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1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8467" y="35992"/>
            <a:ext cx="2741950" cy="1305110"/>
          </a:xfrm>
        </p:spPr>
        <p:txBody>
          <a:bodyPr>
            <a:normAutofit/>
          </a:bodyPr>
          <a:lstStyle/>
          <a:p>
            <a:r>
              <a:rPr lang="es-MX" sz="2000" dirty="0"/>
              <a:t>Base de datos de tienda en línea</a:t>
            </a:r>
            <a:br>
              <a:rPr lang="es-MX" sz="2000" dirty="0"/>
            </a:br>
            <a:r>
              <a:rPr lang="es-MX" sz="2000" dirty="0"/>
              <a:t>Payan Serrano David Sebastián  4AVP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08803"/>
              </p:ext>
            </p:extLst>
          </p:nvPr>
        </p:nvGraphicFramePr>
        <p:xfrm>
          <a:off x="10661316" y="307415"/>
          <a:ext cx="13432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97">
                  <a:extLst>
                    <a:ext uri="{9D8B030D-6E8A-4147-A177-3AD203B41FA5}">
                      <a16:colId xmlns:a16="http://schemas.microsoft.com/office/drawing/2014/main" val="33818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Categorías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  <a:r>
                        <a:rPr lang="es-MX" baseline="0" dirty="0"/>
                        <a:t> (INT)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r>
                        <a:rPr lang="es-MX" baseline="0" dirty="0"/>
                        <a:t> (VC,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  <a:p>
                      <a:r>
                        <a:rPr lang="es-MX" dirty="0"/>
                        <a:t>(VC,300)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1676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57039"/>
              </p:ext>
            </p:extLst>
          </p:nvPr>
        </p:nvGraphicFramePr>
        <p:xfrm>
          <a:off x="8966359" y="203595"/>
          <a:ext cx="12257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30">
                  <a:extLst>
                    <a:ext uri="{9D8B030D-6E8A-4147-A177-3AD203B41FA5}">
                      <a16:colId xmlns:a16="http://schemas.microsoft.com/office/drawing/2014/main" val="868432724"/>
                    </a:ext>
                  </a:extLst>
                </a:gridCol>
              </a:tblGrid>
              <a:tr h="312557">
                <a:tc>
                  <a:txBody>
                    <a:bodyPr/>
                    <a:lstStyle/>
                    <a:p>
                      <a:r>
                        <a:rPr lang="es-MX" dirty="0"/>
                        <a:t>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2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</a:t>
                      </a:r>
                      <a:r>
                        <a:rPr lang="es-MX" baseline="0" dirty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(VC,</a:t>
                      </a:r>
                      <a:r>
                        <a:rPr lang="es-MX" baseline="0" dirty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1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Apellido</a:t>
                      </a:r>
                      <a:r>
                        <a:rPr lang="es-MX" baseline="0" dirty="0"/>
                        <a:t>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Correo (VC,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Teléfono</a:t>
                      </a:r>
                      <a:r>
                        <a:rPr lang="es-MX" baseline="0" dirty="0"/>
                        <a:t> (VC, 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  <a:r>
                        <a:rPr lang="es-MX" baseline="0" dirty="0"/>
                        <a:t> de nacimiento 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7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Genero(BOOLEAN)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3464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82938"/>
              </p:ext>
            </p:extLst>
          </p:nvPr>
        </p:nvGraphicFramePr>
        <p:xfrm>
          <a:off x="10459344" y="4178695"/>
          <a:ext cx="13904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193738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Membresías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</a:t>
                      </a:r>
                      <a:r>
                        <a:rPr lang="es-MX" baseline="0" dirty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(VC,</a:t>
                      </a:r>
                      <a:r>
                        <a:rPr lang="es-MX" baseline="0" dirty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  <a:r>
                        <a:rPr lang="es-MX" baseline="0" dirty="0"/>
                        <a:t>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965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80341"/>
              </p:ext>
            </p:extLst>
          </p:nvPr>
        </p:nvGraphicFramePr>
        <p:xfrm>
          <a:off x="7498934" y="310516"/>
          <a:ext cx="139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255504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Usuario-</a:t>
                      </a:r>
                      <a:r>
                        <a:rPr lang="es-MX" dirty="0" err="1"/>
                        <a:t>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 A_I P.K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1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Usuario_ID</a:t>
                      </a:r>
                      <a:r>
                        <a:rPr lang="es-MX" dirty="0"/>
                        <a:t> (INT)</a:t>
                      </a:r>
                      <a:r>
                        <a:rPr lang="es-MX" baseline="0" dirty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2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Membresías</a:t>
                      </a:r>
                    </a:p>
                    <a:p>
                      <a:r>
                        <a:rPr lang="es-MX" dirty="0"/>
                        <a:t>(INT)</a:t>
                      </a:r>
                      <a:r>
                        <a:rPr lang="es-MX" baseline="0" dirty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731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43644"/>
              </p:ext>
            </p:extLst>
          </p:nvPr>
        </p:nvGraphicFramePr>
        <p:xfrm>
          <a:off x="4522511" y="203595"/>
          <a:ext cx="134365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58">
                  <a:extLst>
                    <a:ext uri="{9D8B030D-6E8A-4147-A177-3AD203B41FA5}">
                      <a16:colId xmlns:a16="http://schemas.microsoft.com/office/drawing/2014/main" val="1328040228"/>
                    </a:ext>
                  </a:extLst>
                </a:gridCol>
              </a:tblGrid>
              <a:tr h="318941">
                <a:tc>
                  <a:txBody>
                    <a:bodyPr/>
                    <a:lstStyle/>
                    <a:p>
                      <a:r>
                        <a:rPr lang="es-MX" dirty="0"/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9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 P.K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 (VC, 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4294"/>
                  </a:ext>
                </a:extLst>
              </a:tr>
              <a:tr h="405946">
                <a:tc>
                  <a:txBody>
                    <a:bodyPr/>
                    <a:lstStyle/>
                    <a:p>
                      <a:r>
                        <a:rPr lang="es-MX" dirty="0"/>
                        <a:t>Descripción (VC, 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Precio (DOUBLE)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Categoría </a:t>
                      </a:r>
                      <a:r>
                        <a:rPr lang="es-MX" baseline="0" dirty="0"/>
                        <a:t>_ID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Cantidad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866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69939"/>
              </p:ext>
            </p:extLst>
          </p:nvPr>
        </p:nvGraphicFramePr>
        <p:xfrm>
          <a:off x="125283" y="466298"/>
          <a:ext cx="17562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27">
                  <a:extLst>
                    <a:ext uri="{9D8B030D-6E8A-4147-A177-3AD203B41FA5}">
                      <a16:colId xmlns:a16="http://schemas.microsoft.com/office/drawing/2014/main" val="97750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Método de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</a:t>
                      </a:r>
                      <a:r>
                        <a:rPr lang="es-MX" baseline="0" dirty="0"/>
                        <a:t> P.K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r>
                        <a:rPr lang="es-MX" baseline="0" dirty="0"/>
                        <a:t> (VC,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(VC,</a:t>
                      </a:r>
                      <a:r>
                        <a:rPr lang="es-MX" baseline="0" dirty="0"/>
                        <a:t> 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6816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08398"/>
              </p:ext>
            </p:extLst>
          </p:nvPr>
        </p:nvGraphicFramePr>
        <p:xfrm>
          <a:off x="5849809" y="3520835"/>
          <a:ext cx="193910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69022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Direcciones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</a:t>
                      </a:r>
                      <a:r>
                        <a:rPr lang="es-MX" baseline="0" dirty="0"/>
                        <a:t>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Calle (VC,</a:t>
                      </a:r>
                      <a:r>
                        <a:rPr lang="es-MX" baseline="0" dirty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Num</a:t>
                      </a:r>
                      <a:r>
                        <a:rPr lang="es-MX" dirty="0"/>
                        <a:t> (NUM)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Colonia (VC,</a:t>
                      </a:r>
                      <a:r>
                        <a:rPr lang="es-MX" baseline="0" dirty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CP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Estado (VC,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Ciudad (VC_100)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1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Usuario_ID</a:t>
                      </a:r>
                      <a:r>
                        <a:rPr lang="es-MX" dirty="0"/>
                        <a:t> (INT)</a:t>
                      </a:r>
                      <a:r>
                        <a:rPr lang="es-MX" baseline="0" dirty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4159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93322"/>
              </p:ext>
            </p:extLst>
          </p:nvPr>
        </p:nvGraphicFramePr>
        <p:xfrm>
          <a:off x="2509338" y="3082925"/>
          <a:ext cx="17500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06">
                  <a:extLst>
                    <a:ext uri="{9D8B030D-6E8A-4147-A177-3AD203B41FA5}">
                      <a16:colId xmlns:a16="http://schemas.microsoft.com/office/drawing/2014/main" val="3010261793"/>
                    </a:ext>
                  </a:extLst>
                </a:gridCol>
              </a:tblGrid>
              <a:tr h="330814">
                <a:tc>
                  <a:txBody>
                    <a:bodyPr/>
                    <a:lstStyle/>
                    <a:p>
                      <a:r>
                        <a:rPr lang="es-MX" dirty="0"/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30199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/>
                        <a:t>ID (INT)</a:t>
                      </a:r>
                      <a:r>
                        <a:rPr lang="es-MX" baseline="0" dirty="0"/>
                        <a:t> P.K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4993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/>
                        <a:t>Carrito</a:t>
                      </a:r>
                      <a:r>
                        <a:rPr lang="es-MX" baseline="0" dirty="0" err="1"/>
                        <a:t>_ID</a:t>
                      </a:r>
                      <a:r>
                        <a:rPr lang="es-MX" baseline="0" dirty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34810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/>
                        <a:t>Metodo_pago_ID</a:t>
                      </a:r>
                      <a:r>
                        <a:rPr lang="es-MX" baseline="0" dirty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43327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r>
                        <a:rPr lang="es-MX" baseline="0" dirty="0"/>
                        <a:t>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58992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/>
                        <a:t>Estado (BOOLEAN)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90695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/>
                        <a:t>Direccion_ID</a:t>
                      </a:r>
                      <a:r>
                        <a:rPr lang="es-MX" dirty="0"/>
                        <a:t> (INT)</a:t>
                      </a:r>
                      <a:r>
                        <a:rPr lang="es-MX" baseline="0" dirty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3171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7854"/>
              </p:ext>
            </p:extLst>
          </p:nvPr>
        </p:nvGraphicFramePr>
        <p:xfrm>
          <a:off x="170009" y="2317489"/>
          <a:ext cx="2311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23402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(INT) P.K</a:t>
                      </a:r>
                      <a:r>
                        <a:rPr lang="es-MX" baseline="0" dirty="0"/>
                        <a:t>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Producto_ID</a:t>
                      </a:r>
                      <a:r>
                        <a:rPr lang="es-MX" baseline="0" dirty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Cantidad</a:t>
                      </a:r>
                      <a:r>
                        <a:rPr lang="es-MX" baseline="0" dirty="0"/>
                        <a:t>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Usuario_ID</a:t>
                      </a:r>
                      <a:r>
                        <a:rPr lang="es-MX" baseline="0" dirty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51154"/>
                  </a:ext>
                </a:extLst>
              </a:tr>
            </a:tbl>
          </a:graphicData>
        </a:graphic>
      </p:graphicFrame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BDA8058-AAE4-4B8F-9550-01B425CE32EA}"/>
              </a:ext>
            </a:extLst>
          </p:cNvPr>
          <p:cNvCxnSpPr/>
          <p:nvPr/>
        </p:nvCxnSpPr>
        <p:spPr>
          <a:xfrm flipV="1">
            <a:off x="5866169" y="203595"/>
            <a:ext cx="1534756" cy="2949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7C15E92-872C-4548-8E5D-05076933D16B}"/>
              </a:ext>
            </a:extLst>
          </p:cNvPr>
          <p:cNvCxnSpPr/>
          <p:nvPr/>
        </p:nvCxnSpPr>
        <p:spPr>
          <a:xfrm flipV="1">
            <a:off x="7400925" y="104775"/>
            <a:ext cx="3058419" cy="98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D17E980-E553-4529-91EC-65311F4A4F95}"/>
              </a:ext>
            </a:extLst>
          </p:cNvPr>
          <p:cNvCxnSpPr/>
          <p:nvPr/>
        </p:nvCxnSpPr>
        <p:spPr>
          <a:xfrm>
            <a:off x="10459344" y="104775"/>
            <a:ext cx="201972" cy="86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D533F54-C46D-4501-B3E4-D3AF526102BC}"/>
              </a:ext>
            </a:extLst>
          </p:cNvPr>
          <p:cNvCxnSpPr/>
          <p:nvPr/>
        </p:nvCxnSpPr>
        <p:spPr>
          <a:xfrm flipV="1">
            <a:off x="4259344" y="4178695"/>
            <a:ext cx="1590465" cy="2184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627F181-BEBE-432D-8837-CA93DABF952D}"/>
              </a:ext>
            </a:extLst>
          </p:cNvPr>
          <p:cNvCxnSpPr/>
          <p:nvPr/>
        </p:nvCxnSpPr>
        <p:spPr>
          <a:xfrm flipH="1" flipV="1">
            <a:off x="1666875" y="4171689"/>
            <a:ext cx="842463" cy="13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C6EA380-2D01-42C4-9E3A-EC8F4CB58B4D}"/>
              </a:ext>
            </a:extLst>
          </p:cNvPr>
          <p:cNvCxnSpPr/>
          <p:nvPr/>
        </p:nvCxnSpPr>
        <p:spPr>
          <a:xfrm flipV="1">
            <a:off x="2481410" y="828675"/>
            <a:ext cx="2041101" cy="22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EA37C57-A1B0-49DF-B081-9821097C069D}"/>
              </a:ext>
            </a:extLst>
          </p:cNvPr>
          <p:cNvCxnSpPr/>
          <p:nvPr/>
        </p:nvCxnSpPr>
        <p:spPr>
          <a:xfrm flipV="1">
            <a:off x="2509338" y="203595"/>
            <a:ext cx="2013173" cy="2539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4A20C69-4820-4277-9270-27C73192906E}"/>
              </a:ext>
            </a:extLst>
          </p:cNvPr>
          <p:cNvCxnSpPr>
            <a:cxnSpLocks/>
          </p:cNvCxnSpPr>
          <p:nvPr/>
        </p:nvCxnSpPr>
        <p:spPr>
          <a:xfrm flipV="1">
            <a:off x="4543425" y="154185"/>
            <a:ext cx="1762125" cy="74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6C6AD06-8063-40EA-8D44-FD2E2AA5BD3F}"/>
              </a:ext>
            </a:extLst>
          </p:cNvPr>
          <p:cNvCxnSpPr/>
          <p:nvPr/>
        </p:nvCxnSpPr>
        <p:spPr>
          <a:xfrm flipV="1">
            <a:off x="6305550" y="35992"/>
            <a:ext cx="2000250" cy="118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19DF876-6EA8-44BD-97F6-496276A10AA0}"/>
              </a:ext>
            </a:extLst>
          </p:cNvPr>
          <p:cNvCxnSpPr/>
          <p:nvPr/>
        </p:nvCxnSpPr>
        <p:spPr>
          <a:xfrm>
            <a:off x="8305800" y="35992"/>
            <a:ext cx="660559" cy="65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B2C3EB71-D2BF-4A9F-A2D9-B13EBC8D32EB}"/>
              </a:ext>
            </a:extLst>
          </p:cNvPr>
          <p:cNvCxnSpPr/>
          <p:nvPr/>
        </p:nvCxnSpPr>
        <p:spPr>
          <a:xfrm>
            <a:off x="1881510" y="971550"/>
            <a:ext cx="2528565" cy="2181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8B9DD23-1AC0-4147-990B-EB868669B54E}"/>
              </a:ext>
            </a:extLst>
          </p:cNvPr>
          <p:cNvCxnSpPr/>
          <p:nvPr/>
        </p:nvCxnSpPr>
        <p:spPr>
          <a:xfrm flipH="1">
            <a:off x="4300735" y="3195302"/>
            <a:ext cx="66538" cy="86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B881A1E-AEEE-42DF-8903-1301FE78228F}"/>
              </a:ext>
            </a:extLst>
          </p:cNvPr>
          <p:cNvCxnSpPr/>
          <p:nvPr/>
        </p:nvCxnSpPr>
        <p:spPr>
          <a:xfrm flipH="1">
            <a:off x="4367273" y="3082925"/>
            <a:ext cx="42802" cy="161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E944058-3B0C-401F-BD10-A7CC4881D743}"/>
              </a:ext>
            </a:extLst>
          </p:cNvPr>
          <p:cNvCxnSpPr/>
          <p:nvPr/>
        </p:nvCxnSpPr>
        <p:spPr>
          <a:xfrm flipV="1">
            <a:off x="7715250" y="5791200"/>
            <a:ext cx="2647950" cy="828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A314EE7-B62C-44CD-B07B-1E05C2FAB2DA}"/>
              </a:ext>
            </a:extLst>
          </p:cNvPr>
          <p:cNvCxnSpPr/>
          <p:nvPr/>
        </p:nvCxnSpPr>
        <p:spPr>
          <a:xfrm flipV="1">
            <a:off x="10372725" y="1214437"/>
            <a:ext cx="86619" cy="459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5C9FCBA-BD53-41DA-B792-1A1A1FEEF05F}"/>
              </a:ext>
            </a:extLst>
          </p:cNvPr>
          <p:cNvCxnSpPr/>
          <p:nvPr/>
        </p:nvCxnSpPr>
        <p:spPr>
          <a:xfrm flipH="1" flipV="1">
            <a:off x="10233533" y="971550"/>
            <a:ext cx="235336" cy="2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1367E8C-F80A-4116-B8C2-EA31AB767C84}"/>
              </a:ext>
            </a:extLst>
          </p:cNvPr>
          <p:cNvCxnSpPr/>
          <p:nvPr/>
        </p:nvCxnSpPr>
        <p:spPr>
          <a:xfrm flipH="1">
            <a:off x="9896475" y="4911725"/>
            <a:ext cx="562869" cy="898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2282BC3-B7FE-43A4-9608-44D94EC5C0EA}"/>
              </a:ext>
            </a:extLst>
          </p:cNvPr>
          <p:cNvCxnSpPr/>
          <p:nvPr/>
        </p:nvCxnSpPr>
        <p:spPr>
          <a:xfrm flipH="1" flipV="1">
            <a:off x="8449477" y="5791200"/>
            <a:ext cx="1481900" cy="25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5F47320D-3084-4D24-87DA-0AEC7F13E577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8194168" y="2870836"/>
            <a:ext cx="311839" cy="292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5FF9DF7-5761-49CB-A44A-2B541700578F}"/>
              </a:ext>
            </a:extLst>
          </p:cNvPr>
          <p:cNvCxnSpPr/>
          <p:nvPr/>
        </p:nvCxnSpPr>
        <p:spPr>
          <a:xfrm>
            <a:off x="1881510" y="1089764"/>
            <a:ext cx="1264282" cy="500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F9DB0C9-C501-492F-AD70-2AD68FE3A57D}"/>
              </a:ext>
            </a:extLst>
          </p:cNvPr>
          <p:cNvCxnSpPr/>
          <p:nvPr/>
        </p:nvCxnSpPr>
        <p:spPr>
          <a:xfrm flipV="1">
            <a:off x="3145792" y="695064"/>
            <a:ext cx="1319106" cy="92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320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de tienda en línea Payan Serrano David Sebastián  4AVP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línea</dc:title>
  <dc:creator>CC1</dc:creator>
  <cp:lastModifiedBy>sebasdxv</cp:lastModifiedBy>
  <cp:revision>9</cp:revision>
  <dcterms:created xsi:type="dcterms:W3CDTF">2025-03-11T00:47:39Z</dcterms:created>
  <dcterms:modified xsi:type="dcterms:W3CDTF">2025-03-12T06:42:48Z</dcterms:modified>
</cp:coreProperties>
</file>