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8" r:id="rId4"/>
    <p:sldId id="267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8120063" cy="10826750" type="B4ISO"/>
  <p:notesSz cx="6858000" cy="9144000"/>
  <p:defaultTextStyle>
    <a:defPPr>
      <a:defRPr lang="pt-BR"/>
    </a:defPPr>
    <a:lvl1pPr marL="0" algn="l" defTabSz="108205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1029" algn="l" defTabSz="108205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2059" algn="l" defTabSz="108205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23088" algn="l" defTabSz="108205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64114" algn="l" defTabSz="108205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05145" algn="l" defTabSz="108205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46173" algn="l" defTabSz="108205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87202" algn="l" defTabSz="108205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28233" algn="l" defTabSz="108205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A3DB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718" autoAdjust="0"/>
  </p:normalViewPr>
  <p:slideViewPr>
    <p:cSldViewPr>
      <p:cViewPr>
        <p:scale>
          <a:sx n="50" d="100"/>
          <a:sy n="50" d="100"/>
        </p:scale>
        <p:origin x="-2034" y="174"/>
      </p:cViewPr>
      <p:guideLst>
        <p:guide orient="horz" pos="3410"/>
        <p:guide pos="25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3DA09-AE0A-4C8D-A641-4A178D21FC00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9E3FF-4754-4B0C-B31F-137A07E7A7C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205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1029" algn="l" defTabSz="108205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2059" algn="l" defTabSz="108205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23088" algn="l" defTabSz="108205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64114" algn="l" defTabSz="108205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05145" algn="l" defTabSz="108205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46173" algn="l" defTabSz="108205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87202" algn="l" defTabSz="108205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28233" algn="l" defTabSz="108205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005" y="3363315"/>
            <a:ext cx="6902054" cy="232073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18010" y="6135158"/>
            <a:ext cx="5684044" cy="276683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1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2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23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64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05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46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87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28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11B4-C1AB-4940-93FD-1F2D03DC0882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0C03-46DD-4185-8BBA-4EDB9D18A94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11B4-C1AB-4940-93FD-1F2D03DC0882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0C03-46DD-4185-8BBA-4EDB9D18A94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415289" y="578933"/>
            <a:ext cx="1370261" cy="12315428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507" y="578933"/>
            <a:ext cx="3975448" cy="1231542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11B4-C1AB-4940-93FD-1F2D03DC0882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0C03-46DD-4185-8BBA-4EDB9D18A94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11B4-C1AB-4940-93FD-1F2D03DC0882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0C03-46DD-4185-8BBA-4EDB9D18A94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1426" y="6957192"/>
            <a:ext cx="6902054" cy="2150313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41426" y="4588844"/>
            <a:ext cx="6902054" cy="236835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4102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20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6230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641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7051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461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872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3282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11B4-C1AB-4940-93FD-1F2D03DC0882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0C03-46DD-4185-8BBA-4EDB9D18A94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04511" y="3368330"/>
            <a:ext cx="2672854" cy="9526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112700" y="3368330"/>
            <a:ext cx="2672854" cy="9526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11B4-C1AB-4940-93FD-1F2D03DC0882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0C03-46DD-4185-8BBA-4EDB9D18A94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6003" y="433572"/>
            <a:ext cx="7308057" cy="1804458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06017" y="2423491"/>
            <a:ext cx="3587773" cy="1009995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1029" indent="0">
              <a:buNone/>
              <a:defRPr sz="2300" b="1"/>
            </a:lvl2pPr>
            <a:lvl3pPr marL="1082059" indent="0">
              <a:buNone/>
              <a:defRPr sz="2100" b="1"/>
            </a:lvl3pPr>
            <a:lvl4pPr marL="1623088" indent="0">
              <a:buNone/>
              <a:defRPr sz="1800" b="1"/>
            </a:lvl4pPr>
            <a:lvl5pPr marL="2164114" indent="0">
              <a:buNone/>
              <a:defRPr sz="1800" b="1"/>
            </a:lvl5pPr>
            <a:lvl6pPr marL="2705145" indent="0">
              <a:buNone/>
              <a:defRPr sz="1800" b="1"/>
            </a:lvl6pPr>
            <a:lvl7pPr marL="3246173" indent="0">
              <a:buNone/>
              <a:defRPr sz="1800" b="1"/>
            </a:lvl7pPr>
            <a:lvl8pPr marL="3787202" indent="0">
              <a:buNone/>
              <a:defRPr sz="1800" b="1"/>
            </a:lvl8pPr>
            <a:lvl9pPr marL="4328233" indent="0">
              <a:buNone/>
              <a:defRPr sz="18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06017" y="3433484"/>
            <a:ext cx="3587773" cy="623791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124897" y="2423491"/>
            <a:ext cx="3589176" cy="1009995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1029" indent="0">
              <a:buNone/>
              <a:defRPr sz="2300" b="1"/>
            </a:lvl2pPr>
            <a:lvl3pPr marL="1082059" indent="0">
              <a:buNone/>
              <a:defRPr sz="2100" b="1"/>
            </a:lvl3pPr>
            <a:lvl4pPr marL="1623088" indent="0">
              <a:buNone/>
              <a:defRPr sz="1800" b="1"/>
            </a:lvl4pPr>
            <a:lvl5pPr marL="2164114" indent="0">
              <a:buNone/>
              <a:defRPr sz="1800" b="1"/>
            </a:lvl5pPr>
            <a:lvl6pPr marL="2705145" indent="0">
              <a:buNone/>
              <a:defRPr sz="1800" b="1"/>
            </a:lvl6pPr>
            <a:lvl7pPr marL="3246173" indent="0">
              <a:buNone/>
              <a:defRPr sz="1800" b="1"/>
            </a:lvl7pPr>
            <a:lvl8pPr marL="3787202" indent="0">
              <a:buNone/>
              <a:defRPr sz="1800" b="1"/>
            </a:lvl8pPr>
            <a:lvl9pPr marL="4328233" indent="0">
              <a:buNone/>
              <a:defRPr sz="18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124897" y="3433484"/>
            <a:ext cx="3589176" cy="623791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11B4-C1AB-4940-93FD-1F2D03DC0882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0C03-46DD-4185-8BBA-4EDB9D18A94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11B4-C1AB-4940-93FD-1F2D03DC0882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0C03-46DD-4185-8BBA-4EDB9D18A94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11B4-C1AB-4940-93FD-1F2D03DC0882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0C03-46DD-4185-8BBA-4EDB9D18A94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6017" y="431067"/>
            <a:ext cx="2671442" cy="1834533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4732" y="431073"/>
            <a:ext cx="4539341" cy="9240332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06017" y="2265605"/>
            <a:ext cx="2671442" cy="7405799"/>
          </a:xfrm>
        </p:spPr>
        <p:txBody>
          <a:bodyPr/>
          <a:lstStyle>
            <a:lvl1pPr marL="0" indent="0">
              <a:buNone/>
              <a:defRPr sz="1600"/>
            </a:lvl1pPr>
            <a:lvl2pPr marL="541029" indent="0">
              <a:buNone/>
              <a:defRPr sz="1400"/>
            </a:lvl2pPr>
            <a:lvl3pPr marL="1082059" indent="0">
              <a:buNone/>
              <a:defRPr sz="1200"/>
            </a:lvl3pPr>
            <a:lvl4pPr marL="1623088" indent="0">
              <a:buNone/>
              <a:defRPr sz="1200"/>
            </a:lvl4pPr>
            <a:lvl5pPr marL="2164114" indent="0">
              <a:buNone/>
              <a:defRPr sz="1200"/>
            </a:lvl5pPr>
            <a:lvl6pPr marL="2705145" indent="0">
              <a:buNone/>
              <a:defRPr sz="1200"/>
            </a:lvl6pPr>
            <a:lvl7pPr marL="3246173" indent="0">
              <a:buNone/>
              <a:defRPr sz="1200"/>
            </a:lvl7pPr>
            <a:lvl8pPr marL="3787202" indent="0">
              <a:buNone/>
              <a:defRPr sz="1200"/>
            </a:lvl8pPr>
            <a:lvl9pPr marL="4328233" indent="0">
              <a:buNone/>
              <a:defRPr sz="12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11B4-C1AB-4940-93FD-1F2D03DC0882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0C03-46DD-4185-8BBA-4EDB9D18A94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1591" y="7578730"/>
            <a:ext cx="4872038" cy="894712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91591" y="967389"/>
            <a:ext cx="4872038" cy="6496050"/>
          </a:xfrm>
        </p:spPr>
        <p:txBody>
          <a:bodyPr/>
          <a:lstStyle>
            <a:lvl1pPr marL="0" indent="0">
              <a:buNone/>
              <a:defRPr sz="3900"/>
            </a:lvl1pPr>
            <a:lvl2pPr marL="541029" indent="0">
              <a:buNone/>
              <a:defRPr sz="3200"/>
            </a:lvl2pPr>
            <a:lvl3pPr marL="1082059" indent="0">
              <a:buNone/>
              <a:defRPr sz="2800"/>
            </a:lvl3pPr>
            <a:lvl4pPr marL="1623088" indent="0">
              <a:buNone/>
              <a:defRPr sz="2300"/>
            </a:lvl4pPr>
            <a:lvl5pPr marL="2164114" indent="0">
              <a:buNone/>
              <a:defRPr sz="2300"/>
            </a:lvl5pPr>
            <a:lvl6pPr marL="2705145" indent="0">
              <a:buNone/>
              <a:defRPr sz="2300"/>
            </a:lvl6pPr>
            <a:lvl7pPr marL="3246173" indent="0">
              <a:buNone/>
              <a:defRPr sz="2300"/>
            </a:lvl7pPr>
            <a:lvl8pPr marL="3787202" indent="0">
              <a:buNone/>
              <a:defRPr sz="2300"/>
            </a:lvl8pPr>
            <a:lvl9pPr marL="4328233" indent="0">
              <a:buNone/>
              <a:defRPr sz="23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91591" y="8473442"/>
            <a:ext cx="4872038" cy="1270638"/>
          </a:xfrm>
        </p:spPr>
        <p:txBody>
          <a:bodyPr/>
          <a:lstStyle>
            <a:lvl1pPr marL="0" indent="0">
              <a:buNone/>
              <a:defRPr sz="1600"/>
            </a:lvl1pPr>
            <a:lvl2pPr marL="541029" indent="0">
              <a:buNone/>
              <a:defRPr sz="1400"/>
            </a:lvl2pPr>
            <a:lvl3pPr marL="1082059" indent="0">
              <a:buNone/>
              <a:defRPr sz="1200"/>
            </a:lvl3pPr>
            <a:lvl4pPr marL="1623088" indent="0">
              <a:buNone/>
              <a:defRPr sz="1200"/>
            </a:lvl4pPr>
            <a:lvl5pPr marL="2164114" indent="0">
              <a:buNone/>
              <a:defRPr sz="1200"/>
            </a:lvl5pPr>
            <a:lvl6pPr marL="2705145" indent="0">
              <a:buNone/>
              <a:defRPr sz="1200"/>
            </a:lvl6pPr>
            <a:lvl7pPr marL="3246173" indent="0">
              <a:buNone/>
              <a:defRPr sz="1200"/>
            </a:lvl7pPr>
            <a:lvl8pPr marL="3787202" indent="0">
              <a:buNone/>
              <a:defRPr sz="1200"/>
            </a:lvl8pPr>
            <a:lvl9pPr marL="4328233" indent="0">
              <a:buNone/>
              <a:defRPr sz="12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11B4-C1AB-4940-93FD-1F2D03DC0882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0C03-46DD-4185-8BBA-4EDB9D18A94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06003" y="433572"/>
            <a:ext cx="7308057" cy="1804458"/>
          </a:xfrm>
          <a:prstGeom prst="rect">
            <a:avLst/>
          </a:prstGeom>
        </p:spPr>
        <p:txBody>
          <a:bodyPr vert="horz" lIns="108208" tIns="54104" rIns="108208" bIns="54104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06003" y="2526245"/>
            <a:ext cx="7308057" cy="7145155"/>
          </a:xfrm>
          <a:prstGeom prst="rect">
            <a:avLst/>
          </a:prstGeom>
        </p:spPr>
        <p:txBody>
          <a:bodyPr vert="horz" lIns="108208" tIns="54104" rIns="108208" bIns="54104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06003" y="10034797"/>
            <a:ext cx="1894681" cy="576423"/>
          </a:xfrm>
          <a:prstGeom prst="rect">
            <a:avLst/>
          </a:prstGeom>
        </p:spPr>
        <p:txBody>
          <a:bodyPr vert="horz" lIns="108208" tIns="54104" rIns="108208" bIns="5410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B11B4-C1AB-4940-93FD-1F2D03DC0882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774355" y="10034797"/>
            <a:ext cx="2571353" cy="576423"/>
          </a:xfrm>
          <a:prstGeom prst="rect">
            <a:avLst/>
          </a:prstGeom>
        </p:spPr>
        <p:txBody>
          <a:bodyPr vert="horz" lIns="108208" tIns="54104" rIns="108208" bIns="5410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5819379" y="10034797"/>
            <a:ext cx="1894681" cy="576423"/>
          </a:xfrm>
          <a:prstGeom prst="rect">
            <a:avLst/>
          </a:prstGeom>
        </p:spPr>
        <p:txBody>
          <a:bodyPr vert="horz" lIns="108208" tIns="54104" rIns="108208" bIns="5410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C0C03-46DD-4185-8BBA-4EDB9D18A94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82059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772" indent="-405772" algn="l" defTabSz="1082059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879173" indent="-338143" algn="l" defTabSz="1082059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52572" indent="-270515" algn="l" defTabSz="1082059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93601" indent="-270515" algn="l" defTabSz="1082059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434629" indent="-270515" algn="l" defTabSz="1082059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75658" indent="-270515" algn="l" defTabSz="108205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686" indent="-270515" algn="l" defTabSz="108205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57717" indent="-270515" algn="l" defTabSz="108205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98746" indent="-270515" algn="l" defTabSz="108205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8205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9" algn="l" defTabSz="108205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2059" algn="l" defTabSz="108205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23088" algn="l" defTabSz="108205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64114" algn="l" defTabSz="108205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05145" algn="l" defTabSz="108205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46173" algn="l" defTabSz="108205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87202" algn="l" defTabSz="108205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28233" algn="l" defTabSz="108205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8120063" cy="10826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89" tIns="38645" rIns="77289" bIns="38645" rtlCol="0" anchor="ctr"/>
          <a:lstStyle/>
          <a:p>
            <a:pPr algn="ctr"/>
            <a:endParaRPr lang="pt-BR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a:endParaRPr>
          </a:p>
        </p:txBody>
      </p:sp>
      <p:pic>
        <p:nvPicPr>
          <p:cNvPr id="4" name="Imagem 3" descr="Kub.p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2498"/>
            <a:ext cx="8120063" cy="682718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97478" y="459136"/>
            <a:ext cx="6706352" cy="3186588"/>
          </a:xfrm>
          <a:prstGeom prst="rect">
            <a:avLst/>
          </a:prstGeom>
          <a:noFill/>
        </p:spPr>
        <p:txBody>
          <a:bodyPr wrap="square" lIns="77289" tIns="38645" rIns="77289" bIns="38645" rtlCol="0">
            <a:spAutoFit/>
          </a:bodyPr>
          <a:lstStyle/>
          <a:p>
            <a:pPr algn="ctr"/>
            <a:endParaRPr lang="pt-BR" sz="3000" b="1" dirty="0">
              <a:solidFill>
                <a:schemeClr val="tx2"/>
              </a:solidFill>
              <a:latin typeface="Agency FB" pitchFamily="34" charset="0"/>
            </a:endParaRPr>
          </a:p>
          <a:p>
            <a:pPr algn="ctr"/>
            <a:r>
              <a:rPr lang="pt-BR" sz="4100" b="1" dirty="0">
                <a:solidFill>
                  <a:schemeClr val="tx2"/>
                </a:solidFill>
                <a:latin typeface="Agency FB" pitchFamily="34" charset="0"/>
              </a:rPr>
              <a:t>O Poder da Computação em Nuvem: Explorando Serviços e </a:t>
            </a:r>
            <a:r>
              <a:rPr lang="pt-BR" sz="4100" b="1" dirty="0" err="1">
                <a:solidFill>
                  <a:schemeClr val="tx2"/>
                </a:solidFill>
                <a:latin typeface="Agency FB" pitchFamily="34" charset="0"/>
              </a:rPr>
              <a:t>Virtualização</a:t>
            </a:r>
            <a:endParaRPr lang="pt-BR" sz="4100" b="1" dirty="0">
              <a:solidFill>
                <a:schemeClr val="tx2"/>
              </a:solidFill>
              <a:latin typeface="Agency FB" pitchFamily="34" charset="0"/>
            </a:endParaRPr>
          </a:p>
          <a:p>
            <a:pPr algn="ctr"/>
            <a:endParaRPr lang="pt-BR" sz="3000" b="1" dirty="0">
              <a:solidFill>
                <a:schemeClr val="tx2"/>
              </a:solidFill>
              <a:latin typeface="Agency FB" pitchFamily="34" charset="0"/>
            </a:endParaRPr>
          </a:p>
          <a:p>
            <a:pPr algn="ctr"/>
            <a:endParaRPr lang="pt-BR" sz="3000" b="1" dirty="0">
              <a:solidFill>
                <a:schemeClr val="tx2"/>
              </a:solidFill>
              <a:latin typeface="Agency FB" pitchFamily="34" charset="0"/>
            </a:endParaRPr>
          </a:p>
          <a:p>
            <a:pPr algn="ctr"/>
            <a:endParaRPr lang="pt-BR" sz="3000" b="1" dirty="0">
              <a:solidFill>
                <a:schemeClr val="tx2"/>
              </a:solidFill>
              <a:latin typeface="Agency FB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34984" y="9461353"/>
            <a:ext cx="7189692" cy="508932"/>
          </a:xfrm>
          <a:prstGeom prst="rect">
            <a:avLst/>
          </a:prstGeom>
          <a:noFill/>
        </p:spPr>
        <p:txBody>
          <a:bodyPr wrap="square" lIns="77289" tIns="38645" rIns="77289" bIns="38645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2"/>
                </a:solidFill>
                <a:latin typeface="Agency FB" pitchFamily="34" charset="0"/>
              </a:rPr>
              <a:t>MÁRCIA RODRIGUES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8120063" cy="10826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89" tIns="38645" rIns="77289" bIns="38645"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500" b="1" dirty="0" err="1">
                <a:solidFill>
                  <a:schemeClr val="tx2"/>
                </a:solidFill>
                <a:latin typeface="Agency FB" pitchFamily="34" charset="0"/>
              </a:rPr>
              <a:t>Deploy</a:t>
            </a:r>
            <a:r>
              <a:rPr lang="pt-BR" sz="3500" b="1" dirty="0">
                <a:solidFill>
                  <a:schemeClr val="tx2"/>
                </a:solidFill>
                <a:latin typeface="Agency FB" pitchFamily="34" charset="0"/>
              </a:rPr>
              <a:t> no </a:t>
            </a:r>
            <a:r>
              <a:rPr lang="pt-BR" sz="3500" b="1" dirty="0" err="1">
                <a:solidFill>
                  <a:schemeClr val="tx2"/>
                </a:solidFill>
                <a:latin typeface="Agency FB" pitchFamily="34" charset="0"/>
              </a:rPr>
              <a:t>Kubernetes</a:t>
            </a:r>
            <a:endParaRPr lang="pt-BR" sz="3500" dirty="0">
              <a:solidFill>
                <a:schemeClr val="tx2"/>
              </a:solidFill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6003" y="1969577"/>
            <a:ext cx="7308057" cy="8398040"/>
          </a:xfrm>
        </p:spPr>
        <p:txBody>
          <a:bodyPr>
            <a:normAutofit fontScale="55000" lnSpcReduction="20000"/>
          </a:bodyPr>
          <a:lstStyle/>
          <a:p>
            <a:pPr algn="just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sz="4800" dirty="0">
                <a:solidFill>
                  <a:schemeClr val="tx2"/>
                </a:solidFill>
                <a:latin typeface="Agency FB" pitchFamily="34" charset="0"/>
              </a:rPr>
              <a:t>Crie um </a:t>
            </a:r>
            <a:r>
              <a:rPr lang="pt-BR" sz="9200" b="1" dirty="0">
                <a:solidFill>
                  <a:schemeClr val="tx2"/>
                </a:solidFill>
                <a:latin typeface="Agency FB" pitchFamily="34" charset="0"/>
              </a:rPr>
              <a:t>arquivo de configuração </a:t>
            </a:r>
            <a:r>
              <a:rPr lang="pt-BR" sz="4800" dirty="0">
                <a:solidFill>
                  <a:schemeClr val="tx2"/>
                </a:solidFill>
                <a:latin typeface="Agency FB" pitchFamily="34" charset="0"/>
              </a:rPr>
              <a:t>para o </a:t>
            </a:r>
            <a:r>
              <a:rPr lang="pt-BR" sz="4800" dirty="0" err="1">
                <a:solidFill>
                  <a:schemeClr val="tx2"/>
                </a:solidFill>
                <a:latin typeface="Agency FB" pitchFamily="34" charset="0"/>
              </a:rPr>
              <a:t>Kubernetes</a:t>
            </a:r>
            <a:r>
              <a:rPr lang="pt-BR" sz="4800" dirty="0">
                <a:solidFill>
                  <a:schemeClr val="tx2"/>
                </a:solidFill>
                <a:latin typeface="Agency FB" pitchFamily="34" charset="0"/>
              </a:rPr>
              <a:t>:</a:t>
            </a:r>
          </a:p>
          <a:p>
            <a:pPr algn="just">
              <a:buNone/>
            </a:pPr>
            <a:r>
              <a:rPr lang="pt-BR" sz="4800" dirty="0">
                <a:solidFill>
                  <a:schemeClr val="tx2"/>
                </a:solidFill>
                <a:latin typeface="Agency FB" pitchFamily="34" charset="0"/>
              </a:rPr>
              <a:t># </a:t>
            </a:r>
            <a:r>
              <a:rPr lang="pt-BR" sz="4800" dirty="0" err="1">
                <a:solidFill>
                  <a:schemeClr val="tx2"/>
                </a:solidFill>
                <a:latin typeface="Agency FB" pitchFamily="34" charset="0"/>
              </a:rPr>
              <a:t>deployment</a:t>
            </a:r>
            <a:r>
              <a:rPr lang="pt-BR" sz="4800" dirty="0">
                <a:solidFill>
                  <a:schemeClr val="tx2"/>
                </a:solidFill>
                <a:latin typeface="Agency FB" pitchFamily="34" charset="0"/>
              </a:rPr>
              <a:t>.</a:t>
            </a:r>
            <a:r>
              <a:rPr lang="pt-BR" sz="4800" dirty="0" err="1">
                <a:solidFill>
                  <a:schemeClr val="tx2"/>
                </a:solidFill>
                <a:latin typeface="Agency FB" pitchFamily="34" charset="0"/>
              </a:rPr>
              <a:t>yaml</a:t>
            </a:r>
            <a:endParaRPr lang="pt-BR" sz="4800" dirty="0">
              <a:solidFill>
                <a:schemeClr val="tx2"/>
              </a:solidFill>
              <a:latin typeface="Agency FB" pitchFamily="34" charset="0"/>
            </a:endParaRPr>
          </a:p>
          <a:p>
            <a:pPr algn="just">
              <a:buNone/>
            </a:pPr>
            <a:r>
              <a:rPr lang="pt-BR" sz="4800" dirty="0" err="1">
                <a:solidFill>
                  <a:schemeClr val="tx2"/>
                </a:solidFill>
                <a:latin typeface="Agency FB" pitchFamily="34" charset="0"/>
              </a:rPr>
              <a:t>apiVersion</a:t>
            </a:r>
            <a:r>
              <a:rPr lang="pt-BR" sz="4800" dirty="0">
                <a:solidFill>
                  <a:schemeClr val="tx2"/>
                </a:solidFill>
                <a:latin typeface="Agency FB" pitchFamily="34" charset="0"/>
              </a:rPr>
              <a:t>: </a:t>
            </a:r>
            <a:r>
              <a:rPr lang="pt-BR" sz="4800" dirty="0" err="1">
                <a:solidFill>
                  <a:schemeClr val="tx2"/>
                </a:solidFill>
                <a:latin typeface="Agency FB" pitchFamily="34" charset="0"/>
              </a:rPr>
              <a:t>apps</a:t>
            </a:r>
            <a:r>
              <a:rPr lang="pt-BR" sz="4800" dirty="0">
                <a:solidFill>
                  <a:schemeClr val="tx2"/>
                </a:solidFill>
                <a:latin typeface="Agency FB" pitchFamily="34" charset="0"/>
              </a:rPr>
              <a:t>/v1</a:t>
            </a:r>
          </a:p>
          <a:p>
            <a:pPr algn="just">
              <a:buNone/>
            </a:pPr>
            <a:r>
              <a:rPr lang="pt-BR" sz="4800" dirty="0" err="1">
                <a:solidFill>
                  <a:schemeClr val="tx2"/>
                </a:solidFill>
                <a:latin typeface="Agency FB" pitchFamily="34" charset="0"/>
              </a:rPr>
              <a:t>kind</a:t>
            </a:r>
            <a:r>
              <a:rPr lang="pt-BR" sz="4800" dirty="0">
                <a:solidFill>
                  <a:schemeClr val="tx2"/>
                </a:solidFill>
                <a:latin typeface="Agency FB" pitchFamily="34" charset="0"/>
              </a:rPr>
              <a:t>: </a:t>
            </a:r>
            <a:r>
              <a:rPr lang="pt-BR" sz="4800" dirty="0" err="1">
                <a:solidFill>
                  <a:schemeClr val="tx2"/>
                </a:solidFill>
                <a:latin typeface="Agency FB" pitchFamily="34" charset="0"/>
              </a:rPr>
              <a:t>Deployment</a:t>
            </a:r>
            <a:endParaRPr lang="pt-BR" sz="4800" dirty="0">
              <a:solidFill>
                <a:schemeClr val="tx2"/>
              </a:solidFill>
              <a:latin typeface="Agency FB" pitchFamily="34" charset="0"/>
            </a:endParaRPr>
          </a:p>
          <a:p>
            <a:pPr algn="just">
              <a:buNone/>
            </a:pPr>
            <a:r>
              <a:rPr lang="pt-BR" sz="4800" dirty="0" err="1">
                <a:solidFill>
                  <a:schemeClr val="tx2"/>
                </a:solidFill>
                <a:latin typeface="Agency FB" pitchFamily="34" charset="0"/>
              </a:rPr>
              <a:t>metadata</a:t>
            </a:r>
            <a:r>
              <a:rPr lang="pt-BR" sz="4800" dirty="0">
                <a:solidFill>
                  <a:schemeClr val="tx2"/>
                </a:solidFill>
                <a:latin typeface="Agency FB" pitchFamily="34" charset="0"/>
              </a:rPr>
              <a:t>:  </a:t>
            </a:r>
            <a:r>
              <a:rPr lang="pt-BR" sz="4800" dirty="0" err="1">
                <a:solidFill>
                  <a:schemeClr val="tx2"/>
                </a:solidFill>
                <a:latin typeface="Agency FB" pitchFamily="34" charset="0"/>
              </a:rPr>
              <a:t>name</a:t>
            </a:r>
            <a:r>
              <a:rPr lang="pt-BR" sz="4800" dirty="0">
                <a:solidFill>
                  <a:schemeClr val="tx2"/>
                </a:solidFill>
                <a:latin typeface="Agency FB" pitchFamily="34" charset="0"/>
              </a:rPr>
              <a:t>: </a:t>
            </a:r>
            <a:r>
              <a:rPr lang="pt-BR" sz="4800" dirty="0" err="1">
                <a:solidFill>
                  <a:schemeClr val="tx2"/>
                </a:solidFill>
                <a:latin typeface="Agency FB" pitchFamily="34" charset="0"/>
              </a:rPr>
              <a:t>flask-app</a:t>
            </a:r>
            <a:endParaRPr lang="pt-BR" sz="4800" dirty="0">
              <a:solidFill>
                <a:schemeClr val="tx2"/>
              </a:solidFill>
              <a:latin typeface="Agency FB" pitchFamily="34" charset="0"/>
            </a:endParaRPr>
          </a:p>
          <a:p>
            <a:pPr algn="just">
              <a:buNone/>
            </a:pPr>
            <a:r>
              <a:rPr lang="pt-BR" sz="4800" dirty="0" err="1">
                <a:solidFill>
                  <a:schemeClr val="tx2"/>
                </a:solidFill>
                <a:latin typeface="Agency FB" pitchFamily="34" charset="0"/>
              </a:rPr>
              <a:t>spec</a:t>
            </a:r>
            <a:r>
              <a:rPr lang="pt-BR" sz="4800" dirty="0">
                <a:solidFill>
                  <a:schemeClr val="tx2"/>
                </a:solidFill>
                <a:latin typeface="Agency FB" pitchFamily="34" charset="0"/>
              </a:rPr>
              <a:t>:  replicas: 2  </a:t>
            </a:r>
          </a:p>
          <a:p>
            <a:pPr algn="just">
              <a:buNone/>
            </a:pPr>
            <a:r>
              <a:rPr lang="pt-BR" sz="4800" dirty="0" err="1">
                <a:solidFill>
                  <a:schemeClr val="tx2"/>
                </a:solidFill>
                <a:latin typeface="Agency FB" pitchFamily="34" charset="0"/>
              </a:rPr>
              <a:t>selector</a:t>
            </a:r>
            <a:r>
              <a:rPr lang="pt-BR" sz="4800" dirty="0">
                <a:solidFill>
                  <a:schemeClr val="tx2"/>
                </a:solidFill>
                <a:latin typeface="Agency FB" pitchFamily="34" charset="0"/>
              </a:rPr>
              <a:t>:    </a:t>
            </a:r>
            <a:r>
              <a:rPr lang="pt-BR" sz="4800" dirty="0" err="1">
                <a:solidFill>
                  <a:schemeClr val="tx2"/>
                </a:solidFill>
                <a:latin typeface="Agency FB" pitchFamily="34" charset="0"/>
              </a:rPr>
              <a:t>matchLabels</a:t>
            </a:r>
            <a:r>
              <a:rPr lang="pt-BR" sz="4800" dirty="0">
                <a:solidFill>
                  <a:schemeClr val="tx2"/>
                </a:solidFill>
                <a:latin typeface="Agency FB" pitchFamily="34" charset="0"/>
              </a:rPr>
              <a:t>:      </a:t>
            </a:r>
          </a:p>
          <a:p>
            <a:pPr algn="just">
              <a:buNone/>
            </a:pPr>
            <a:r>
              <a:rPr lang="pt-BR" sz="4800" dirty="0" err="1">
                <a:solidFill>
                  <a:schemeClr val="tx2"/>
                </a:solidFill>
                <a:latin typeface="Agency FB" pitchFamily="34" charset="0"/>
              </a:rPr>
              <a:t>app</a:t>
            </a:r>
            <a:r>
              <a:rPr lang="pt-BR" sz="4800" dirty="0">
                <a:solidFill>
                  <a:schemeClr val="tx2"/>
                </a:solidFill>
                <a:latin typeface="Agency FB" pitchFamily="34" charset="0"/>
              </a:rPr>
              <a:t>: </a:t>
            </a:r>
            <a:r>
              <a:rPr lang="pt-BR" sz="4800" dirty="0" err="1">
                <a:solidFill>
                  <a:schemeClr val="tx2"/>
                </a:solidFill>
                <a:latin typeface="Agency FB" pitchFamily="34" charset="0"/>
              </a:rPr>
              <a:t>flask-app</a:t>
            </a:r>
            <a:r>
              <a:rPr lang="pt-BR" sz="4800" dirty="0">
                <a:solidFill>
                  <a:schemeClr val="tx2"/>
                </a:solidFill>
                <a:latin typeface="Agency FB" pitchFamily="34" charset="0"/>
              </a:rPr>
              <a:t> </a:t>
            </a:r>
          </a:p>
          <a:p>
            <a:pPr algn="just">
              <a:buNone/>
            </a:pPr>
            <a:r>
              <a:rPr lang="pt-BR" sz="4800" dirty="0">
                <a:solidFill>
                  <a:schemeClr val="tx2"/>
                </a:solidFill>
                <a:latin typeface="Agency FB" pitchFamily="34" charset="0"/>
              </a:rPr>
              <a:t> </a:t>
            </a:r>
            <a:r>
              <a:rPr lang="pt-BR" sz="4800" dirty="0" err="1">
                <a:solidFill>
                  <a:schemeClr val="tx2"/>
                </a:solidFill>
                <a:latin typeface="Agency FB" pitchFamily="34" charset="0"/>
              </a:rPr>
              <a:t>template</a:t>
            </a:r>
            <a:r>
              <a:rPr lang="pt-BR" sz="4800" dirty="0">
                <a:solidFill>
                  <a:schemeClr val="tx2"/>
                </a:solidFill>
                <a:latin typeface="Agency FB" pitchFamily="34" charset="0"/>
              </a:rPr>
              <a:t>:    </a:t>
            </a:r>
          </a:p>
          <a:p>
            <a:pPr algn="just">
              <a:buNone/>
            </a:pPr>
            <a:r>
              <a:rPr lang="pt-BR" sz="4800" dirty="0" err="1">
                <a:solidFill>
                  <a:schemeClr val="tx2"/>
                </a:solidFill>
                <a:latin typeface="Agency FB" pitchFamily="34" charset="0"/>
              </a:rPr>
              <a:t>metadata</a:t>
            </a:r>
            <a:r>
              <a:rPr lang="pt-BR" sz="4800" dirty="0">
                <a:solidFill>
                  <a:schemeClr val="tx2"/>
                </a:solidFill>
                <a:latin typeface="Agency FB" pitchFamily="34" charset="0"/>
              </a:rPr>
              <a:t>:      </a:t>
            </a:r>
          </a:p>
          <a:p>
            <a:pPr algn="just">
              <a:buNone/>
            </a:pPr>
            <a:r>
              <a:rPr lang="pt-BR" sz="4800" dirty="0" err="1">
                <a:solidFill>
                  <a:schemeClr val="tx2"/>
                </a:solidFill>
                <a:latin typeface="Agency FB" pitchFamily="34" charset="0"/>
              </a:rPr>
              <a:t>labels</a:t>
            </a:r>
            <a:r>
              <a:rPr lang="pt-BR" sz="4800" dirty="0">
                <a:solidFill>
                  <a:schemeClr val="tx2"/>
                </a:solidFill>
                <a:latin typeface="Agency FB" pitchFamily="34" charset="0"/>
              </a:rPr>
              <a:t>:        </a:t>
            </a:r>
          </a:p>
          <a:p>
            <a:pPr algn="just">
              <a:buNone/>
            </a:pPr>
            <a:r>
              <a:rPr lang="pt-BR" sz="4800" dirty="0" err="1">
                <a:solidFill>
                  <a:schemeClr val="tx2"/>
                </a:solidFill>
                <a:latin typeface="Agency FB" pitchFamily="34" charset="0"/>
              </a:rPr>
              <a:t>app</a:t>
            </a:r>
            <a:r>
              <a:rPr lang="pt-BR" sz="4800" dirty="0">
                <a:solidFill>
                  <a:schemeClr val="tx2"/>
                </a:solidFill>
                <a:latin typeface="Agency FB" pitchFamily="34" charset="0"/>
              </a:rPr>
              <a:t>: </a:t>
            </a:r>
            <a:r>
              <a:rPr lang="pt-BR" sz="4800" dirty="0" err="1">
                <a:solidFill>
                  <a:schemeClr val="tx2"/>
                </a:solidFill>
                <a:latin typeface="Agency FB" pitchFamily="34" charset="0"/>
              </a:rPr>
              <a:t>flask-app</a:t>
            </a:r>
            <a:r>
              <a:rPr lang="pt-BR" sz="4800" dirty="0">
                <a:solidFill>
                  <a:schemeClr val="tx2"/>
                </a:solidFill>
                <a:latin typeface="Agency FB" pitchFamily="34" charset="0"/>
              </a:rPr>
              <a:t>    </a:t>
            </a:r>
          </a:p>
          <a:p>
            <a:pPr algn="just">
              <a:buNone/>
            </a:pPr>
            <a:r>
              <a:rPr lang="pt-BR" sz="4800" dirty="0" err="1">
                <a:solidFill>
                  <a:schemeClr val="tx2"/>
                </a:solidFill>
                <a:latin typeface="Agency FB" pitchFamily="34" charset="0"/>
              </a:rPr>
              <a:t>spec</a:t>
            </a:r>
            <a:r>
              <a:rPr lang="pt-BR" sz="4800" dirty="0">
                <a:solidFill>
                  <a:schemeClr val="tx2"/>
                </a:solidFill>
                <a:latin typeface="Agency FB" pitchFamily="34" charset="0"/>
              </a:rPr>
              <a:t>:      </a:t>
            </a:r>
          </a:p>
          <a:p>
            <a:pPr algn="just">
              <a:buNone/>
            </a:pPr>
            <a:r>
              <a:rPr lang="pt-BR" sz="4800" dirty="0" err="1">
                <a:solidFill>
                  <a:schemeClr val="tx2"/>
                </a:solidFill>
                <a:latin typeface="Agency FB" pitchFamily="34" charset="0"/>
              </a:rPr>
              <a:t>containers</a:t>
            </a:r>
            <a:r>
              <a:rPr lang="pt-BR" sz="4800" dirty="0">
                <a:solidFill>
                  <a:schemeClr val="tx2"/>
                </a:solidFill>
                <a:latin typeface="Agency FB" pitchFamily="34" charset="0"/>
              </a:rPr>
              <a:t>:      </a:t>
            </a:r>
          </a:p>
          <a:p>
            <a:pPr algn="just">
              <a:buFontTx/>
              <a:buChar char="-"/>
            </a:pPr>
            <a:r>
              <a:rPr lang="pt-BR" sz="4800" dirty="0" err="1">
                <a:solidFill>
                  <a:schemeClr val="tx2"/>
                </a:solidFill>
                <a:latin typeface="Agency FB" pitchFamily="34" charset="0"/>
              </a:rPr>
              <a:t>name</a:t>
            </a:r>
            <a:r>
              <a:rPr lang="pt-BR" sz="4800" dirty="0">
                <a:solidFill>
                  <a:schemeClr val="tx2"/>
                </a:solidFill>
                <a:latin typeface="Agency FB" pitchFamily="34" charset="0"/>
              </a:rPr>
              <a:t>: </a:t>
            </a:r>
            <a:r>
              <a:rPr lang="pt-BR" sz="4800" dirty="0" err="1">
                <a:solidFill>
                  <a:schemeClr val="tx2"/>
                </a:solidFill>
                <a:latin typeface="Agency FB" pitchFamily="34" charset="0"/>
              </a:rPr>
              <a:t>flask-app</a:t>
            </a:r>
            <a:r>
              <a:rPr lang="pt-BR" sz="4800" dirty="0">
                <a:solidFill>
                  <a:schemeClr val="tx2"/>
                </a:solidFill>
                <a:latin typeface="Agency FB" pitchFamily="34" charset="0"/>
              </a:rPr>
              <a:t>       </a:t>
            </a:r>
          </a:p>
          <a:p>
            <a:pPr algn="just">
              <a:buFontTx/>
              <a:buChar char="-"/>
            </a:pPr>
            <a:r>
              <a:rPr lang="pt-BR" sz="4800" dirty="0">
                <a:solidFill>
                  <a:schemeClr val="tx2"/>
                </a:solidFill>
                <a:latin typeface="Agency FB" pitchFamily="34" charset="0"/>
              </a:rPr>
              <a:t> </a:t>
            </a:r>
            <a:r>
              <a:rPr lang="pt-BR" sz="4800" dirty="0" err="1">
                <a:solidFill>
                  <a:schemeClr val="tx2"/>
                </a:solidFill>
                <a:latin typeface="Agency FB" pitchFamily="34" charset="0"/>
              </a:rPr>
              <a:t>image</a:t>
            </a:r>
            <a:r>
              <a:rPr lang="pt-BR" sz="4800" dirty="0">
                <a:solidFill>
                  <a:schemeClr val="tx2"/>
                </a:solidFill>
                <a:latin typeface="Agency FB" pitchFamily="34" charset="0"/>
              </a:rPr>
              <a:t>: &lt;</a:t>
            </a:r>
            <a:r>
              <a:rPr lang="pt-BR" sz="4800" dirty="0" err="1">
                <a:solidFill>
                  <a:schemeClr val="tx2"/>
                </a:solidFill>
                <a:latin typeface="Agency FB" pitchFamily="34" charset="0"/>
              </a:rPr>
              <a:t>sua-imagem-docker</a:t>
            </a:r>
            <a:r>
              <a:rPr lang="pt-BR" sz="4800" dirty="0">
                <a:solidFill>
                  <a:schemeClr val="tx2"/>
                </a:solidFill>
                <a:latin typeface="Agency FB" pitchFamily="34" charset="0"/>
              </a:rPr>
              <a:t>&gt;       </a:t>
            </a:r>
          </a:p>
          <a:p>
            <a:pPr algn="just">
              <a:buFontTx/>
              <a:buChar char="-"/>
            </a:pPr>
            <a:r>
              <a:rPr lang="pt-BR" sz="4800" dirty="0">
                <a:solidFill>
                  <a:schemeClr val="tx2"/>
                </a:solidFill>
                <a:latin typeface="Agency FB" pitchFamily="34" charset="0"/>
              </a:rPr>
              <a:t> </a:t>
            </a:r>
            <a:r>
              <a:rPr lang="pt-BR" sz="4800" dirty="0" err="1">
                <a:solidFill>
                  <a:schemeClr val="tx2"/>
                </a:solidFill>
                <a:latin typeface="Agency FB" pitchFamily="34" charset="0"/>
              </a:rPr>
              <a:t>ports</a:t>
            </a:r>
            <a:r>
              <a:rPr lang="pt-BR" sz="4800" dirty="0">
                <a:solidFill>
                  <a:schemeClr val="tx2"/>
                </a:solidFill>
                <a:latin typeface="Agency FB" pitchFamily="34" charset="0"/>
              </a:rPr>
              <a:t>:        </a:t>
            </a:r>
          </a:p>
          <a:p>
            <a:pPr algn="just">
              <a:buFontTx/>
              <a:buChar char="-"/>
            </a:pPr>
            <a:r>
              <a:rPr lang="pt-BR" sz="4800" dirty="0">
                <a:solidFill>
                  <a:schemeClr val="tx2"/>
                </a:solidFill>
                <a:latin typeface="Agency FB" pitchFamily="34" charset="0"/>
              </a:rPr>
              <a:t>- </a:t>
            </a:r>
            <a:r>
              <a:rPr lang="pt-BR" sz="4800" dirty="0" err="1">
                <a:solidFill>
                  <a:schemeClr val="tx2"/>
                </a:solidFill>
                <a:latin typeface="Agency FB" pitchFamily="34" charset="0"/>
              </a:rPr>
              <a:t>containerPort</a:t>
            </a:r>
            <a:r>
              <a:rPr lang="pt-BR" sz="4800" dirty="0">
                <a:solidFill>
                  <a:schemeClr val="tx2"/>
                </a:solidFill>
                <a:latin typeface="Agency FB" pitchFamily="34" charset="0"/>
              </a:rPr>
              <a:t>: 5000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8120063" cy="10826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89" tIns="38645" rIns="77289" bIns="38645"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500" b="1" dirty="0">
                <a:solidFill>
                  <a:schemeClr val="tx2"/>
                </a:solidFill>
                <a:latin typeface="Agency FB" pitchFamily="34" charset="0"/>
              </a:rPr>
              <a:t/>
            </a:r>
            <a:br>
              <a:rPr lang="pt-BR" sz="3500" b="1" dirty="0">
                <a:solidFill>
                  <a:schemeClr val="tx2"/>
                </a:solidFill>
                <a:latin typeface="Agency FB" pitchFamily="34" charset="0"/>
              </a:rPr>
            </a:br>
            <a:r>
              <a:rPr lang="pt-BR" sz="3700" b="1" dirty="0">
                <a:solidFill>
                  <a:schemeClr val="tx2"/>
                </a:solidFill>
                <a:latin typeface="Agency FB" pitchFamily="34" charset="0"/>
              </a:rPr>
              <a:t>Um </a:t>
            </a:r>
            <a:r>
              <a:rPr lang="pt-BR" b="1" dirty="0">
                <a:solidFill>
                  <a:schemeClr val="tx2"/>
                </a:solidFill>
                <a:latin typeface="Agency FB" pitchFamily="34" charset="0"/>
              </a:rPr>
              <a:t>script </a:t>
            </a:r>
            <a:r>
              <a:rPr lang="pt-BR" b="1" dirty="0" err="1">
                <a:solidFill>
                  <a:schemeClr val="tx2"/>
                </a:solidFill>
                <a:latin typeface="Agency FB" pitchFamily="34" charset="0"/>
              </a:rPr>
              <a:t>Terraform</a:t>
            </a:r>
            <a:r>
              <a:rPr lang="pt-BR" b="1" dirty="0">
                <a:solidFill>
                  <a:schemeClr val="tx2"/>
                </a:solidFill>
                <a:latin typeface="Agency FB" pitchFamily="34" charset="0"/>
              </a:rPr>
              <a:t> </a:t>
            </a:r>
            <a:r>
              <a:rPr lang="pt-BR" sz="3700" b="1" dirty="0">
                <a:solidFill>
                  <a:schemeClr val="tx2"/>
                </a:solidFill>
                <a:latin typeface="Agency FB" pitchFamily="34" charset="0"/>
              </a:rPr>
              <a:t>para criar o cluster </a:t>
            </a:r>
            <a:r>
              <a:rPr lang="pt-BR" sz="3700" b="1" dirty="0" err="1">
                <a:solidFill>
                  <a:schemeClr val="tx2"/>
                </a:solidFill>
                <a:latin typeface="Agency FB" pitchFamily="34" charset="0"/>
              </a:rPr>
              <a:t>Kubernetes</a:t>
            </a:r>
            <a:r>
              <a:rPr lang="pt-BR" sz="3700" b="1" dirty="0">
                <a:solidFill>
                  <a:schemeClr val="tx2"/>
                </a:solidFill>
                <a:latin typeface="Agency FB" pitchFamily="34" charset="0"/>
              </a:rPr>
              <a:t>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# </a:t>
            </a:r>
            <a:r>
              <a:rPr lang="pt-BR" sz="3500" dirty="0" err="1">
                <a:solidFill>
                  <a:schemeClr val="tx2"/>
                </a:solidFill>
                <a:latin typeface="Agency FB" pitchFamily="34" charset="0"/>
              </a:rPr>
              <a:t>main</a:t>
            </a:r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.tf</a:t>
            </a:r>
          </a:p>
          <a:p>
            <a:pPr algn="just">
              <a:buNone/>
            </a:pPr>
            <a:r>
              <a:rPr lang="pt-BR" sz="3500" dirty="0" err="1">
                <a:solidFill>
                  <a:schemeClr val="tx2"/>
                </a:solidFill>
                <a:latin typeface="Agency FB" pitchFamily="34" charset="0"/>
              </a:rPr>
              <a:t>provider</a:t>
            </a:r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 "</a:t>
            </a:r>
            <a:r>
              <a:rPr lang="pt-BR" sz="3500" dirty="0" err="1">
                <a:solidFill>
                  <a:schemeClr val="tx2"/>
                </a:solidFill>
                <a:latin typeface="Agency FB" pitchFamily="34" charset="0"/>
              </a:rPr>
              <a:t>aws</a:t>
            </a:r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" {  </a:t>
            </a:r>
          </a:p>
          <a:p>
            <a:pPr algn="just">
              <a:buNone/>
            </a:pPr>
            <a:r>
              <a:rPr lang="pt-BR" sz="3500" dirty="0" err="1">
                <a:solidFill>
                  <a:schemeClr val="tx2"/>
                </a:solidFill>
                <a:latin typeface="Agency FB" pitchFamily="34" charset="0"/>
              </a:rPr>
              <a:t>region</a:t>
            </a:r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 = "</a:t>
            </a:r>
            <a:r>
              <a:rPr lang="pt-BR" sz="3500" dirty="0" err="1">
                <a:solidFill>
                  <a:schemeClr val="tx2"/>
                </a:solidFill>
                <a:latin typeface="Agency FB" pitchFamily="34" charset="0"/>
              </a:rPr>
              <a:t>us-east</a:t>
            </a:r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-1"}</a:t>
            </a:r>
          </a:p>
          <a:p>
            <a:pPr algn="just">
              <a:buNone/>
            </a:pPr>
            <a:r>
              <a:rPr lang="pt-BR" sz="3500" dirty="0" err="1">
                <a:solidFill>
                  <a:schemeClr val="tx2"/>
                </a:solidFill>
                <a:latin typeface="Agency FB" pitchFamily="34" charset="0"/>
              </a:rPr>
              <a:t>resource</a:t>
            </a:r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 "</a:t>
            </a:r>
            <a:r>
              <a:rPr lang="pt-BR" sz="3500" dirty="0" err="1">
                <a:solidFill>
                  <a:schemeClr val="tx2"/>
                </a:solidFill>
                <a:latin typeface="Agency FB" pitchFamily="34" charset="0"/>
              </a:rPr>
              <a:t>aws_eks_cluster</a:t>
            </a:r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" "</a:t>
            </a:r>
            <a:r>
              <a:rPr lang="pt-BR" sz="3500" dirty="0" err="1">
                <a:solidFill>
                  <a:schemeClr val="tx2"/>
                </a:solidFill>
                <a:latin typeface="Agency FB" pitchFamily="34" charset="0"/>
              </a:rPr>
              <a:t>example</a:t>
            </a:r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" {  </a:t>
            </a:r>
          </a:p>
          <a:p>
            <a:pPr algn="just">
              <a:buNone/>
            </a:pPr>
            <a:r>
              <a:rPr lang="pt-BR" sz="3500" dirty="0" err="1">
                <a:solidFill>
                  <a:schemeClr val="tx2"/>
                </a:solidFill>
                <a:latin typeface="Agency FB" pitchFamily="34" charset="0"/>
              </a:rPr>
              <a:t>name</a:t>
            </a:r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 = "</a:t>
            </a:r>
            <a:r>
              <a:rPr lang="pt-BR" sz="3500" dirty="0" err="1">
                <a:solidFill>
                  <a:schemeClr val="tx2"/>
                </a:solidFill>
                <a:latin typeface="Agency FB" pitchFamily="34" charset="0"/>
              </a:rPr>
              <a:t>example-cluster</a:t>
            </a:r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"  </a:t>
            </a:r>
          </a:p>
          <a:p>
            <a:pPr algn="just">
              <a:buNone/>
            </a:pPr>
            <a:r>
              <a:rPr lang="pt-BR" sz="3500" dirty="0" err="1">
                <a:solidFill>
                  <a:schemeClr val="tx2"/>
                </a:solidFill>
                <a:latin typeface="Agency FB" pitchFamily="34" charset="0"/>
              </a:rPr>
              <a:t>role_arn</a:t>
            </a:r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 = "&lt;</a:t>
            </a:r>
            <a:r>
              <a:rPr lang="pt-BR" sz="3500" dirty="0" err="1">
                <a:solidFill>
                  <a:schemeClr val="tx2"/>
                </a:solidFill>
                <a:latin typeface="Agency FB" pitchFamily="34" charset="0"/>
              </a:rPr>
              <a:t>seu-role-arn</a:t>
            </a:r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&gt;"  </a:t>
            </a:r>
          </a:p>
          <a:p>
            <a:pPr algn="just">
              <a:buNone/>
            </a:pPr>
            <a:r>
              <a:rPr lang="pt-BR" sz="3500" dirty="0" err="1">
                <a:solidFill>
                  <a:schemeClr val="tx2"/>
                </a:solidFill>
                <a:latin typeface="Agency FB" pitchFamily="34" charset="0"/>
              </a:rPr>
              <a:t>vpc_config</a:t>
            </a:r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 {    </a:t>
            </a:r>
          </a:p>
          <a:p>
            <a:pPr algn="just">
              <a:buNone/>
            </a:pPr>
            <a:r>
              <a:rPr lang="pt-BR" sz="3500" dirty="0" err="1">
                <a:solidFill>
                  <a:schemeClr val="tx2"/>
                </a:solidFill>
                <a:latin typeface="Agency FB" pitchFamily="34" charset="0"/>
              </a:rPr>
              <a:t>subnet_ids</a:t>
            </a:r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 = ["&lt;</a:t>
            </a:r>
            <a:r>
              <a:rPr lang="pt-BR" sz="3500" dirty="0" err="1">
                <a:solidFill>
                  <a:schemeClr val="tx2"/>
                </a:solidFill>
                <a:latin typeface="Agency FB" pitchFamily="34" charset="0"/>
              </a:rPr>
              <a:t>seu-subnet-id</a:t>
            </a:r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&gt;"]  }}</a:t>
            </a:r>
          </a:p>
          <a:p>
            <a:pPr algn="just">
              <a:buNone/>
            </a:pPr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output "</a:t>
            </a:r>
            <a:r>
              <a:rPr lang="pt-BR" sz="3500" dirty="0" err="1">
                <a:solidFill>
                  <a:schemeClr val="tx2"/>
                </a:solidFill>
                <a:latin typeface="Agency FB" pitchFamily="34" charset="0"/>
              </a:rPr>
              <a:t>cluster_endpoint</a:t>
            </a:r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" {  </a:t>
            </a:r>
          </a:p>
          <a:p>
            <a:pPr algn="just">
              <a:buNone/>
            </a:pPr>
            <a:r>
              <a:rPr lang="pt-BR" sz="3500" dirty="0" err="1">
                <a:solidFill>
                  <a:schemeClr val="tx2"/>
                </a:solidFill>
                <a:latin typeface="Agency FB" pitchFamily="34" charset="0"/>
              </a:rPr>
              <a:t>value</a:t>
            </a:r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 = </a:t>
            </a:r>
            <a:r>
              <a:rPr lang="pt-BR" sz="3500" dirty="0" err="1">
                <a:solidFill>
                  <a:schemeClr val="tx2"/>
                </a:solidFill>
                <a:latin typeface="Agency FB" pitchFamily="34" charset="0"/>
              </a:rPr>
              <a:t>aws_eks_cluster</a:t>
            </a:r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.</a:t>
            </a:r>
            <a:r>
              <a:rPr lang="pt-BR" sz="3500" dirty="0" err="1">
                <a:solidFill>
                  <a:schemeClr val="tx2"/>
                </a:solidFill>
                <a:latin typeface="Agency FB" pitchFamily="34" charset="0"/>
              </a:rPr>
              <a:t>example</a:t>
            </a:r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.</a:t>
            </a:r>
            <a:r>
              <a:rPr lang="pt-BR" sz="3500" dirty="0" err="1">
                <a:solidFill>
                  <a:schemeClr val="tx2"/>
                </a:solidFill>
                <a:latin typeface="Agency FB" pitchFamily="34" charset="0"/>
              </a:rPr>
              <a:t>endpoint</a:t>
            </a:r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8120063" cy="10826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89" tIns="38645" rIns="77289" bIns="38645"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solidFill>
                  <a:schemeClr val="tx2"/>
                </a:solidFill>
                <a:latin typeface="Agency FB" pitchFamily="34" charset="0"/>
              </a:rPr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pt-BR" dirty="0" smtClean="0"/>
              <a:t>	</a:t>
            </a:r>
            <a:r>
              <a:rPr lang="pt-BR" dirty="0" smtClean="0">
                <a:solidFill>
                  <a:schemeClr val="tx2"/>
                </a:solidFill>
                <a:latin typeface="Agency FB" pitchFamily="34" charset="0"/>
              </a:rPr>
              <a:t>A </a:t>
            </a:r>
            <a:r>
              <a:rPr lang="pt-BR" sz="5100" dirty="0">
                <a:solidFill>
                  <a:schemeClr val="tx2"/>
                </a:solidFill>
                <a:latin typeface="Agency FB" pitchFamily="34" charset="0"/>
              </a:rPr>
              <a:t>computação em nuvem</a:t>
            </a:r>
            <a:r>
              <a:rPr lang="pt-BR" dirty="0" smtClean="0">
                <a:solidFill>
                  <a:schemeClr val="tx2"/>
                </a:solidFill>
                <a:latin typeface="Agency FB" pitchFamily="34" charset="0"/>
              </a:rPr>
              <a:t>, com suas ferramentas como </a:t>
            </a:r>
            <a:r>
              <a:rPr lang="pt-BR" sz="5100" b="1" dirty="0" err="1">
                <a:solidFill>
                  <a:schemeClr val="tx2"/>
                </a:solidFill>
                <a:latin typeface="Agency FB" pitchFamily="34" charset="0"/>
              </a:rPr>
              <a:t>Kubernetes</a:t>
            </a:r>
            <a:r>
              <a:rPr lang="pt-BR" sz="5100" b="1" dirty="0">
                <a:solidFill>
                  <a:schemeClr val="tx2"/>
                </a:solidFill>
                <a:latin typeface="Agency FB" pitchFamily="34" charset="0"/>
              </a:rPr>
              <a:t>, </a:t>
            </a:r>
            <a:r>
              <a:rPr lang="pt-BR" sz="5100" b="1" dirty="0" err="1">
                <a:solidFill>
                  <a:schemeClr val="tx2"/>
                </a:solidFill>
                <a:latin typeface="Agency FB" pitchFamily="34" charset="0"/>
              </a:rPr>
              <a:t>Docker</a:t>
            </a:r>
            <a:r>
              <a:rPr lang="pt-BR" sz="5100" b="1" dirty="0">
                <a:solidFill>
                  <a:schemeClr val="tx2"/>
                </a:solidFill>
                <a:latin typeface="Agency FB" pitchFamily="34" charset="0"/>
              </a:rPr>
              <a:t> </a:t>
            </a:r>
            <a:r>
              <a:rPr lang="pt-BR" b="1" dirty="0" smtClean="0">
                <a:solidFill>
                  <a:schemeClr val="tx2"/>
                </a:solidFill>
                <a:latin typeface="Agency FB" pitchFamily="34" charset="0"/>
              </a:rPr>
              <a:t>e </a:t>
            </a:r>
            <a:r>
              <a:rPr lang="pt-BR" sz="5100" b="1" dirty="0" err="1">
                <a:solidFill>
                  <a:schemeClr val="tx2"/>
                </a:solidFill>
                <a:latin typeface="Agency FB" pitchFamily="34" charset="0"/>
              </a:rPr>
              <a:t>Terraform</a:t>
            </a:r>
            <a:r>
              <a:rPr lang="pt-BR" dirty="0" smtClean="0">
                <a:solidFill>
                  <a:schemeClr val="tx2"/>
                </a:solidFill>
                <a:latin typeface="Agency FB" pitchFamily="34" charset="0"/>
              </a:rPr>
              <a:t>, oferece poderosas soluções para simplificar e escalar </a:t>
            </a:r>
            <a:r>
              <a:rPr lang="pt-BR" dirty="0" err="1" smtClean="0">
                <a:solidFill>
                  <a:schemeClr val="tx2"/>
                </a:solidFill>
                <a:latin typeface="Agency FB" pitchFamily="34" charset="0"/>
              </a:rPr>
              <a:t>infraestruturas</a:t>
            </a:r>
            <a:r>
              <a:rPr lang="pt-BR" dirty="0" smtClean="0">
                <a:solidFill>
                  <a:schemeClr val="tx2"/>
                </a:solidFill>
                <a:latin typeface="Agency FB" pitchFamily="34" charset="0"/>
              </a:rPr>
              <a:t>. Com esses conceitos e exemplos práticos, até mesmo um iniciante pode começar a explorar o mundo da </a:t>
            </a:r>
            <a:r>
              <a:rPr lang="pt-BR" sz="5100" b="1" dirty="0" err="1">
                <a:solidFill>
                  <a:schemeClr val="tx2"/>
                </a:solidFill>
                <a:latin typeface="Agency FB" pitchFamily="34" charset="0"/>
              </a:rPr>
              <a:t>virtualização</a:t>
            </a:r>
            <a:r>
              <a:rPr lang="pt-BR" sz="5100" b="1" dirty="0">
                <a:solidFill>
                  <a:schemeClr val="tx2"/>
                </a:solidFill>
                <a:latin typeface="Agency FB" pitchFamily="34" charset="0"/>
              </a:rPr>
              <a:t> na nuvem</a:t>
            </a:r>
            <a:r>
              <a:rPr lang="pt-BR" dirty="0" smtClean="0">
                <a:solidFill>
                  <a:schemeClr val="tx2"/>
                </a:solidFill>
                <a:latin typeface="Agency FB" pitchFamily="34" charset="0"/>
              </a:rPr>
              <a:t>.</a:t>
            </a:r>
            <a:endParaRPr lang="pt-BR" dirty="0">
              <a:solidFill>
                <a:schemeClr val="tx2"/>
              </a:solidFill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8120063" cy="10826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89" tIns="38645" rIns="77289" bIns="38645"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4558" y="2"/>
            <a:ext cx="7308057" cy="3348528"/>
          </a:xfrm>
        </p:spPr>
        <p:txBody>
          <a:bodyPr>
            <a:normAutofit fontScale="90000"/>
          </a:bodyPr>
          <a:lstStyle/>
          <a:p>
            <a:r>
              <a:rPr lang="pt-BR" sz="3500" b="1" dirty="0">
                <a:solidFill>
                  <a:schemeClr val="tx2"/>
                </a:solidFill>
                <a:latin typeface="Agency FB" pitchFamily="34" charset="0"/>
              </a:rPr>
              <a:t/>
            </a:r>
            <a:br>
              <a:rPr lang="pt-BR" sz="3500" b="1" dirty="0">
                <a:solidFill>
                  <a:schemeClr val="tx2"/>
                </a:solidFill>
                <a:latin typeface="Agency FB" pitchFamily="34" charset="0"/>
              </a:rPr>
            </a:br>
            <a:r>
              <a:rPr lang="pt-BR" sz="3500" b="1" dirty="0">
                <a:solidFill>
                  <a:schemeClr val="tx2"/>
                </a:solidFill>
                <a:latin typeface="Agency FB" pitchFamily="34" charset="0"/>
              </a:rPr>
              <a:t/>
            </a:r>
            <a:br>
              <a:rPr lang="pt-BR" sz="3500" b="1" dirty="0">
                <a:solidFill>
                  <a:schemeClr val="tx2"/>
                </a:solidFill>
                <a:latin typeface="Agency FB" pitchFamily="34" charset="0"/>
              </a:rPr>
            </a:br>
            <a:r>
              <a:rPr lang="pt-BR" sz="4400" b="1" dirty="0">
                <a:solidFill>
                  <a:schemeClr val="tx2"/>
                </a:solidFill>
                <a:latin typeface="Agency FB" pitchFamily="34" charset="0"/>
              </a:rPr>
              <a:t>O Poder </a:t>
            </a:r>
            <a:r>
              <a:rPr lang="pt-BR" sz="6700" b="1" dirty="0">
                <a:solidFill>
                  <a:schemeClr val="tx2"/>
                </a:solidFill>
                <a:latin typeface="Agency FB" pitchFamily="34" charset="0"/>
              </a:rPr>
              <a:t>da Computação em Nuvem: </a:t>
            </a:r>
            <a:r>
              <a:rPr lang="pt-BR" sz="4400" b="1" dirty="0">
                <a:solidFill>
                  <a:schemeClr val="tx2"/>
                </a:solidFill>
                <a:latin typeface="Agency FB" pitchFamily="34" charset="0"/>
              </a:rPr>
              <a:t>Explorando Serviços e </a:t>
            </a:r>
            <a:r>
              <a:rPr lang="pt-BR" sz="6700" b="1" dirty="0" err="1">
                <a:solidFill>
                  <a:schemeClr val="tx2"/>
                </a:solidFill>
                <a:latin typeface="Agency FB" pitchFamily="34" charset="0"/>
              </a:rPr>
              <a:t>Virtualização</a:t>
            </a:r>
            <a:r>
              <a:rPr lang="pt-BR" sz="6700" b="1" dirty="0">
                <a:solidFill>
                  <a:schemeClr val="tx2"/>
                </a:solidFill>
                <a:latin typeface="Agency FB" pitchFamily="34" charset="0"/>
              </a:rPr>
              <a:t>.</a:t>
            </a:r>
            <a:r>
              <a:rPr lang="pt-BR" sz="3500" b="1" dirty="0">
                <a:solidFill>
                  <a:schemeClr val="tx2"/>
                </a:solidFill>
                <a:latin typeface="Agency FB" pitchFamily="34" charset="0"/>
              </a:rPr>
              <a:t/>
            </a:r>
            <a:br>
              <a:rPr lang="pt-BR" sz="3500" b="1" dirty="0">
                <a:solidFill>
                  <a:schemeClr val="tx2"/>
                </a:solidFill>
                <a:latin typeface="Agency FB" pitchFamily="34" charset="0"/>
              </a:rPr>
            </a:br>
            <a:r>
              <a:rPr lang="pt-BR" sz="3500" b="1" dirty="0">
                <a:solidFill>
                  <a:schemeClr val="tx2"/>
                </a:solidFill>
                <a:latin typeface="Agency FB" pitchFamily="34" charset="0"/>
              </a:rPr>
              <a:t/>
            </a:r>
            <a:br>
              <a:rPr lang="pt-BR" sz="3500" b="1" dirty="0">
                <a:solidFill>
                  <a:schemeClr val="tx2"/>
                </a:solidFill>
                <a:latin typeface="Agency FB" pitchFamily="34" charset="0"/>
              </a:rPr>
            </a:br>
            <a:endParaRPr lang="pt-BR" sz="3500" b="1" dirty="0">
              <a:solidFill>
                <a:schemeClr val="tx2"/>
              </a:solidFill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5400" y="3697481"/>
            <a:ext cx="7308057" cy="6549300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	</a:t>
            </a:r>
            <a:r>
              <a:rPr lang="pt-BR" sz="4000" dirty="0">
                <a:solidFill>
                  <a:schemeClr val="tx2"/>
                </a:solidFill>
                <a:latin typeface="Agency FB" pitchFamily="34" charset="0"/>
              </a:rPr>
              <a:t>A </a:t>
            </a:r>
            <a:r>
              <a:rPr lang="pt-BR" sz="6000" b="1" dirty="0">
                <a:solidFill>
                  <a:schemeClr val="tx2"/>
                </a:solidFill>
                <a:latin typeface="Agency FB" pitchFamily="34" charset="0"/>
              </a:rPr>
              <a:t>computação em nuvem </a:t>
            </a:r>
            <a:r>
              <a:rPr lang="pt-BR" sz="4000" dirty="0">
                <a:solidFill>
                  <a:schemeClr val="tx2"/>
                </a:solidFill>
                <a:latin typeface="Agency FB" pitchFamily="34" charset="0"/>
              </a:rPr>
              <a:t>transformou a forma como usamos e gerenciamos recursos de tecnologia, proporcionando </a:t>
            </a:r>
            <a:r>
              <a:rPr lang="pt-BR" sz="6500" b="1" dirty="0">
                <a:solidFill>
                  <a:schemeClr val="tx2"/>
                </a:solidFill>
                <a:latin typeface="Agency FB" pitchFamily="34" charset="0"/>
              </a:rPr>
              <a:t>flexibilidade, economia e </a:t>
            </a:r>
            <a:r>
              <a:rPr lang="pt-BR" sz="6500" b="1" dirty="0" err="1">
                <a:solidFill>
                  <a:schemeClr val="tx2"/>
                </a:solidFill>
                <a:latin typeface="Agency FB" pitchFamily="34" charset="0"/>
              </a:rPr>
              <a:t>escalabilidade</a:t>
            </a:r>
            <a:r>
              <a:rPr lang="pt-BR" sz="6500" b="1" dirty="0">
                <a:solidFill>
                  <a:schemeClr val="tx2"/>
                </a:solidFill>
                <a:latin typeface="Agency FB" pitchFamily="34" charset="0"/>
              </a:rPr>
              <a:t>. </a:t>
            </a:r>
            <a:r>
              <a:rPr lang="pt-BR" sz="4000" dirty="0">
                <a:solidFill>
                  <a:schemeClr val="tx2"/>
                </a:solidFill>
                <a:latin typeface="Agency FB" pitchFamily="34" charset="0"/>
              </a:rPr>
              <a:t>Vamos explorar os principais serviços oferecidos pela nuvem e entender como ferramentas como </a:t>
            </a:r>
            <a:r>
              <a:rPr lang="pt-BR" sz="6000" b="1" dirty="0" err="1">
                <a:solidFill>
                  <a:schemeClr val="tx2"/>
                </a:solidFill>
                <a:latin typeface="Agency FB" pitchFamily="34" charset="0"/>
              </a:rPr>
              <a:t>Kubernetes</a:t>
            </a:r>
            <a:r>
              <a:rPr lang="pt-BR" sz="6000" b="1" dirty="0">
                <a:solidFill>
                  <a:schemeClr val="tx2"/>
                </a:solidFill>
                <a:latin typeface="Agency FB" pitchFamily="34" charset="0"/>
              </a:rPr>
              <a:t>, </a:t>
            </a:r>
            <a:r>
              <a:rPr lang="pt-BR" sz="6000" b="1" dirty="0" err="1">
                <a:solidFill>
                  <a:schemeClr val="tx2"/>
                </a:solidFill>
                <a:latin typeface="Agency FB" pitchFamily="34" charset="0"/>
              </a:rPr>
              <a:t>Docker</a:t>
            </a:r>
            <a:r>
              <a:rPr lang="pt-BR" sz="6000" b="1" dirty="0">
                <a:solidFill>
                  <a:schemeClr val="tx2"/>
                </a:solidFill>
                <a:latin typeface="Agency FB" pitchFamily="34" charset="0"/>
              </a:rPr>
              <a:t> e </a:t>
            </a:r>
            <a:r>
              <a:rPr lang="pt-BR" sz="6000" b="1" dirty="0" err="1">
                <a:solidFill>
                  <a:schemeClr val="tx2"/>
                </a:solidFill>
                <a:latin typeface="Agency FB" pitchFamily="34" charset="0"/>
              </a:rPr>
              <a:t>Terraform</a:t>
            </a:r>
            <a:r>
              <a:rPr lang="pt-BR" sz="4000" dirty="0">
                <a:solidFill>
                  <a:schemeClr val="tx2"/>
                </a:solidFill>
                <a:latin typeface="Agency FB" pitchFamily="34" charset="0"/>
              </a:rPr>
              <a:t> são peças fundamentais nesse ecossistema.</a:t>
            </a:r>
          </a:p>
          <a:p>
            <a:pPr algn="just">
              <a:buNone/>
            </a:pPr>
            <a:endParaRPr lang="pt-BR" sz="3000" dirty="0">
              <a:solidFill>
                <a:schemeClr val="tx2"/>
              </a:solidFill>
              <a:latin typeface="Agency FB" pitchFamily="34" charset="0"/>
            </a:endParaRPr>
          </a:p>
          <a:p>
            <a:pPr algn="just">
              <a:buNone/>
            </a:pPr>
            <a:endParaRPr lang="pt-BR" sz="3000" dirty="0">
              <a:solidFill>
                <a:schemeClr val="tx2"/>
              </a:solidFill>
              <a:latin typeface="Agency FB" pitchFamily="34" charset="0"/>
            </a:endParaRPr>
          </a:p>
          <a:p>
            <a:pPr algn="just">
              <a:buNone/>
            </a:pPr>
            <a:endParaRPr lang="pt-BR" sz="3000" dirty="0">
              <a:solidFill>
                <a:schemeClr val="tx2"/>
              </a:solidFill>
              <a:latin typeface="Agency FB" pitchFamily="34" charset="0"/>
            </a:endParaRPr>
          </a:p>
          <a:p>
            <a:pPr algn="just">
              <a:buNone/>
            </a:pPr>
            <a:endParaRPr lang="pt-BR" sz="5100" dirty="0">
              <a:solidFill>
                <a:schemeClr val="tx2"/>
              </a:solidFill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8120063" cy="10826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89" tIns="38645" rIns="77289" bIns="38645"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6003" y="433573"/>
            <a:ext cx="7308057" cy="1536002"/>
          </a:xfrm>
        </p:spPr>
        <p:txBody>
          <a:bodyPr>
            <a:normAutofit fontScale="90000"/>
          </a:bodyPr>
          <a:lstStyle/>
          <a:p>
            <a:r>
              <a:rPr lang="pt-BR" sz="3500" b="1" dirty="0">
                <a:solidFill>
                  <a:schemeClr val="tx2"/>
                </a:solidFill>
                <a:latin typeface="Agency FB" pitchFamily="34" charset="0"/>
              </a:rPr>
              <a:t>Os Principais </a:t>
            </a:r>
            <a:r>
              <a:rPr lang="pt-BR" sz="5800" b="1" dirty="0">
                <a:solidFill>
                  <a:schemeClr val="tx2"/>
                </a:solidFill>
                <a:latin typeface="Agency FB" pitchFamily="34" charset="0"/>
              </a:rPr>
              <a:t>Serviços da Computação em Nuvem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6003" y="1969577"/>
            <a:ext cx="7308057" cy="8518876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	A computação em nuvem oferece uma ampla gama de serviços que tornam o gerenciamento de TI mais acessível e eficiente. Aqui estão os principais:</a:t>
            </a:r>
          </a:p>
          <a:p>
            <a:pPr algn="just"/>
            <a:r>
              <a:rPr lang="pt-BR" sz="3500" b="1" dirty="0" err="1">
                <a:solidFill>
                  <a:schemeClr val="tx2"/>
                </a:solidFill>
                <a:latin typeface="Agency FB" pitchFamily="34" charset="0"/>
              </a:rPr>
              <a:t>Infraestrutura</a:t>
            </a:r>
            <a:r>
              <a:rPr lang="pt-BR" sz="3500" b="1" dirty="0">
                <a:solidFill>
                  <a:schemeClr val="tx2"/>
                </a:solidFill>
                <a:latin typeface="Agency FB" pitchFamily="34" charset="0"/>
              </a:rPr>
              <a:t> como Serviço </a:t>
            </a:r>
            <a:r>
              <a:rPr lang="pt-BR" sz="5100" b="1" dirty="0">
                <a:solidFill>
                  <a:schemeClr val="tx2"/>
                </a:solidFill>
                <a:latin typeface="Agency FB" pitchFamily="34" charset="0"/>
              </a:rPr>
              <a:t>(</a:t>
            </a:r>
            <a:r>
              <a:rPr lang="pt-BR" sz="5100" b="1" dirty="0" err="1">
                <a:solidFill>
                  <a:schemeClr val="tx2"/>
                </a:solidFill>
                <a:latin typeface="Agency FB" pitchFamily="34" charset="0"/>
              </a:rPr>
              <a:t>IaaS</a:t>
            </a:r>
            <a:r>
              <a:rPr lang="pt-BR" sz="5100" b="1" dirty="0">
                <a:solidFill>
                  <a:schemeClr val="tx2"/>
                </a:solidFill>
                <a:latin typeface="Agency FB" pitchFamily="34" charset="0"/>
              </a:rPr>
              <a:t>)</a:t>
            </a:r>
            <a:endParaRPr lang="pt-BR" sz="5100" dirty="0">
              <a:solidFill>
                <a:schemeClr val="tx2"/>
              </a:solidFill>
              <a:latin typeface="Agency FB" pitchFamily="34" charset="0"/>
            </a:endParaRPr>
          </a:p>
          <a:p>
            <a:pPr lvl="1" algn="just"/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Permite alugar servidores virtuais, armazenamento e redes.</a:t>
            </a:r>
          </a:p>
          <a:p>
            <a:pPr lvl="1" algn="just"/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Exemplo: AWS EC2, Google Compute </a:t>
            </a:r>
            <a:r>
              <a:rPr lang="pt-BR" sz="3500" dirty="0" err="1">
                <a:solidFill>
                  <a:schemeClr val="tx2"/>
                </a:solidFill>
                <a:latin typeface="Agency FB" pitchFamily="34" charset="0"/>
              </a:rPr>
              <a:t>Engine</a:t>
            </a:r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, Microsoft </a:t>
            </a:r>
            <a:r>
              <a:rPr lang="pt-BR" sz="3500" dirty="0" err="1">
                <a:solidFill>
                  <a:schemeClr val="tx2"/>
                </a:solidFill>
                <a:latin typeface="Agency FB" pitchFamily="34" charset="0"/>
              </a:rPr>
              <a:t>Azure</a:t>
            </a:r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 VM.</a:t>
            </a:r>
          </a:p>
          <a:p>
            <a:pPr algn="just"/>
            <a:r>
              <a:rPr lang="pt-BR" sz="3500" b="1" dirty="0">
                <a:solidFill>
                  <a:schemeClr val="tx2"/>
                </a:solidFill>
                <a:latin typeface="Agency FB" pitchFamily="34" charset="0"/>
              </a:rPr>
              <a:t>Plataforma como Serviço </a:t>
            </a:r>
            <a:r>
              <a:rPr lang="pt-BR" sz="5100" b="1" dirty="0">
                <a:solidFill>
                  <a:schemeClr val="tx2"/>
                </a:solidFill>
                <a:latin typeface="Agency FB" pitchFamily="34" charset="0"/>
              </a:rPr>
              <a:t>(</a:t>
            </a:r>
            <a:r>
              <a:rPr lang="pt-BR" sz="5100" b="1" dirty="0" err="1">
                <a:solidFill>
                  <a:schemeClr val="tx2"/>
                </a:solidFill>
                <a:latin typeface="Agency FB" pitchFamily="34" charset="0"/>
              </a:rPr>
              <a:t>PaaS</a:t>
            </a:r>
            <a:r>
              <a:rPr lang="pt-BR" sz="5100" b="1" dirty="0">
                <a:solidFill>
                  <a:schemeClr val="tx2"/>
                </a:solidFill>
                <a:latin typeface="Agency FB" pitchFamily="34" charset="0"/>
              </a:rPr>
              <a:t>)</a:t>
            </a:r>
            <a:endParaRPr lang="pt-BR" sz="5100" dirty="0">
              <a:solidFill>
                <a:schemeClr val="tx2"/>
              </a:solidFill>
              <a:latin typeface="Agency FB" pitchFamily="34" charset="0"/>
            </a:endParaRPr>
          </a:p>
          <a:p>
            <a:pPr lvl="1" algn="just"/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Oferece um ambiente para desenvolver e gerenciar aplicações sem lidar com a </a:t>
            </a:r>
            <a:r>
              <a:rPr lang="pt-BR" sz="3500" dirty="0" err="1">
                <a:solidFill>
                  <a:schemeClr val="tx2"/>
                </a:solidFill>
                <a:latin typeface="Agency FB" pitchFamily="34" charset="0"/>
              </a:rPr>
              <a:t>infraestrutura</a:t>
            </a:r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 subjacente.</a:t>
            </a:r>
          </a:p>
          <a:p>
            <a:pPr lvl="1" algn="just"/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Exemplo: </a:t>
            </a:r>
            <a:r>
              <a:rPr lang="pt-BR" sz="3500" dirty="0" err="1">
                <a:solidFill>
                  <a:schemeClr val="tx2"/>
                </a:solidFill>
                <a:latin typeface="Agency FB" pitchFamily="34" charset="0"/>
              </a:rPr>
              <a:t>Heroku</a:t>
            </a:r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, Google </a:t>
            </a:r>
            <a:r>
              <a:rPr lang="pt-BR" sz="3500" dirty="0" err="1">
                <a:solidFill>
                  <a:schemeClr val="tx2"/>
                </a:solidFill>
                <a:latin typeface="Agency FB" pitchFamily="34" charset="0"/>
              </a:rPr>
              <a:t>App</a:t>
            </a:r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 </a:t>
            </a:r>
            <a:r>
              <a:rPr lang="pt-BR" sz="3500" dirty="0" err="1">
                <a:solidFill>
                  <a:schemeClr val="tx2"/>
                </a:solidFill>
                <a:latin typeface="Agency FB" pitchFamily="34" charset="0"/>
              </a:rPr>
              <a:t>Engine</a:t>
            </a:r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.</a:t>
            </a:r>
          </a:p>
          <a:p>
            <a:pPr algn="just"/>
            <a:endParaRPr lang="pt-BR" sz="3500" dirty="0">
              <a:solidFill>
                <a:schemeClr val="tx2"/>
              </a:solidFill>
              <a:latin typeface="Agency FB" pitchFamily="34" charset="0"/>
            </a:endParaRPr>
          </a:p>
          <a:p>
            <a:pPr algn="just">
              <a:buNone/>
            </a:pPr>
            <a:endParaRPr lang="pt-BR" sz="3500" dirty="0">
              <a:solidFill>
                <a:schemeClr val="tx2"/>
              </a:solidFill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8120063" cy="10826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89" tIns="38645" rIns="77289" bIns="38645"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500" b="1" dirty="0">
                <a:solidFill>
                  <a:schemeClr val="tx2"/>
                </a:solidFill>
                <a:latin typeface="Agency FB" pitchFamily="34" charset="0"/>
              </a:rPr>
              <a:t>Os Principais </a:t>
            </a:r>
            <a:r>
              <a:rPr lang="pt-BR" b="1" dirty="0">
                <a:solidFill>
                  <a:schemeClr val="tx2"/>
                </a:solidFill>
                <a:latin typeface="Agency FB" pitchFamily="34" charset="0"/>
              </a:rPr>
              <a:t>Serviços da Computação em Nuvem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500" b="1" dirty="0">
                <a:solidFill>
                  <a:schemeClr val="tx2"/>
                </a:solidFill>
                <a:latin typeface="Agency FB" pitchFamily="34" charset="0"/>
              </a:rPr>
              <a:t>Software como Serviço </a:t>
            </a:r>
            <a:r>
              <a:rPr lang="pt-BR" sz="5100" b="1" dirty="0">
                <a:solidFill>
                  <a:schemeClr val="tx2"/>
                </a:solidFill>
                <a:latin typeface="Agency FB" pitchFamily="34" charset="0"/>
              </a:rPr>
              <a:t>(</a:t>
            </a:r>
            <a:r>
              <a:rPr lang="pt-BR" sz="5100" b="1" dirty="0" err="1">
                <a:solidFill>
                  <a:schemeClr val="tx2"/>
                </a:solidFill>
                <a:latin typeface="Agency FB" pitchFamily="34" charset="0"/>
              </a:rPr>
              <a:t>SaaS</a:t>
            </a:r>
            <a:r>
              <a:rPr lang="pt-BR" sz="5100" b="1" dirty="0">
                <a:solidFill>
                  <a:schemeClr val="tx2"/>
                </a:solidFill>
                <a:latin typeface="Agency FB" pitchFamily="34" charset="0"/>
              </a:rPr>
              <a:t>)</a:t>
            </a:r>
            <a:endParaRPr lang="pt-BR" sz="5100" dirty="0">
              <a:solidFill>
                <a:schemeClr val="tx2"/>
              </a:solidFill>
              <a:latin typeface="Agency FB" pitchFamily="34" charset="0"/>
            </a:endParaRPr>
          </a:p>
          <a:p>
            <a:pPr lvl="1" algn="just"/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Aplicações prontas para uso entregues pela internet.</a:t>
            </a:r>
          </a:p>
          <a:p>
            <a:pPr lvl="1" algn="just"/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Exemplo: Google </a:t>
            </a:r>
            <a:r>
              <a:rPr lang="pt-BR" sz="3500" dirty="0" err="1">
                <a:solidFill>
                  <a:schemeClr val="tx2"/>
                </a:solidFill>
                <a:latin typeface="Agency FB" pitchFamily="34" charset="0"/>
              </a:rPr>
              <a:t>Workspace</a:t>
            </a:r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, Microsoft 365, </a:t>
            </a:r>
            <a:r>
              <a:rPr lang="pt-BR" sz="3500" dirty="0" err="1">
                <a:solidFill>
                  <a:schemeClr val="tx2"/>
                </a:solidFill>
                <a:latin typeface="Agency FB" pitchFamily="34" charset="0"/>
              </a:rPr>
              <a:t>Salesforce</a:t>
            </a:r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.</a:t>
            </a:r>
          </a:p>
          <a:p>
            <a:pPr algn="just"/>
            <a:r>
              <a:rPr lang="pt-BR" sz="3500" b="1" dirty="0">
                <a:solidFill>
                  <a:schemeClr val="tx2"/>
                </a:solidFill>
                <a:latin typeface="Agency FB" pitchFamily="34" charset="0"/>
              </a:rPr>
              <a:t>Contêineres e Orquestração</a:t>
            </a:r>
            <a:endParaRPr lang="pt-BR" sz="3500" dirty="0">
              <a:solidFill>
                <a:schemeClr val="tx2"/>
              </a:solidFill>
              <a:latin typeface="Agency FB" pitchFamily="34" charset="0"/>
            </a:endParaRPr>
          </a:p>
          <a:p>
            <a:pPr lvl="1" algn="just"/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Soluções para empacotar, distribuir e gerenciar aplicações de forma leve e consistente.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8120063" cy="10826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89" tIns="38645" rIns="77289" bIns="38645"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500" b="1" dirty="0">
                <a:solidFill>
                  <a:schemeClr val="tx2"/>
                </a:solidFill>
                <a:latin typeface="Agency FB" pitchFamily="34" charset="0"/>
              </a:rPr>
              <a:t>O Papel do </a:t>
            </a:r>
            <a:r>
              <a:rPr lang="pt-BR" b="1" dirty="0" err="1">
                <a:solidFill>
                  <a:schemeClr val="tx2"/>
                </a:solidFill>
                <a:latin typeface="Agency FB" pitchFamily="34" charset="0"/>
              </a:rPr>
              <a:t>Kubernete</a:t>
            </a:r>
            <a:r>
              <a:rPr lang="pt-BR" sz="3500" b="1" dirty="0" err="1">
                <a:solidFill>
                  <a:schemeClr val="tx2"/>
                </a:solidFill>
                <a:latin typeface="Agency FB" pitchFamily="34" charset="0"/>
              </a:rPr>
              <a:t>s</a:t>
            </a:r>
            <a:r>
              <a:rPr lang="pt-BR" sz="3500" b="1" dirty="0">
                <a:solidFill>
                  <a:schemeClr val="tx2"/>
                </a:solidFill>
                <a:latin typeface="Agency FB" pitchFamily="34" charset="0"/>
              </a:rPr>
              <a:t> na </a:t>
            </a:r>
            <a:r>
              <a:rPr lang="pt-BR" b="1" dirty="0" err="1">
                <a:solidFill>
                  <a:schemeClr val="tx2"/>
                </a:solidFill>
                <a:latin typeface="Agency FB" pitchFamily="34" charset="0"/>
              </a:rPr>
              <a:t>Virtualização</a:t>
            </a:r>
            <a:r>
              <a:rPr lang="pt-BR" sz="3500" b="1" dirty="0">
                <a:solidFill>
                  <a:schemeClr val="tx2"/>
                </a:solidFill>
                <a:latin typeface="Agency FB" pitchFamily="34" charset="0"/>
              </a:rPr>
              <a:t> de </a:t>
            </a:r>
            <a:r>
              <a:rPr lang="pt-BR" b="1" dirty="0">
                <a:solidFill>
                  <a:schemeClr val="tx2"/>
                </a:solidFill>
                <a:latin typeface="Agency FB" pitchFamily="34" charset="0"/>
              </a:rPr>
              <a:t>Computação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pt-BR" dirty="0" smtClean="0"/>
              <a:t>	</a:t>
            </a:r>
            <a:r>
              <a:rPr lang="pt-BR" sz="5100" b="1" dirty="0" err="1">
                <a:solidFill>
                  <a:schemeClr val="tx2"/>
                </a:solidFill>
                <a:latin typeface="Agency FB" pitchFamily="34" charset="0"/>
              </a:rPr>
              <a:t>Kubernetes</a:t>
            </a:r>
            <a:r>
              <a:rPr lang="pt-BR" sz="3700" dirty="0">
                <a:solidFill>
                  <a:schemeClr val="tx2"/>
                </a:solidFill>
                <a:latin typeface="Agency FB" pitchFamily="34" charset="0"/>
              </a:rPr>
              <a:t> é uma plataforma de </a:t>
            </a:r>
            <a:r>
              <a:rPr lang="pt-BR" sz="5100" b="1" dirty="0">
                <a:solidFill>
                  <a:schemeClr val="tx2"/>
                </a:solidFill>
                <a:latin typeface="Agency FB" pitchFamily="34" charset="0"/>
              </a:rPr>
              <a:t>orquestração de contêineres </a:t>
            </a:r>
            <a:r>
              <a:rPr lang="pt-BR" sz="3700" dirty="0">
                <a:solidFill>
                  <a:schemeClr val="tx2"/>
                </a:solidFill>
                <a:latin typeface="Agency FB" pitchFamily="34" charset="0"/>
              </a:rPr>
              <a:t>que automatiza a implantação, o escalonamento e a manutenção de aplicativos em contêineres. Ele é crucial porque:</a:t>
            </a:r>
          </a:p>
          <a:p>
            <a:pPr algn="just">
              <a:buNone/>
            </a:pPr>
            <a:r>
              <a:rPr lang="pt-BR" sz="3700" dirty="0">
                <a:solidFill>
                  <a:schemeClr val="tx2"/>
                </a:solidFill>
                <a:latin typeface="Agency FB" pitchFamily="34" charset="0"/>
              </a:rPr>
              <a:t>	Gerencia centenas ou milhares de contêineres de maneira eficiente.</a:t>
            </a:r>
          </a:p>
          <a:p>
            <a:pPr algn="just">
              <a:buNone/>
            </a:pPr>
            <a:r>
              <a:rPr lang="pt-BR" sz="3700" dirty="0">
                <a:solidFill>
                  <a:schemeClr val="tx2"/>
                </a:solidFill>
                <a:latin typeface="Agency FB" pitchFamily="34" charset="0"/>
              </a:rPr>
              <a:t>	Garante que aplicativos permaneçam disponíveis mesmo em caso de falhas.</a:t>
            </a:r>
          </a:p>
          <a:p>
            <a:pPr algn="just">
              <a:buNone/>
            </a:pPr>
            <a:r>
              <a:rPr lang="pt-BR" sz="3700" dirty="0">
                <a:solidFill>
                  <a:schemeClr val="tx2"/>
                </a:solidFill>
                <a:latin typeface="Agency FB" pitchFamily="34" charset="0"/>
              </a:rPr>
              <a:t>	Escala automaticamente recursos com base na demanda.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8120063" cy="10826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89" tIns="38645" rIns="77289" bIns="38645"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4558" y="1969576"/>
            <a:ext cx="7308057" cy="1804458"/>
          </a:xfrm>
        </p:spPr>
        <p:txBody>
          <a:bodyPr>
            <a:normAutofit fontScale="90000"/>
          </a:bodyPr>
          <a:lstStyle/>
          <a:p>
            <a:r>
              <a:rPr lang="pt-BR" sz="3700" b="1" dirty="0">
                <a:solidFill>
                  <a:schemeClr val="tx2"/>
                </a:solidFill>
                <a:latin typeface="Agency FB" pitchFamily="34" charset="0"/>
              </a:rPr>
              <a:t>Como o </a:t>
            </a:r>
            <a:r>
              <a:rPr lang="pt-BR" b="1" dirty="0" err="1">
                <a:solidFill>
                  <a:schemeClr val="tx2"/>
                </a:solidFill>
                <a:latin typeface="Agency FB" pitchFamily="34" charset="0"/>
              </a:rPr>
              <a:t>Kubernetes</a:t>
            </a:r>
            <a:r>
              <a:rPr lang="pt-BR" sz="3700" b="1" dirty="0">
                <a:solidFill>
                  <a:schemeClr val="tx2"/>
                </a:solidFill>
                <a:latin typeface="Agency FB" pitchFamily="34" charset="0"/>
              </a:rPr>
              <a:t> Trabalha com o </a:t>
            </a:r>
            <a:r>
              <a:rPr lang="pt-BR" sz="5800" b="1" dirty="0" err="1">
                <a:solidFill>
                  <a:schemeClr val="tx2"/>
                </a:solidFill>
                <a:latin typeface="Agency FB" pitchFamily="34" charset="0"/>
              </a:rPr>
              <a:t>Docker</a:t>
            </a:r>
            <a:r>
              <a:rPr lang="pt-BR" b="1" dirty="0" smtClean="0"/>
              <a:t/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6003" y="3298766"/>
            <a:ext cx="7308057" cy="637263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dirty="0" smtClean="0"/>
              <a:t>	</a:t>
            </a:r>
          </a:p>
          <a:p>
            <a:pPr algn="just">
              <a:buNone/>
            </a:pPr>
            <a:endParaRPr lang="pt-BR" sz="3500" dirty="0">
              <a:solidFill>
                <a:schemeClr val="tx2"/>
              </a:solidFill>
              <a:latin typeface="Agency FB" pitchFamily="34" charset="0"/>
            </a:endParaRPr>
          </a:p>
          <a:p>
            <a:pPr algn="just">
              <a:buNone/>
            </a:pPr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	</a:t>
            </a:r>
            <a:r>
              <a:rPr lang="pt-BR" sz="5100" b="1" dirty="0" err="1">
                <a:solidFill>
                  <a:schemeClr val="tx2"/>
                </a:solidFill>
                <a:latin typeface="Agency FB" pitchFamily="34" charset="0"/>
              </a:rPr>
              <a:t>Docker</a:t>
            </a:r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 é uma ferramenta para criar e rodar contêineres. </a:t>
            </a:r>
            <a:r>
              <a:rPr lang="pt-BR" sz="5100" b="1" dirty="0" err="1">
                <a:solidFill>
                  <a:schemeClr val="tx2"/>
                </a:solidFill>
                <a:latin typeface="Agency FB" pitchFamily="34" charset="0"/>
              </a:rPr>
              <a:t>Kubernetes</a:t>
            </a:r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 gerencia esses contêineres em larga escala. Pense no </a:t>
            </a:r>
            <a:r>
              <a:rPr lang="pt-BR" sz="3500" dirty="0" err="1">
                <a:solidFill>
                  <a:schemeClr val="tx2"/>
                </a:solidFill>
                <a:latin typeface="Agency FB" pitchFamily="34" charset="0"/>
              </a:rPr>
              <a:t>Docker</a:t>
            </a:r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 como um tijolo e no </a:t>
            </a:r>
            <a:r>
              <a:rPr lang="pt-BR" sz="3500" dirty="0" err="1">
                <a:solidFill>
                  <a:schemeClr val="tx2"/>
                </a:solidFill>
                <a:latin typeface="Agency FB" pitchFamily="34" charset="0"/>
              </a:rPr>
              <a:t>Kubernetes</a:t>
            </a:r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 como o arquiteto que organiza e constrói a estrutura.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8120063" cy="10826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89" tIns="38645" rIns="77289" bIns="38645"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solidFill>
                  <a:schemeClr val="tx2"/>
                </a:solidFill>
                <a:latin typeface="Agency FB" pitchFamily="34" charset="0"/>
              </a:rPr>
              <a:t>Automação</a:t>
            </a:r>
            <a:r>
              <a:rPr lang="pt-BR" sz="3500" b="1" dirty="0">
                <a:solidFill>
                  <a:schemeClr val="tx2"/>
                </a:solidFill>
                <a:latin typeface="Agency FB" pitchFamily="34" charset="0"/>
              </a:rPr>
              <a:t> com </a:t>
            </a:r>
            <a:r>
              <a:rPr lang="pt-BR" b="1" dirty="0" err="1">
                <a:solidFill>
                  <a:schemeClr val="tx2"/>
                </a:solidFill>
                <a:latin typeface="Agency FB" pitchFamily="34" charset="0"/>
              </a:rPr>
              <a:t>Terraform</a:t>
            </a:r>
            <a:endParaRPr lang="pt-BR" b="1" dirty="0">
              <a:solidFill>
                <a:schemeClr val="tx2"/>
              </a:solidFill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	</a:t>
            </a:r>
            <a:r>
              <a:rPr lang="pt-BR" sz="5100" b="1" dirty="0" err="1">
                <a:solidFill>
                  <a:schemeClr val="tx2"/>
                </a:solidFill>
                <a:latin typeface="Agency FB" pitchFamily="34" charset="0"/>
              </a:rPr>
              <a:t>Terraform</a:t>
            </a:r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 é uma ferramenta de </a:t>
            </a:r>
            <a:r>
              <a:rPr lang="pt-BR" sz="5100" b="1" dirty="0">
                <a:solidFill>
                  <a:schemeClr val="tx2"/>
                </a:solidFill>
                <a:latin typeface="Agency FB" pitchFamily="34" charset="0"/>
              </a:rPr>
              <a:t>"</a:t>
            </a:r>
            <a:r>
              <a:rPr lang="pt-BR" sz="5100" b="1" dirty="0" err="1">
                <a:solidFill>
                  <a:schemeClr val="tx2"/>
                </a:solidFill>
                <a:latin typeface="Agency FB" pitchFamily="34" charset="0"/>
              </a:rPr>
              <a:t>Infraestrutura</a:t>
            </a:r>
            <a:r>
              <a:rPr lang="pt-BR" sz="5100" b="1" dirty="0">
                <a:solidFill>
                  <a:schemeClr val="tx2"/>
                </a:solidFill>
                <a:latin typeface="Agency FB" pitchFamily="34" charset="0"/>
              </a:rPr>
              <a:t> como Código" (</a:t>
            </a:r>
            <a:r>
              <a:rPr lang="pt-BR" sz="5100" b="1" dirty="0" err="1">
                <a:solidFill>
                  <a:schemeClr val="tx2"/>
                </a:solidFill>
                <a:latin typeface="Agency FB" pitchFamily="34" charset="0"/>
              </a:rPr>
              <a:t>IaC</a:t>
            </a:r>
            <a:r>
              <a:rPr lang="pt-BR" sz="5100" b="1" dirty="0">
                <a:solidFill>
                  <a:schemeClr val="tx2"/>
                </a:solidFill>
                <a:latin typeface="Agency FB" pitchFamily="34" charset="0"/>
              </a:rPr>
              <a:t>) </a:t>
            </a:r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que permite criar e gerenciar sua </a:t>
            </a:r>
            <a:r>
              <a:rPr lang="pt-BR" sz="3500" dirty="0" err="1">
                <a:solidFill>
                  <a:schemeClr val="tx2"/>
                </a:solidFill>
                <a:latin typeface="Agency FB" pitchFamily="34" charset="0"/>
              </a:rPr>
              <a:t>infraestrutura</a:t>
            </a:r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 na nuvem de forma automatizada. Ele é usado para configurar </a:t>
            </a:r>
            <a:r>
              <a:rPr lang="pt-BR" sz="5100" b="1" dirty="0">
                <a:solidFill>
                  <a:schemeClr val="tx2"/>
                </a:solidFill>
                <a:latin typeface="Agency FB" pitchFamily="34" charset="0"/>
              </a:rPr>
              <a:t>servidores, redes, </a:t>
            </a:r>
            <a:r>
              <a:rPr lang="pt-BR" sz="5100" b="1" dirty="0" err="1">
                <a:solidFill>
                  <a:schemeClr val="tx2"/>
                </a:solidFill>
                <a:latin typeface="Agency FB" pitchFamily="34" charset="0"/>
              </a:rPr>
              <a:t>balanceadores</a:t>
            </a:r>
            <a:r>
              <a:rPr lang="pt-BR" sz="5100" b="1" dirty="0">
                <a:solidFill>
                  <a:schemeClr val="tx2"/>
                </a:solidFill>
                <a:latin typeface="Agency FB" pitchFamily="34" charset="0"/>
              </a:rPr>
              <a:t> de carga</a:t>
            </a:r>
            <a:r>
              <a:rPr lang="pt-BR" sz="3500" b="1" dirty="0">
                <a:solidFill>
                  <a:schemeClr val="tx2"/>
                </a:solidFill>
                <a:latin typeface="Agency FB" pitchFamily="34" charset="0"/>
              </a:rPr>
              <a:t> </a:t>
            </a:r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e até </a:t>
            </a:r>
            <a:r>
              <a:rPr lang="pt-BR" sz="5100" b="1" dirty="0">
                <a:solidFill>
                  <a:schemeClr val="tx2"/>
                </a:solidFill>
                <a:latin typeface="Agency FB" pitchFamily="34" charset="0"/>
              </a:rPr>
              <a:t>clusters </a:t>
            </a:r>
            <a:r>
              <a:rPr lang="pt-BR" sz="5100" b="1" dirty="0" err="1">
                <a:solidFill>
                  <a:schemeClr val="tx2"/>
                </a:solidFill>
                <a:latin typeface="Agency FB" pitchFamily="34" charset="0"/>
              </a:rPr>
              <a:t>Kubernetes</a:t>
            </a:r>
            <a:r>
              <a:rPr lang="pt-BR" sz="5100" b="1" dirty="0">
                <a:solidFill>
                  <a:schemeClr val="tx2"/>
                </a:solidFill>
                <a:latin typeface="Agency FB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8120063" cy="10826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89" tIns="38645" rIns="77289" bIns="38645"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500" b="1" dirty="0">
                <a:solidFill>
                  <a:schemeClr val="tx2"/>
                </a:solidFill>
                <a:latin typeface="Agency FB" pitchFamily="34" charset="0"/>
              </a:rPr>
              <a:t>Exemplo Prático: Criando um </a:t>
            </a:r>
            <a:r>
              <a:rPr lang="pt-BR" b="1" dirty="0">
                <a:solidFill>
                  <a:schemeClr val="tx2"/>
                </a:solidFill>
                <a:latin typeface="Agency FB" pitchFamily="34" charset="0"/>
              </a:rPr>
              <a:t>Cluster </a:t>
            </a:r>
            <a:r>
              <a:rPr lang="pt-BR" b="1" dirty="0" err="1">
                <a:solidFill>
                  <a:schemeClr val="tx2"/>
                </a:solidFill>
                <a:latin typeface="Agency FB" pitchFamily="34" charset="0"/>
              </a:rPr>
              <a:t>Kubernetes</a:t>
            </a:r>
            <a:endParaRPr lang="pt-BR" b="1" dirty="0">
              <a:solidFill>
                <a:schemeClr val="tx2"/>
              </a:solidFill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pt-BR" dirty="0" smtClean="0"/>
              <a:t>	</a:t>
            </a:r>
            <a:r>
              <a:rPr lang="pt-BR" sz="3700" dirty="0">
                <a:solidFill>
                  <a:schemeClr val="tx2"/>
                </a:solidFill>
                <a:latin typeface="Agency FB" pitchFamily="34" charset="0"/>
              </a:rPr>
              <a:t>Vamos ver como essas ferramentas trabalham juntas em um exemplo simples.</a:t>
            </a:r>
          </a:p>
          <a:p>
            <a:pPr algn="just"/>
            <a:r>
              <a:rPr lang="pt-BR" sz="3700" b="1" dirty="0">
                <a:solidFill>
                  <a:schemeClr val="tx2"/>
                </a:solidFill>
                <a:latin typeface="Agency FB" pitchFamily="34" charset="0"/>
              </a:rPr>
              <a:t>Criação de uma </a:t>
            </a:r>
            <a:r>
              <a:rPr lang="pt-BR" sz="5100" b="1" dirty="0">
                <a:solidFill>
                  <a:schemeClr val="tx2"/>
                </a:solidFill>
                <a:latin typeface="Agency FB" pitchFamily="34" charset="0"/>
              </a:rPr>
              <a:t>Imagem </a:t>
            </a:r>
            <a:r>
              <a:rPr lang="pt-BR" sz="5100" b="1" dirty="0" err="1">
                <a:solidFill>
                  <a:schemeClr val="tx2"/>
                </a:solidFill>
                <a:latin typeface="Agency FB" pitchFamily="34" charset="0"/>
              </a:rPr>
              <a:t>Docker</a:t>
            </a:r>
            <a:r>
              <a:rPr lang="pt-BR" sz="3700" dirty="0">
                <a:solidFill>
                  <a:schemeClr val="tx2"/>
                </a:solidFill>
                <a:latin typeface="Agency FB" pitchFamily="34" charset="0"/>
              </a:rPr>
              <a:t/>
            </a:r>
            <a:br>
              <a:rPr lang="pt-BR" sz="3700" dirty="0">
                <a:solidFill>
                  <a:schemeClr val="tx2"/>
                </a:solidFill>
                <a:latin typeface="Agency FB" pitchFamily="34" charset="0"/>
              </a:rPr>
            </a:br>
            <a:r>
              <a:rPr lang="pt-BR" sz="3700" dirty="0">
                <a:solidFill>
                  <a:schemeClr val="tx2"/>
                </a:solidFill>
                <a:latin typeface="Agency FB" pitchFamily="34" charset="0"/>
              </a:rPr>
              <a:t>Crie um </a:t>
            </a:r>
            <a:r>
              <a:rPr lang="pt-BR" sz="5100" b="1" dirty="0">
                <a:solidFill>
                  <a:schemeClr val="tx2"/>
                </a:solidFill>
                <a:latin typeface="Agency FB" pitchFamily="34" charset="0"/>
              </a:rPr>
              <a:t>contêiner </a:t>
            </a:r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básico</a:t>
            </a:r>
            <a:r>
              <a:rPr lang="pt-BR" sz="5100" dirty="0">
                <a:solidFill>
                  <a:schemeClr val="tx2"/>
                </a:solidFill>
                <a:latin typeface="Agency FB" pitchFamily="34" charset="0"/>
              </a:rPr>
              <a:t> </a:t>
            </a:r>
            <a:r>
              <a:rPr lang="pt-BR" sz="3700" dirty="0">
                <a:solidFill>
                  <a:schemeClr val="tx2"/>
                </a:solidFill>
                <a:latin typeface="Agency FB" pitchFamily="34" charset="0"/>
              </a:rPr>
              <a:t>para uma aplicação em </a:t>
            </a:r>
            <a:r>
              <a:rPr lang="pt-BR" sz="5100" b="1" dirty="0" err="1">
                <a:solidFill>
                  <a:schemeClr val="tx2"/>
                </a:solidFill>
                <a:latin typeface="Agency FB" pitchFamily="34" charset="0"/>
              </a:rPr>
              <a:t>Python</a:t>
            </a:r>
            <a:r>
              <a:rPr lang="pt-BR" sz="5100" b="1" dirty="0">
                <a:solidFill>
                  <a:schemeClr val="tx2"/>
                </a:solidFill>
                <a:latin typeface="Agency FB" pitchFamily="34" charset="0"/>
              </a:rPr>
              <a:t>:</a:t>
            </a:r>
          </a:p>
          <a:p>
            <a:pPr algn="just">
              <a:buNone/>
            </a:pPr>
            <a:r>
              <a:rPr lang="pt-BR" sz="3700" dirty="0">
                <a:solidFill>
                  <a:schemeClr val="tx2"/>
                </a:solidFill>
                <a:latin typeface="Agency FB" pitchFamily="34" charset="0"/>
              </a:rPr>
              <a:t># </a:t>
            </a:r>
            <a:r>
              <a:rPr lang="pt-BR" sz="3700" dirty="0" err="1">
                <a:solidFill>
                  <a:schemeClr val="tx2"/>
                </a:solidFill>
                <a:latin typeface="Agency FB" pitchFamily="34" charset="0"/>
              </a:rPr>
              <a:t>app</a:t>
            </a:r>
            <a:r>
              <a:rPr lang="pt-BR" sz="3700" dirty="0">
                <a:solidFill>
                  <a:schemeClr val="tx2"/>
                </a:solidFill>
                <a:latin typeface="Agency FB" pitchFamily="34" charset="0"/>
              </a:rPr>
              <a:t>.</a:t>
            </a:r>
            <a:r>
              <a:rPr lang="pt-BR" sz="3700" dirty="0" err="1">
                <a:solidFill>
                  <a:schemeClr val="tx2"/>
                </a:solidFill>
                <a:latin typeface="Agency FB" pitchFamily="34" charset="0"/>
              </a:rPr>
              <a:t>py</a:t>
            </a:r>
            <a:endParaRPr lang="pt-BR" sz="3700" dirty="0">
              <a:solidFill>
                <a:schemeClr val="tx2"/>
              </a:solidFill>
              <a:latin typeface="Agency FB" pitchFamily="34" charset="0"/>
            </a:endParaRPr>
          </a:p>
          <a:p>
            <a:pPr algn="just">
              <a:buNone/>
            </a:pPr>
            <a:r>
              <a:rPr lang="pt-BR" sz="3700" dirty="0" err="1">
                <a:solidFill>
                  <a:schemeClr val="tx2"/>
                </a:solidFill>
                <a:latin typeface="Agency FB" pitchFamily="34" charset="0"/>
              </a:rPr>
              <a:t>from</a:t>
            </a:r>
            <a:r>
              <a:rPr lang="pt-BR" sz="3700" dirty="0">
                <a:solidFill>
                  <a:schemeClr val="tx2"/>
                </a:solidFill>
                <a:latin typeface="Agency FB" pitchFamily="34" charset="0"/>
              </a:rPr>
              <a:t> </a:t>
            </a:r>
            <a:r>
              <a:rPr lang="pt-BR" sz="3700" dirty="0" err="1">
                <a:solidFill>
                  <a:schemeClr val="tx2"/>
                </a:solidFill>
                <a:latin typeface="Agency FB" pitchFamily="34" charset="0"/>
              </a:rPr>
              <a:t>flask</a:t>
            </a:r>
            <a:r>
              <a:rPr lang="pt-BR" sz="3700" dirty="0">
                <a:solidFill>
                  <a:schemeClr val="tx2"/>
                </a:solidFill>
                <a:latin typeface="Agency FB" pitchFamily="34" charset="0"/>
              </a:rPr>
              <a:t> </a:t>
            </a:r>
            <a:r>
              <a:rPr lang="pt-BR" sz="3700" dirty="0" err="1">
                <a:solidFill>
                  <a:schemeClr val="tx2"/>
                </a:solidFill>
                <a:latin typeface="Agency FB" pitchFamily="34" charset="0"/>
              </a:rPr>
              <a:t>import</a:t>
            </a:r>
            <a:r>
              <a:rPr lang="pt-BR" sz="3700" dirty="0">
                <a:solidFill>
                  <a:schemeClr val="tx2"/>
                </a:solidFill>
                <a:latin typeface="Agency FB" pitchFamily="34" charset="0"/>
              </a:rPr>
              <a:t> </a:t>
            </a:r>
            <a:r>
              <a:rPr lang="pt-BR" sz="3700" dirty="0" err="1">
                <a:solidFill>
                  <a:schemeClr val="tx2"/>
                </a:solidFill>
                <a:latin typeface="Agency FB" pitchFamily="34" charset="0"/>
              </a:rPr>
              <a:t>Flask</a:t>
            </a:r>
            <a:endParaRPr lang="pt-BR" sz="3700" dirty="0">
              <a:solidFill>
                <a:schemeClr val="tx2"/>
              </a:solidFill>
              <a:latin typeface="Agency FB" pitchFamily="34" charset="0"/>
            </a:endParaRPr>
          </a:p>
          <a:p>
            <a:pPr algn="just">
              <a:buNone/>
            </a:pPr>
            <a:r>
              <a:rPr lang="pt-BR" sz="3700" dirty="0" err="1">
                <a:solidFill>
                  <a:schemeClr val="tx2"/>
                </a:solidFill>
                <a:latin typeface="Agency FB" pitchFamily="34" charset="0"/>
              </a:rPr>
              <a:t>app</a:t>
            </a:r>
            <a:r>
              <a:rPr lang="pt-BR" sz="3700" dirty="0">
                <a:solidFill>
                  <a:schemeClr val="tx2"/>
                </a:solidFill>
                <a:latin typeface="Agency FB" pitchFamily="34" charset="0"/>
              </a:rPr>
              <a:t> = </a:t>
            </a:r>
            <a:r>
              <a:rPr lang="pt-BR" sz="3700" dirty="0" err="1">
                <a:solidFill>
                  <a:schemeClr val="tx2"/>
                </a:solidFill>
                <a:latin typeface="Agency FB" pitchFamily="34" charset="0"/>
              </a:rPr>
              <a:t>Flask</a:t>
            </a:r>
            <a:r>
              <a:rPr lang="pt-BR" sz="3700" dirty="0">
                <a:solidFill>
                  <a:schemeClr val="tx2"/>
                </a:solidFill>
                <a:latin typeface="Agency FB" pitchFamily="34" charset="0"/>
              </a:rPr>
              <a:t>(__</a:t>
            </a:r>
            <a:r>
              <a:rPr lang="pt-BR" sz="3700" dirty="0" err="1">
                <a:solidFill>
                  <a:schemeClr val="tx2"/>
                </a:solidFill>
                <a:latin typeface="Agency FB" pitchFamily="34" charset="0"/>
              </a:rPr>
              <a:t>name__</a:t>
            </a:r>
            <a:r>
              <a:rPr lang="pt-BR" sz="3700" dirty="0">
                <a:solidFill>
                  <a:schemeClr val="tx2"/>
                </a:solidFill>
                <a:latin typeface="Agency FB" pitchFamily="34" charset="0"/>
              </a:rPr>
              <a:t>)</a:t>
            </a:r>
          </a:p>
          <a:p>
            <a:pPr algn="just">
              <a:buNone/>
            </a:pPr>
            <a:r>
              <a:rPr lang="pt-BR" sz="3700" dirty="0">
                <a:solidFill>
                  <a:schemeClr val="tx2"/>
                </a:solidFill>
                <a:latin typeface="Agency FB" pitchFamily="34" charset="0"/>
              </a:rPr>
              <a:t>@</a:t>
            </a:r>
            <a:r>
              <a:rPr lang="pt-BR" sz="3700" dirty="0" err="1">
                <a:solidFill>
                  <a:schemeClr val="tx2"/>
                </a:solidFill>
                <a:latin typeface="Agency FB" pitchFamily="34" charset="0"/>
              </a:rPr>
              <a:t>app</a:t>
            </a:r>
            <a:r>
              <a:rPr lang="pt-BR" sz="3700" dirty="0">
                <a:solidFill>
                  <a:schemeClr val="tx2"/>
                </a:solidFill>
                <a:latin typeface="Agency FB" pitchFamily="34" charset="0"/>
              </a:rPr>
              <a:t>.</a:t>
            </a:r>
            <a:r>
              <a:rPr lang="pt-BR" sz="3700" dirty="0" err="1">
                <a:solidFill>
                  <a:schemeClr val="tx2"/>
                </a:solidFill>
                <a:latin typeface="Agency FB" pitchFamily="34" charset="0"/>
              </a:rPr>
              <a:t>route</a:t>
            </a:r>
            <a:r>
              <a:rPr lang="pt-BR" sz="3700" dirty="0">
                <a:solidFill>
                  <a:schemeClr val="tx2"/>
                </a:solidFill>
                <a:latin typeface="Agency FB" pitchFamily="34" charset="0"/>
              </a:rPr>
              <a:t>("/")</a:t>
            </a:r>
          </a:p>
          <a:p>
            <a:pPr algn="just">
              <a:buNone/>
            </a:pPr>
            <a:r>
              <a:rPr lang="pt-BR" sz="3700" dirty="0" err="1">
                <a:solidFill>
                  <a:schemeClr val="tx2"/>
                </a:solidFill>
                <a:latin typeface="Agency FB" pitchFamily="34" charset="0"/>
              </a:rPr>
              <a:t>def</a:t>
            </a:r>
            <a:r>
              <a:rPr lang="pt-BR" sz="3700" dirty="0">
                <a:solidFill>
                  <a:schemeClr val="tx2"/>
                </a:solidFill>
                <a:latin typeface="Agency FB" pitchFamily="34" charset="0"/>
              </a:rPr>
              <a:t> </a:t>
            </a:r>
            <a:r>
              <a:rPr lang="pt-BR" sz="3700" dirty="0" err="1">
                <a:solidFill>
                  <a:schemeClr val="tx2"/>
                </a:solidFill>
                <a:latin typeface="Agency FB" pitchFamily="34" charset="0"/>
              </a:rPr>
              <a:t>hello</a:t>
            </a:r>
            <a:r>
              <a:rPr lang="pt-BR" sz="3700" dirty="0">
                <a:solidFill>
                  <a:schemeClr val="tx2"/>
                </a:solidFill>
                <a:latin typeface="Agency FB" pitchFamily="34" charset="0"/>
              </a:rPr>
              <a:t>():    </a:t>
            </a:r>
          </a:p>
          <a:p>
            <a:pPr algn="just">
              <a:buNone/>
            </a:pPr>
            <a:r>
              <a:rPr lang="pt-BR" sz="3700" dirty="0" err="1">
                <a:solidFill>
                  <a:schemeClr val="tx2"/>
                </a:solidFill>
                <a:latin typeface="Agency FB" pitchFamily="34" charset="0"/>
              </a:rPr>
              <a:t>return</a:t>
            </a:r>
            <a:r>
              <a:rPr lang="pt-BR" sz="3700" dirty="0">
                <a:solidFill>
                  <a:schemeClr val="tx2"/>
                </a:solidFill>
                <a:latin typeface="Agency FB" pitchFamily="34" charset="0"/>
              </a:rPr>
              <a:t> "</a:t>
            </a:r>
            <a:r>
              <a:rPr lang="pt-BR" sz="3700" dirty="0" err="1">
                <a:solidFill>
                  <a:schemeClr val="tx2"/>
                </a:solidFill>
                <a:latin typeface="Agency FB" pitchFamily="34" charset="0"/>
              </a:rPr>
              <a:t>Hello</a:t>
            </a:r>
            <a:r>
              <a:rPr lang="pt-BR" sz="3700" dirty="0">
                <a:solidFill>
                  <a:schemeClr val="tx2"/>
                </a:solidFill>
                <a:latin typeface="Agency FB" pitchFamily="34" charset="0"/>
              </a:rPr>
              <a:t>, </a:t>
            </a:r>
            <a:r>
              <a:rPr lang="pt-BR" sz="3700" dirty="0" err="1">
                <a:solidFill>
                  <a:schemeClr val="tx2"/>
                </a:solidFill>
                <a:latin typeface="Agency FB" pitchFamily="34" charset="0"/>
              </a:rPr>
              <a:t>Kubernetes</a:t>
            </a:r>
            <a:r>
              <a:rPr lang="pt-BR" sz="3700" dirty="0">
                <a:solidFill>
                  <a:schemeClr val="tx2"/>
                </a:solidFill>
                <a:latin typeface="Agency FB" pitchFamily="34" charset="0"/>
              </a:rPr>
              <a:t>!“</a:t>
            </a:r>
          </a:p>
          <a:p>
            <a:pPr algn="just">
              <a:buNone/>
            </a:pPr>
            <a:r>
              <a:rPr lang="pt-BR" sz="3700" dirty="0" err="1">
                <a:solidFill>
                  <a:schemeClr val="tx2"/>
                </a:solidFill>
                <a:latin typeface="Agency FB" pitchFamily="34" charset="0"/>
              </a:rPr>
              <a:t>if</a:t>
            </a:r>
            <a:r>
              <a:rPr lang="pt-BR" sz="3700" dirty="0">
                <a:solidFill>
                  <a:schemeClr val="tx2"/>
                </a:solidFill>
                <a:latin typeface="Agency FB" pitchFamily="34" charset="0"/>
              </a:rPr>
              <a:t> __</a:t>
            </a:r>
            <a:r>
              <a:rPr lang="pt-BR" sz="3700" dirty="0" err="1">
                <a:solidFill>
                  <a:schemeClr val="tx2"/>
                </a:solidFill>
                <a:latin typeface="Agency FB" pitchFamily="34" charset="0"/>
              </a:rPr>
              <a:t>name__</a:t>
            </a:r>
            <a:r>
              <a:rPr lang="pt-BR" sz="3700" dirty="0">
                <a:solidFill>
                  <a:schemeClr val="tx2"/>
                </a:solidFill>
                <a:latin typeface="Agency FB" pitchFamily="34" charset="0"/>
              </a:rPr>
              <a:t> == "__</a:t>
            </a:r>
            <a:r>
              <a:rPr lang="pt-BR" sz="3700" dirty="0" err="1">
                <a:solidFill>
                  <a:schemeClr val="tx2"/>
                </a:solidFill>
                <a:latin typeface="Agency FB" pitchFamily="34" charset="0"/>
              </a:rPr>
              <a:t>main__</a:t>
            </a:r>
            <a:r>
              <a:rPr lang="pt-BR" sz="3700" dirty="0">
                <a:solidFill>
                  <a:schemeClr val="tx2"/>
                </a:solidFill>
                <a:latin typeface="Agency FB" pitchFamily="34" charset="0"/>
              </a:rPr>
              <a:t>":    </a:t>
            </a:r>
            <a:r>
              <a:rPr lang="pt-BR" sz="3700" dirty="0" err="1">
                <a:solidFill>
                  <a:schemeClr val="tx2"/>
                </a:solidFill>
                <a:latin typeface="Agency FB" pitchFamily="34" charset="0"/>
              </a:rPr>
              <a:t>app</a:t>
            </a:r>
            <a:r>
              <a:rPr lang="pt-BR" sz="3700" dirty="0">
                <a:solidFill>
                  <a:schemeClr val="tx2"/>
                </a:solidFill>
                <a:latin typeface="Agency FB" pitchFamily="34" charset="0"/>
              </a:rPr>
              <a:t>.</a:t>
            </a:r>
            <a:r>
              <a:rPr lang="pt-BR" sz="3700" dirty="0" err="1">
                <a:solidFill>
                  <a:schemeClr val="tx2"/>
                </a:solidFill>
                <a:latin typeface="Agency FB" pitchFamily="34" charset="0"/>
              </a:rPr>
              <a:t>run</a:t>
            </a:r>
            <a:r>
              <a:rPr lang="pt-BR" sz="3700" dirty="0">
                <a:solidFill>
                  <a:schemeClr val="tx2"/>
                </a:solidFill>
                <a:latin typeface="Agency FB" pitchFamily="34" charset="0"/>
              </a:rPr>
              <a:t>(host="0.0.0.0", </a:t>
            </a:r>
            <a:r>
              <a:rPr lang="pt-BR" sz="3700" dirty="0" err="1">
                <a:solidFill>
                  <a:schemeClr val="tx2"/>
                </a:solidFill>
                <a:latin typeface="Agency FB" pitchFamily="34" charset="0"/>
              </a:rPr>
              <a:t>port</a:t>
            </a:r>
            <a:r>
              <a:rPr lang="pt-BR" sz="3700" dirty="0">
                <a:solidFill>
                  <a:schemeClr val="tx2"/>
                </a:solidFill>
                <a:latin typeface="Agency FB" pitchFamily="34" charset="0"/>
              </a:rPr>
              <a:t>=5000)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8120063" cy="10826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89" tIns="38645" rIns="77289" bIns="38645"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500" b="1" dirty="0">
                <a:solidFill>
                  <a:schemeClr val="tx2"/>
                </a:solidFill>
                <a:latin typeface="Agency FB" pitchFamily="34" charset="0"/>
              </a:rPr>
              <a:t>Arquivo </a:t>
            </a:r>
            <a:r>
              <a:rPr lang="pt-BR" b="1" dirty="0" err="1">
                <a:solidFill>
                  <a:schemeClr val="tx2"/>
                </a:solidFill>
                <a:latin typeface="Agency FB" pitchFamily="34" charset="0"/>
              </a:rPr>
              <a:t>Dockerfile</a:t>
            </a:r>
            <a:endParaRPr lang="pt-BR" sz="3500" b="1" dirty="0">
              <a:solidFill>
                <a:schemeClr val="tx2"/>
              </a:solidFill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# </a:t>
            </a:r>
            <a:r>
              <a:rPr lang="pt-BR" sz="3500" dirty="0" err="1">
                <a:solidFill>
                  <a:schemeClr val="tx2"/>
                </a:solidFill>
                <a:latin typeface="Agency FB" pitchFamily="34" charset="0"/>
              </a:rPr>
              <a:t>Dockerfile</a:t>
            </a:r>
            <a:endParaRPr lang="pt-BR" sz="3500" dirty="0">
              <a:solidFill>
                <a:schemeClr val="tx2"/>
              </a:solidFill>
              <a:latin typeface="Agency FB" pitchFamily="34" charset="0"/>
            </a:endParaRPr>
          </a:p>
          <a:p>
            <a:pPr>
              <a:buNone/>
            </a:pPr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FROM </a:t>
            </a:r>
            <a:r>
              <a:rPr lang="pt-BR" sz="3500" dirty="0" err="1">
                <a:solidFill>
                  <a:schemeClr val="tx2"/>
                </a:solidFill>
                <a:latin typeface="Agency FB" pitchFamily="34" charset="0"/>
              </a:rPr>
              <a:t>python</a:t>
            </a:r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:3.9-slim</a:t>
            </a:r>
          </a:p>
          <a:p>
            <a:pPr>
              <a:buNone/>
            </a:pPr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WORKDIR /</a:t>
            </a:r>
            <a:r>
              <a:rPr lang="pt-BR" sz="3500" dirty="0" err="1">
                <a:solidFill>
                  <a:schemeClr val="tx2"/>
                </a:solidFill>
                <a:latin typeface="Agency FB" pitchFamily="34" charset="0"/>
              </a:rPr>
              <a:t>app</a:t>
            </a:r>
            <a:endParaRPr lang="pt-BR" sz="3500" dirty="0">
              <a:solidFill>
                <a:schemeClr val="tx2"/>
              </a:solidFill>
              <a:latin typeface="Agency FB" pitchFamily="34" charset="0"/>
            </a:endParaRPr>
          </a:p>
          <a:p>
            <a:pPr>
              <a:buNone/>
            </a:pPr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COPY </a:t>
            </a:r>
            <a:r>
              <a:rPr lang="pt-BR" sz="3500" dirty="0" err="1">
                <a:solidFill>
                  <a:schemeClr val="tx2"/>
                </a:solidFill>
                <a:latin typeface="Agency FB" pitchFamily="34" charset="0"/>
              </a:rPr>
              <a:t>app</a:t>
            </a:r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.</a:t>
            </a:r>
            <a:r>
              <a:rPr lang="pt-BR" sz="3500" dirty="0" err="1">
                <a:solidFill>
                  <a:schemeClr val="tx2"/>
                </a:solidFill>
                <a:latin typeface="Agency FB" pitchFamily="34" charset="0"/>
              </a:rPr>
              <a:t>py</a:t>
            </a:r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 /</a:t>
            </a:r>
            <a:r>
              <a:rPr lang="pt-BR" sz="3500" dirty="0" err="1">
                <a:solidFill>
                  <a:schemeClr val="tx2"/>
                </a:solidFill>
                <a:latin typeface="Agency FB" pitchFamily="34" charset="0"/>
              </a:rPr>
              <a:t>app</a:t>
            </a:r>
            <a:endParaRPr lang="pt-BR" sz="3500" dirty="0">
              <a:solidFill>
                <a:schemeClr val="tx2"/>
              </a:solidFill>
              <a:latin typeface="Agency FB" pitchFamily="34" charset="0"/>
            </a:endParaRPr>
          </a:p>
          <a:p>
            <a:pPr>
              <a:buNone/>
            </a:pPr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RUN </a:t>
            </a:r>
            <a:r>
              <a:rPr lang="pt-BR" sz="3500" dirty="0" err="1">
                <a:solidFill>
                  <a:schemeClr val="tx2"/>
                </a:solidFill>
                <a:latin typeface="Agency FB" pitchFamily="34" charset="0"/>
              </a:rPr>
              <a:t>pip</a:t>
            </a:r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 </a:t>
            </a:r>
            <a:r>
              <a:rPr lang="pt-BR" sz="3500" dirty="0" err="1">
                <a:solidFill>
                  <a:schemeClr val="tx2"/>
                </a:solidFill>
                <a:latin typeface="Agency FB" pitchFamily="34" charset="0"/>
              </a:rPr>
              <a:t>install</a:t>
            </a:r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 </a:t>
            </a:r>
            <a:r>
              <a:rPr lang="pt-BR" sz="3500" dirty="0" err="1">
                <a:solidFill>
                  <a:schemeClr val="tx2"/>
                </a:solidFill>
                <a:latin typeface="Agency FB" pitchFamily="34" charset="0"/>
              </a:rPr>
              <a:t>flask</a:t>
            </a:r>
            <a:endParaRPr lang="pt-BR" sz="3500" dirty="0">
              <a:solidFill>
                <a:schemeClr val="tx2"/>
              </a:solidFill>
              <a:latin typeface="Agency FB" pitchFamily="34" charset="0"/>
            </a:endParaRPr>
          </a:p>
          <a:p>
            <a:pPr>
              <a:buNone/>
            </a:pPr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CMD ["</a:t>
            </a:r>
            <a:r>
              <a:rPr lang="pt-BR" sz="3500" dirty="0" err="1">
                <a:solidFill>
                  <a:schemeClr val="tx2"/>
                </a:solidFill>
                <a:latin typeface="Agency FB" pitchFamily="34" charset="0"/>
              </a:rPr>
              <a:t>python</a:t>
            </a:r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", "</a:t>
            </a:r>
            <a:r>
              <a:rPr lang="pt-BR" sz="3500" dirty="0" err="1">
                <a:solidFill>
                  <a:schemeClr val="tx2"/>
                </a:solidFill>
                <a:latin typeface="Agency FB" pitchFamily="34" charset="0"/>
              </a:rPr>
              <a:t>app</a:t>
            </a:r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.</a:t>
            </a:r>
            <a:r>
              <a:rPr lang="pt-BR" sz="3500" dirty="0" err="1">
                <a:solidFill>
                  <a:schemeClr val="tx2"/>
                </a:solidFill>
                <a:latin typeface="Agency FB" pitchFamily="34" charset="0"/>
              </a:rPr>
              <a:t>py</a:t>
            </a:r>
            <a:r>
              <a:rPr lang="pt-BR" sz="3500" dirty="0">
                <a:solidFill>
                  <a:schemeClr val="tx2"/>
                </a:solidFill>
                <a:latin typeface="Agency FB" pitchFamily="34" charset="0"/>
              </a:rPr>
              <a:t>"]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168</Words>
  <Application>Microsoft Office PowerPoint</Application>
  <PresentationFormat>Papel B4 (ISO) (250x353 mm)</PresentationFormat>
  <Paragraphs>82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Slide 1</vt:lpstr>
      <vt:lpstr>  O Poder da Computação em Nuvem: Explorando Serviços e Virtualização.  </vt:lpstr>
      <vt:lpstr>Os Principais Serviços da Computação em Nuvem</vt:lpstr>
      <vt:lpstr>Os Principais Serviços da Computação em Nuvem</vt:lpstr>
      <vt:lpstr>O Papel do Kubernetes na Virtualização de Computação</vt:lpstr>
      <vt:lpstr>Como o Kubernetes Trabalha com o Docker </vt:lpstr>
      <vt:lpstr>Automação com Terraform</vt:lpstr>
      <vt:lpstr>Exemplo Prático: Criando um Cluster Kubernetes</vt:lpstr>
      <vt:lpstr>Arquivo Dockerfile</vt:lpstr>
      <vt:lpstr>Deploy no Kubernetes</vt:lpstr>
      <vt:lpstr> Um script Terraform para criar o cluster Kubernetes:</vt:lpstr>
      <vt:lpstr>Conclusão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Débora Ramos</dc:creator>
  <cp:lastModifiedBy>Débora Ramos</cp:lastModifiedBy>
  <cp:revision>18</cp:revision>
  <dcterms:created xsi:type="dcterms:W3CDTF">2025-01-15T23:22:17Z</dcterms:created>
  <dcterms:modified xsi:type="dcterms:W3CDTF">2025-01-16T02:17:11Z</dcterms:modified>
</cp:coreProperties>
</file>