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5"/>
  </p:handoutMasterIdLst>
  <p:sldIdLst>
    <p:sldId id="257" r:id="rId3"/>
    <p:sldId id="263" r:id="rId5"/>
    <p:sldId id="264" r:id="rId6"/>
    <p:sldId id="265" r:id="rId7"/>
    <p:sldId id="266" r:id="rId8"/>
    <p:sldId id="287" r:id="rId9"/>
    <p:sldId id="261" r:id="rId10"/>
    <p:sldId id="267" r:id="rId11"/>
    <p:sldId id="268" r:id="rId12"/>
    <p:sldId id="262" r:id="rId13"/>
    <p:sldId id="269" r:id="rId14"/>
    <p:sldId id="271" r:id="rId15"/>
    <p:sldId id="273" r:id="rId16"/>
    <p:sldId id="274" r:id="rId17"/>
    <p:sldId id="288" r:id="rId18"/>
    <p:sldId id="272" r:id="rId19"/>
    <p:sldId id="275" r:id="rId20"/>
    <p:sldId id="277" r:id="rId21"/>
    <p:sldId id="279" r:id="rId22"/>
    <p:sldId id="284" r:id="rId23"/>
    <p:sldId id="283" r:id="rId24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252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5FD6"/>
    <a:srgbClr val="070002"/>
    <a:srgbClr val="11FFFE"/>
    <a:srgbClr val="36ABFF"/>
    <a:srgbClr val="0D0A27"/>
    <a:srgbClr val="37ABFF"/>
    <a:srgbClr val="F1FEFE"/>
    <a:srgbClr val="85A0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45" autoAdjust="0"/>
    <p:restoredTop sz="94660"/>
  </p:normalViewPr>
  <p:slideViewPr>
    <p:cSldViewPr snapToGrid="0" showGuides="1">
      <p:cViewPr varScale="1">
        <p:scale>
          <a:sx n="33" d="100"/>
          <a:sy n="33" d="100"/>
        </p:scale>
        <p:origin x="2472" y="54"/>
      </p:cViewPr>
      <p:guideLst>
        <p:guide orient="horz" pos="4032"/>
        <p:guide pos="25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237D1-EB3E-42ED-8017-A3E0F540A544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93A92-22D6-4927-AF67-7D3B866A4AC7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E0544-B9E7-47A8-ABD7-B3CFDECA6595}" type="datetimeFigureOut">
              <a:rPr lang="pt-BR" smtClean="0"/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A01F6-44E6-448B-9319-3BC869F75E03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Espaço Reservado para Texto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90A01F6-44E6-448B-9319-3BC869F75E03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Espaço Reservado para Texto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90A01F6-44E6-448B-9319-3BC869F75E03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Espaço Reservado para Texto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90A01F6-44E6-448B-9319-3BC869F75E03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Espaço Reservado para Texto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90A01F6-44E6-448B-9319-3BC869F75E03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Espaço Reservado para Texto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90A01F6-44E6-448B-9319-3BC869F75E03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Espaço Reservado para Texto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90A01F6-44E6-448B-9319-3BC869F75E03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Espaço Reservado para Texto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90A01F6-44E6-448B-9319-3BC869F75E03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Espaço Reservado para Texto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90A01F6-44E6-448B-9319-3BC869F75E03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Espaço Reservado para Texto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90A01F6-44E6-448B-9319-3BC869F75E03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Espaço Reservado para Texto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90A01F6-44E6-448B-9319-3BC869F75E03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Espaço Reservado para Texto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90A01F6-44E6-448B-9319-3BC869F75E03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Espaço Reservado para Texto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90A01F6-44E6-448B-9319-3BC869F75E03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Espaço Reservado para Texto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90A01F6-44E6-448B-9319-3BC869F75E03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Espaço Reservado para Texto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90A01F6-44E6-448B-9319-3BC869F75E03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Espaço Reservado para Texto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90A01F6-44E6-448B-9319-3BC869F75E03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Espaço Reservado para Texto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90A01F6-44E6-448B-9319-3BC869F75E03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Espaço Reservado para Texto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90A01F6-44E6-448B-9319-3BC869F75E03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Espaço Reservado para Texto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90A01F6-44E6-448B-9319-3BC869F75E03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Espaço Reservado para Texto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90A01F6-44E6-448B-9319-3BC869F75E03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Espaço Reservado para Texto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90A01F6-44E6-448B-9319-3BC869F75E03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Espaço Reservado para Texto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90A01F6-44E6-448B-9319-3BC869F75E03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30072-6D31-42F3-B5CC-185B6D0A6822}" type="datetime1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 DE SOFTWARE - MARCIA MANENTI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</a:fld>
            <a:endParaRPr lang="pt-BR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D1A7-EFFC-4966-822B-4C00AB2CB4F1}" type="datetime1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 DE SOFTWARE - MARCIA MANENTI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</a:fld>
            <a:endParaRPr lang="pt-BR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7C60-0DA7-42D4-A820-E1D03EB49949}" type="datetime1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 DE SOFTWARE - MARCIA MANENTI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</a:fld>
            <a:endParaRPr lang="pt-BR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A0BC-388F-4CA7-BE51-03B9510F86C7}" type="datetime1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 DE SOFTWARE - MARCIA MANENTI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</a:fld>
            <a:endParaRPr lang="pt-BR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0A53-1723-472B-8809-AF93A93C6B7D}" type="datetime1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 DE SOFTWARE - MARCIA MANENTI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</a:fld>
            <a:endParaRPr lang="pt-BR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3D0C2-0B29-4E63-8862-AEF7CD2FD74C}" type="datetime1">
              <a:rPr lang="pt-BR" smtClean="0"/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 DE SOFTWARE - MARCIA MANENTI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</a:fld>
            <a:endParaRPr lang="pt-BR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8ADD-7F35-4AEB-BEB1-AD3CCDF011CE}" type="datetime1">
              <a:rPr lang="pt-BR" smtClean="0"/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 DE SOFTWARE - MARCIA MANENTI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</a:fld>
            <a:endParaRPr lang="pt-BR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6779A-9BC4-4AC0-8880-1B792DDACBDD}" type="datetime1">
              <a:rPr lang="pt-BR" smtClean="0"/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 DE SOFTWARE - MARCIA MANENTI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</a:fld>
            <a:endParaRPr lang="pt-BR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5754-B528-45A3-9A7A-655123E17D0E}" type="datetime1">
              <a:rPr lang="pt-BR" smtClean="0"/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 DE SOFTWARE - MARCIA MANENTI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</a:fld>
            <a:endParaRPr lang="pt-BR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BC77C-1A26-4515-863F-461CD234F563}" type="datetime1">
              <a:rPr lang="pt-BR" smtClean="0"/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 DE SOFTWARE - MARCIA MANENTI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</a:fld>
            <a:endParaRPr lang="pt-BR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D11F-A570-44DC-98A9-9E7070BCD645}" type="datetime1">
              <a:rPr lang="pt-BR" smtClean="0"/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 DE SOFTWARE - MARCIA MANENTI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</a:fld>
            <a:endParaRPr lang="pt-BR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CAA1B-DFB8-467D-A20E-1BF5C572C99B}" type="datetime1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PROJETO DE SOFTWARE - MARCIA MANENTI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46D60-96CE-4402-8D7C-2F4B1C382689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7.xml"/><Relationship Id="rId4" Type="http://schemas.openxmlformats.org/officeDocument/2006/relationships/hyperlink" Target="https://github.com/MarciaManenti" TargetMode="External"/><Relationship Id="rId3" Type="http://schemas.openxmlformats.org/officeDocument/2006/relationships/image" Target="../media/image3.png"/><Relationship Id="rId2" Type="http://schemas.microsoft.com/office/2007/relationships/hdphoto" Target="../media/image5.wdp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700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fundo_subtitulo"/>
          <p:cNvSpPr/>
          <p:nvPr/>
        </p:nvSpPr>
        <p:spPr>
          <a:xfrm>
            <a:off x="-17780" y="2172640"/>
            <a:ext cx="9601200" cy="830997"/>
          </a:xfrm>
          <a:prstGeom prst="rect">
            <a:avLst/>
          </a:prstGeom>
          <a:solidFill>
            <a:srgbClr val="36A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553133" y="401442"/>
            <a:ext cx="10124699" cy="1938020"/>
          </a:xfrm>
          <a:prstGeom prst="rect">
            <a:avLst/>
          </a:prstGeom>
          <a:noFill/>
          <a:effectLst>
            <a:glow rad="1092200">
              <a:schemeClr val="accent1">
                <a:alpha val="28000"/>
              </a:schemeClr>
            </a:glow>
            <a:outerShdw blurRad="50800" dist="50800" dir="5400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pt-BR" sz="6000" dirty="0">
                <a:solidFill>
                  <a:schemeClr val="bg1"/>
                </a:solidFill>
                <a:effectLst>
                  <a:glow rad="342900">
                    <a:srgbClr val="37ABFF"/>
                  </a:glow>
                </a:effectLst>
                <a:latin typeface="8BIT WONDER" panose="00000400000000000000" pitchFamily="2" charset="0"/>
              </a:rPr>
              <a:t> Projeto de Software</a:t>
            </a:r>
            <a:endParaRPr lang="en-US" altLang="pt-BR" sz="6000" dirty="0">
              <a:solidFill>
                <a:schemeClr val="bg1"/>
              </a:solidFill>
              <a:effectLst>
                <a:glow rad="342900">
                  <a:srgbClr val="37ABFF"/>
                </a:glow>
              </a:effectLst>
              <a:latin typeface="8BIT WONDER" panose="00000400000000000000" pitchFamily="2" charset="0"/>
            </a:endParaRPr>
          </a:p>
          <a:p>
            <a:endParaRPr lang="en-US" altLang="pt-BR" sz="6000" dirty="0">
              <a:solidFill>
                <a:schemeClr val="bg1"/>
              </a:solidFill>
              <a:effectLst>
                <a:glow rad="342900">
                  <a:srgbClr val="37ABFF"/>
                </a:glow>
              </a:effectLst>
              <a:latin typeface="8BIT WONDER" panose="00000400000000000000" pitchFamily="2" charset="0"/>
            </a:endParaRPr>
          </a:p>
        </p:txBody>
      </p:sp>
      <p:sp>
        <p:nvSpPr>
          <p:cNvPr id="13" name="subtitulo"/>
          <p:cNvSpPr txBox="1"/>
          <p:nvPr/>
        </p:nvSpPr>
        <p:spPr>
          <a:xfrm>
            <a:off x="-35560" y="2339340"/>
            <a:ext cx="96189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pt-BR" sz="2400">
                <a:ln w="9525" cmpd="sng">
                  <a:noFill/>
                  <a:prstDash val="solid"/>
                </a:ln>
                <a:solidFill>
                  <a:schemeClr val="tx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Arial Black" panose="020B0A04020102020204" charset="0"/>
                <a:ea typeface="MingLiU_HKSCS-ExtB" panose="02020500000000000000" charset="-120"/>
                <a:cs typeface="Arial Black" panose="020B0A04020102020204" charset="0"/>
              </a:rPr>
              <a:t>GERENCIAMENTO DE UM PROJETO DE SOFTWARE</a:t>
            </a:r>
            <a:endParaRPr lang="en-US" altLang="pt-BR" sz="2400">
              <a:ln w="9525" cmpd="sng">
                <a:noFill/>
                <a:prstDash val="solid"/>
              </a:ln>
              <a:solidFill>
                <a:schemeClr val="tx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Arial Black" panose="020B0A04020102020204" charset="0"/>
              <a:ea typeface="MingLiU_HKSCS-ExtB" panose="02020500000000000000" charset="-120"/>
              <a:cs typeface="Arial Black" panose="020B0A04020102020204" charset="0"/>
            </a:endParaRPr>
          </a:p>
          <a:p>
            <a:pPr algn="ctr"/>
            <a:endParaRPr lang="en-US" altLang="pt-BR" sz="2400" dirty="0">
              <a:ln w="9525" cmpd="sng">
                <a:noFill/>
                <a:prstDash val="solid"/>
              </a:ln>
              <a:solidFill>
                <a:schemeClr val="tx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Arial Black" panose="020B0A04020102020204" charset="0"/>
              <a:ea typeface="MingLiU_HKSCS-ExtB" panose="02020500000000000000" charset="-120"/>
              <a:cs typeface="Arial Black" panose="020B0A04020102020204" charset="0"/>
            </a:endParaRPr>
          </a:p>
        </p:txBody>
      </p:sp>
      <p:sp>
        <p:nvSpPr>
          <p:cNvPr id="16" name="fundo_rodape"/>
          <p:cNvSpPr/>
          <p:nvPr/>
        </p:nvSpPr>
        <p:spPr>
          <a:xfrm>
            <a:off x="2584631" y="11035126"/>
            <a:ext cx="4378164" cy="830997"/>
          </a:xfrm>
          <a:prstGeom prst="rect">
            <a:avLst/>
          </a:prstGeom>
          <a:solidFill>
            <a:srgbClr val="36AB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odape"/>
          <p:cNvSpPr txBox="1"/>
          <p:nvPr/>
        </p:nvSpPr>
        <p:spPr>
          <a:xfrm>
            <a:off x="2612390" y="11035030"/>
            <a:ext cx="43789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rgbClr val="0D0A27"/>
                </a:solidFill>
                <a:latin typeface="Impact" panose="020B0806030902050204" pitchFamily="34" charset="0"/>
              </a:rPr>
              <a:t>MARCIA MANENTI</a:t>
            </a:r>
            <a:endParaRPr lang="pt-BR" sz="4800" dirty="0">
              <a:solidFill>
                <a:srgbClr val="0D0A27"/>
              </a:solidFill>
              <a:latin typeface="Impact" panose="020B0806030902050204" pitchFamily="34" charset="0"/>
            </a:endParaRPr>
          </a:p>
        </p:txBody>
      </p:sp>
      <p:sp>
        <p:nvSpPr>
          <p:cNvPr id="6" name="Caixa de Texto 5"/>
          <p:cNvSpPr txBox="1"/>
          <p:nvPr/>
        </p:nvSpPr>
        <p:spPr>
          <a:xfrm>
            <a:off x="2400300" y="5108575"/>
            <a:ext cx="480060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https://files.oaiusercontent.com/file-7lTpDIippcngh0jVZ15ExA20?se=2024-11-17T17%3A41%3A23Z&amp;sp=r&amp;sv=2024-08-04&amp;sr=b&amp;rscc=max-age%3D604800%2C%20immutable%2C%20private&amp;rscd=attachment%3B%20filename%3D7b3b9b3e-97cd-4c8e-96a2-a7e000e0adb0.webp&amp;sig=Rl5QlW4y8JCQL0ZPjSHTzz326Iurqlr59u5Aqtz3p34%3D</a:t>
            </a:r>
            <a:endParaRPr lang="pt-BR" altLang="en-US"/>
          </a:p>
        </p:txBody>
      </p:sp>
      <p:pic>
        <p:nvPicPr>
          <p:cNvPr id="7" name="Imagem 6" descr="Captura de tela 2024-11-17 1437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7675" y="4069715"/>
            <a:ext cx="6162675" cy="6391275"/>
          </a:xfrm>
          <a:prstGeom prst="rect">
            <a:avLst/>
          </a:prstGeom>
        </p:spPr>
      </p:pic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B46D60-96CE-4402-8D7C-2F4B1C382689}" type="slidenum">
              <a:rPr lang="pt-BR" smtClean="0"/>
            </a:fld>
            <a:endParaRPr lang="pt-BR"/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pt-BR"/>
              <a:t>PROJETO DE SOFTWARE - MARCIA MANENTI</a:t>
            </a:r>
            <a:endParaRPr 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/>
          <p:cNvSpPr txBox="1"/>
          <p:nvPr/>
        </p:nvSpPr>
        <p:spPr>
          <a:xfrm>
            <a:off x="892277" y="6388320"/>
            <a:ext cx="781664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Impact" panose="020B0806030902050204" pitchFamily="34" charset="0"/>
              </a:rPr>
              <a:t>DICAS PARA UM BOM GERENCIAMENTO DE PROJETOS DE SOFTWARE</a:t>
            </a:r>
            <a:endParaRPr lang="pt-BR" sz="7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" name="titulo_componente"/>
          <p:cNvSpPr txBox="1"/>
          <p:nvPr/>
        </p:nvSpPr>
        <p:spPr>
          <a:xfrm>
            <a:off x="807610" y="1092201"/>
            <a:ext cx="781664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11FFFE"/>
                  </a:solidFill>
                </a:ln>
                <a:noFill/>
                <a:latin typeface="Impact" panose="020B0806030902050204" pitchFamily="34" charset="0"/>
              </a:rPr>
              <a:t>03</a:t>
            </a:r>
            <a:endParaRPr lang="pt-BR" sz="28700" dirty="0">
              <a:ln>
                <a:solidFill>
                  <a:srgbClr val="11FFFE"/>
                </a:solidFill>
              </a:ln>
              <a:noFill/>
              <a:latin typeface="Impact" panose="020B080603090205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977579" y="5328079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o_componente"/>
          <p:cNvSpPr txBox="1"/>
          <p:nvPr/>
        </p:nvSpPr>
        <p:spPr>
          <a:xfrm>
            <a:off x="870768" y="9340866"/>
            <a:ext cx="78166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 DE SOFTWARE - MARCIA MANENTI</a:t>
            </a:r>
            <a:endParaRPr lang="pt-BR"/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</a:fld>
            <a:endParaRPr lang="pt-B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/>
          <p:cNvSpPr txBox="1"/>
          <p:nvPr/>
        </p:nvSpPr>
        <p:spPr>
          <a:xfrm>
            <a:off x="892993" y="4005083"/>
            <a:ext cx="781664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pt-BR" sz="2400" dirty="0">
                <a:sym typeface="+mn-ea"/>
              </a:rPr>
              <a:t>Dicas para um bom gerenciamento de projetos de software</a:t>
            </a:r>
            <a:endParaRPr lang="en-US" altLang="pt-BR" sz="2400" dirty="0"/>
          </a:p>
          <a:p>
            <a:pPr algn="ctr"/>
            <a:r>
              <a:rPr lang="en-US" altLang="en-US" sz="2400" dirty="0">
                <a:sym typeface="+mn-ea"/>
              </a:rPr>
              <a:t></a:t>
            </a:r>
            <a:r>
              <a:rPr lang="en-US" altLang="pt-BR" sz="2400" dirty="0">
                <a:sym typeface="+mn-ea"/>
              </a:rPr>
              <a:t>Comece com um planejamento detalhado.</a:t>
            </a:r>
            <a:endParaRPr lang="en-US" altLang="pt-BR" sz="2400" dirty="0"/>
          </a:p>
          <a:p>
            <a:pPr algn="ctr"/>
            <a:r>
              <a:rPr lang="en-US" altLang="en-US" sz="2400" dirty="0">
                <a:sym typeface="+mn-ea"/>
              </a:rPr>
              <a:t></a:t>
            </a:r>
            <a:r>
              <a:rPr lang="en-US" altLang="pt-BR" sz="2400" dirty="0">
                <a:sym typeface="+mn-ea"/>
              </a:rPr>
              <a:t>Utilize as ferramentas adequadas.</a:t>
            </a:r>
            <a:endParaRPr lang="en-US" altLang="pt-BR" sz="2400" dirty="0"/>
          </a:p>
          <a:p>
            <a:pPr algn="ctr"/>
            <a:r>
              <a:rPr lang="en-US" altLang="en-US" sz="2400" dirty="0">
                <a:sym typeface="+mn-ea"/>
              </a:rPr>
              <a:t></a:t>
            </a:r>
            <a:r>
              <a:rPr lang="en-US" altLang="pt-BR" sz="2400" dirty="0">
                <a:sym typeface="+mn-ea"/>
              </a:rPr>
              <a:t>Comunique-se de forma clara e objetiva.</a:t>
            </a:r>
            <a:endParaRPr lang="en-US" altLang="pt-BR" sz="2400" dirty="0"/>
          </a:p>
          <a:p>
            <a:pPr algn="ctr"/>
            <a:r>
              <a:rPr lang="en-US" altLang="en-US" sz="2400" dirty="0">
                <a:sym typeface="+mn-ea"/>
              </a:rPr>
              <a:t></a:t>
            </a:r>
            <a:r>
              <a:rPr lang="en-US" altLang="pt-BR" sz="2400" dirty="0">
                <a:sym typeface="+mn-ea"/>
              </a:rPr>
              <a:t>Seja flex</a:t>
            </a:r>
            <a:r>
              <a:rPr lang="en-US" altLang="en-US" sz="2400" dirty="0">
                <a:sym typeface="+mn-ea"/>
              </a:rPr>
              <a:t>í</a:t>
            </a:r>
            <a:r>
              <a:rPr lang="en-US" altLang="pt-BR" sz="2400" dirty="0">
                <a:sym typeface="+mn-ea"/>
              </a:rPr>
              <a:t>vel para lidar com mudan</a:t>
            </a:r>
            <a:r>
              <a:rPr lang="en-US" altLang="en-US" sz="2400" dirty="0">
                <a:sym typeface="+mn-ea"/>
              </a:rPr>
              <a:t>ç</a:t>
            </a:r>
            <a:r>
              <a:rPr lang="en-US" altLang="pt-BR" sz="2400" dirty="0">
                <a:sym typeface="+mn-ea"/>
              </a:rPr>
              <a:t>as.</a:t>
            </a:r>
            <a:endParaRPr lang="en-US" altLang="pt-BR" sz="2400" dirty="0"/>
          </a:p>
          <a:p>
            <a:pPr algn="ctr"/>
            <a:r>
              <a:rPr lang="en-US" altLang="en-US" sz="2400" dirty="0">
                <a:sym typeface="+mn-ea"/>
              </a:rPr>
              <a:t></a:t>
            </a:r>
            <a:r>
              <a:rPr lang="en-US" altLang="pt-BR" sz="2400" dirty="0">
                <a:sym typeface="+mn-ea"/>
              </a:rPr>
              <a:t>Monitore o progresso do projeto regularmente.</a:t>
            </a:r>
            <a:endParaRPr lang="en-US" altLang="pt-BR" sz="2400" dirty="0"/>
          </a:p>
          <a:p>
            <a:pPr algn="ctr"/>
            <a:r>
              <a:rPr lang="en-US" altLang="en-US" sz="2400" dirty="0">
                <a:sym typeface="+mn-ea"/>
              </a:rPr>
              <a:t></a:t>
            </a:r>
            <a:r>
              <a:rPr lang="en-US" altLang="pt-BR" sz="2400" dirty="0">
                <a:sym typeface="+mn-ea"/>
              </a:rPr>
              <a:t>Realize uma avalia</a:t>
            </a:r>
            <a:r>
              <a:rPr lang="en-US" altLang="en-US" sz="2400" dirty="0">
                <a:sym typeface="+mn-ea"/>
              </a:rPr>
              <a:t>çã</a:t>
            </a:r>
            <a:r>
              <a:rPr lang="en-US" altLang="pt-BR" sz="2400" dirty="0">
                <a:sym typeface="+mn-ea"/>
              </a:rPr>
              <a:t>o do projeto ao final.</a:t>
            </a:r>
            <a:endParaRPr lang="en-US" altLang="pt-BR" sz="2400" dirty="0"/>
          </a:p>
          <a:p>
            <a:pPr algn="ctr"/>
            <a:endParaRPr lang="pt-BR" sz="2400" dirty="0"/>
          </a:p>
          <a:p>
            <a:pPr algn="ctr"/>
            <a:endParaRPr lang="pt-BR" sz="2400" dirty="0"/>
          </a:p>
        </p:txBody>
      </p:sp>
      <p:sp>
        <p:nvSpPr>
          <p:cNvPr id="3" name="titulo_componente"/>
          <p:cNvSpPr txBox="1"/>
          <p:nvPr/>
        </p:nvSpPr>
        <p:spPr>
          <a:xfrm>
            <a:off x="1311994" y="777781"/>
            <a:ext cx="781664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DICAS PARA UM BOM GERENCIAMENTO DE PROJETO DE SOFTWARE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51281" y="10351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 DE SOFTWARE - MARCIA MANENTI</a:t>
            </a:r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1">
            <a:lum bright="70000" contrast="-70000"/>
          </a:blip>
          <a:stretch>
            <a:fillRect/>
          </a:stretch>
        </p:blipFill>
        <p:spPr>
          <a:xfrm>
            <a:off x="3874135" y="10009505"/>
            <a:ext cx="1853565" cy="192214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/>
          <p:cNvSpPr txBox="1"/>
          <p:nvPr/>
        </p:nvSpPr>
        <p:spPr>
          <a:xfrm>
            <a:off x="892277" y="5843490"/>
            <a:ext cx="781664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pt-BR" sz="7200" dirty="0">
                <a:solidFill>
                  <a:schemeClr val="bg1"/>
                </a:solidFill>
                <a:latin typeface="Impact" panose="020B0806030902050204" pitchFamily="34" charset="0"/>
              </a:rPr>
              <a:t>Exemplos de Projetos de Software: Um Mundo de Possibilidades</a:t>
            </a:r>
            <a:endParaRPr lang="en-US" altLang="pt-BR" sz="7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" name="titulo_componente"/>
          <p:cNvSpPr txBox="1"/>
          <p:nvPr/>
        </p:nvSpPr>
        <p:spPr>
          <a:xfrm>
            <a:off x="807610" y="401956"/>
            <a:ext cx="781664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11FFFE"/>
                  </a:solidFill>
                </a:ln>
                <a:noFill/>
                <a:latin typeface="Impact" panose="020B0806030902050204" pitchFamily="34" charset="0"/>
              </a:rPr>
              <a:t>04</a:t>
            </a:r>
            <a:endParaRPr lang="pt-BR" sz="28700" dirty="0">
              <a:ln>
                <a:solidFill>
                  <a:srgbClr val="11FFFE"/>
                </a:solidFill>
              </a:ln>
              <a:noFill/>
              <a:latin typeface="Impact" panose="020B080603090205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870899" y="4600369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 DE SOFTWARE - MARCIA MANENTI</a:t>
            </a:r>
            <a:endParaRPr lang="pt-BR"/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</a:fld>
            <a:endParaRPr lang="pt-B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/>
          <p:cNvSpPr txBox="1"/>
          <p:nvPr/>
        </p:nvSpPr>
        <p:spPr>
          <a:xfrm>
            <a:off x="892993" y="2679203"/>
            <a:ext cx="7816645" cy="6739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pt-BR" sz="2400" dirty="0"/>
              <a:t>A cria</a:t>
            </a:r>
            <a:r>
              <a:rPr lang="" altLang="en-US" sz="2400" dirty="0"/>
              <a:t>ç</a:t>
            </a:r>
            <a:r>
              <a:rPr lang="en-US" altLang="en-US" sz="2400" dirty="0"/>
              <a:t>ã</a:t>
            </a:r>
            <a:r>
              <a:rPr lang="en-US" altLang="pt-BR" sz="2400" dirty="0"/>
              <a:t>o de software </a:t>
            </a:r>
            <a:r>
              <a:rPr lang="en-US" altLang="en-US" sz="2400" dirty="0"/>
              <a:t>é</a:t>
            </a:r>
            <a:r>
              <a:rPr lang="en-US" altLang="pt-BR" sz="2400" dirty="0"/>
              <a:t> um campo vasto e em constante evolu</a:t>
            </a:r>
            <a:r>
              <a:rPr lang="" altLang="en-US" sz="2400" dirty="0"/>
              <a:t>ç</a:t>
            </a:r>
            <a:r>
              <a:rPr lang="en-US" altLang="en-US" sz="2400" dirty="0"/>
              <a:t>ã</a:t>
            </a:r>
            <a:r>
              <a:rPr lang="en-US" altLang="pt-BR" sz="2400" dirty="0"/>
              <a:t>o, com aplica</a:t>
            </a:r>
            <a:r>
              <a:rPr lang="" altLang="en-US" sz="2400" dirty="0"/>
              <a:t>çõ</a:t>
            </a:r>
            <a:r>
              <a:rPr lang="en-US" altLang="pt-BR" sz="2400" dirty="0"/>
              <a:t>es que abrangem praticamente todos os aspectos da nossa vida. Para te inspirar, vamos explorar alguns exemplos de projetos de software, desde os mais simples at</a:t>
            </a:r>
            <a:r>
              <a:rPr lang="en-US" altLang="en-US" sz="2400" dirty="0"/>
              <a:t>é</a:t>
            </a:r>
            <a:r>
              <a:rPr lang="en-US" altLang="pt-BR" sz="2400" dirty="0"/>
              <a:t> os mais complexos:</a:t>
            </a:r>
            <a:endParaRPr lang="en-US" altLang="pt-BR" sz="2400" dirty="0"/>
          </a:p>
          <a:p>
            <a:pPr algn="l"/>
            <a:endParaRPr lang="en-US" altLang="pt-BR" sz="2400" dirty="0"/>
          </a:p>
          <a:p>
            <a:pPr algn="ctr"/>
            <a:r>
              <a:rPr lang="en-US" altLang="pt-BR" sz="2400" b="1" dirty="0">
                <a:sym typeface="+mn-ea"/>
              </a:rPr>
              <a:t>Projetos Simples (Ideais para Iniciantes)</a:t>
            </a:r>
            <a:endParaRPr lang="en-US" altLang="pt-BR" sz="2400" b="1" dirty="0"/>
          </a:p>
          <a:p>
            <a:pPr algn="l"/>
            <a:r>
              <a:rPr lang="en-US" altLang="en-US" sz="2400" dirty="0">
                <a:sym typeface="+mn-ea"/>
              </a:rPr>
              <a:t></a:t>
            </a:r>
            <a:r>
              <a:rPr lang="en-US" altLang="pt-BR" sz="2400" dirty="0">
                <a:sym typeface="+mn-ea"/>
              </a:rPr>
              <a:t>Aplicativo de Notas: Um app b</a:t>
            </a:r>
            <a:r>
              <a:rPr lang="en-US" altLang="en-US" sz="2400" dirty="0">
                <a:sym typeface="+mn-ea"/>
              </a:rPr>
              <a:t>á</a:t>
            </a:r>
            <a:r>
              <a:rPr lang="en-US" altLang="pt-BR" sz="2400" dirty="0">
                <a:sym typeface="+mn-ea"/>
              </a:rPr>
              <a:t>sico para guardar anota</a:t>
            </a:r>
            <a:r>
              <a:rPr lang="en-US" altLang="en-US" sz="2400" dirty="0">
                <a:sym typeface="+mn-ea"/>
              </a:rPr>
              <a:t>çõ</a:t>
            </a:r>
            <a:r>
              <a:rPr lang="en-US" altLang="pt-BR" sz="2400" dirty="0">
                <a:sym typeface="+mn-ea"/>
              </a:rPr>
              <a:t>es, listas de tarefas ou ideias.</a:t>
            </a:r>
            <a:endParaRPr lang="en-US" altLang="pt-BR" sz="2400" dirty="0"/>
          </a:p>
          <a:p>
            <a:pPr algn="l"/>
            <a:r>
              <a:rPr lang="en-US" altLang="en-US" sz="2400" dirty="0">
                <a:sym typeface="+mn-ea"/>
              </a:rPr>
              <a:t></a:t>
            </a:r>
            <a:r>
              <a:rPr lang="en-US" altLang="pt-BR" sz="2400" dirty="0">
                <a:sym typeface="+mn-ea"/>
              </a:rPr>
              <a:t>Calculadora Simples: Uma calculadora que realiza opera</a:t>
            </a:r>
            <a:r>
              <a:rPr lang="en-US" altLang="en-US" sz="2400" dirty="0">
                <a:sym typeface="+mn-ea"/>
              </a:rPr>
              <a:t>çõ</a:t>
            </a:r>
            <a:r>
              <a:rPr lang="en-US" altLang="pt-BR" sz="2400" dirty="0">
                <a:sym typeface="+mn-ea"/>
              </a:rPr>
              <a:t>es aritm</a:t>
            </a:r>
            <a:r>
              <a:rPr lang="en-US" altLang="en-US" sz="2400" dirty="0">
                <a:sym typeface="+mn-ea"/>
              </a:rPr>
              <a:t>é</a:t>
            </a:r>
            <a:r>
              <a:rPr lang="en-US" altLang="pt-BR" sz="2400" dirty="0">
                <a:sym typeface="+mn-ea"/>
              </a:rPr>
              <a:t>ticas b</a:t>
            </a:r>
            <a:r>
              <a:rPr lang="en-US" altLang="en-US" sz="2400" dirty="0">
                <a:sym typeface="+mn-ea"/>
              </a:rPr>
              <a:t>á</a:t>
            </a:r>
            <a:r>
              <a:rPr lang="en-US" altLang="pt-BR" sz="2400" dirty="0">
                <a:sym typeface="+mn-ea"/>
              </a:rPr>
              <a:t>sicas.</a:t>
            </a:r>
            <a:endParaRPr lang="en-US" altLang="pt-BR" sz="2400" dirty="0"/>
          </a:p>
          <a:p>
            <a:pPr algn="l"/>
            <a:r>
              <a:rPr lang="en-US" altLang="en-US" sz="2400" dirty="0">
                <a:sym typeface="+mn-ea"/>
              </a:rPr>
              <a:t></a:t>
            </a:r>
            <a:r>
              <a:rPr lang="en-US" altLang="pt-BR" sz="2400" dirty="0">
                <a:sym typeface="+mn-ea"/>
              </a:rPr>
              <a:t>Jogo da Forca: Um cl</a:t>
            </a:r>
            <a:r>
              <a:rPr lang="en-US" altLang="en-US" sz="2400" dirty="0">
                <a:sym typeface="+mn-ea"/>
              </a:rPr>
              <a:t>á</a:t>
            </a:r>
            <a:r>
              <a:rPr lang="en-US" altLang="pt-BR" sz="2400" dirty="0">
                <a:sym typeface="+mn-ea"/>
              </a:rPr>
              <a:t>ssico jogo de palavras para treinar o vocabul</a:t>
            </a:r>
            <a:r>
              <a:rPr lang="en-US" altLang="en-US" sz="2400" dirty="0">
                <a:sym typeface="+mn-ea"/>
              </a:rPr>
              <a:t>á</a:t>
            </a:r>
            <a:r>
              <a:rPr lang="en-US" altLang="pt-BR" sz="2400" dirty="0">
                <a:sym typeface="+mn-ea"/>
              </a:rPr>
              <a:t>rio.</a:t>
            </a:r>
            <a:endParaRPr lang="en-US" altLang="pt-BR" sz="2400" dirty="0"/>
          </a:p>
          <a:p>
            <a:pPr algn="l"/>
            <a:r>
              <a:rPr lang="en-US" altLang="en-US" sz="2400" dirty="0">
                <a:sym typeface="+mn-ea"/>
              </a:rPr>
              <a:t></a:t>
            </a:r>
            <a:r>
              <a:rPr lang="en-US" altLang="pt-BR" sz="2400" dirty="0">
                <a:sym typeface="+mn-ea"/>
              </a:rPr>
              <a:t>Conversor de Unidades: Um aplicativo que converte medidas de diferentes unidades (temperatura, dist</a:t>
            </a:r>
            <a:r>
              <a:rPr lang="en-US" altLang="en-US" sz="2400" dirty="0">
                <a:sym typeface="+mn-ea"/>
              </a:rPr>
              <a:t>â</a:t>
            </a:r>
            <a:r>
              <a:rPr lang="en-US" altLang="pt-BR" sz="2400" dirty="0">
                <a:sym typeface="+mn-ea"/>
              </a:rPr>
              <a:t>ncia, peso).</a:t>
            </a:r>
            <a:endParaRPr lang="en-US" altLang="pt-BR" sz="2400" dirty="0"/>
          </a:p>
          <a:p>
            <a:pPr algn="l"/>
            <a:r>
              <a:rPr lang="en-US" altLang="en-US" sz="2400" dirty="0">
                <a:sym typeface="+mn-ea"/>
              </a:rPr>
              <a:t></a:t>
            </a:r>
            <a:r>
              <a:rPr lang="en-US" altLang="pt-BR" sz="2400" dirty="0">
                <a:sym typeface="+mn-ea"/>
              </a:rPr>
              <a:t>Lista de Tarefas: Um app para organizar tarefas do dia a dia.</a:t>
            </a:r>
            <a:endParaRPr lang="en-US" altLang="pt-BR" sz="2400" dirty="0"/>
          </a:p>
          <a:p>
            <a:pPr algn="l"/>
            <a:endParaRPr lang="en-US" altLang="pt-BR" sz="2400" dirty="0"/>
          </a:p>
        </p:txBody>
      </p:sp>
      <p:sp>
        <p:nvSpPr>
          <p:cNvPr id="3" name="titulo_componente"/>
          <p:cNvSpPr txBox="1"/>
          <p:nvPr/>
        </p:nvSpPr>
        <p:spPr>
          <a:xfrm>
            <a:off x="1124486" y="412021"/>
            <a:ext cx="781664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pt-BR" sz="4000" dirty="0">
                <a:latin typeface="Impact" panose="020B0806030902050204" pitchFamily="34" charset="0"/>
              </a:rPr>
              <a:t>Exemplos de Projetos de Software: Um Mundo de Possibilidades</a:t>
            </a:r>
            <a:endParaRPr lang="en-US" altLang="pt-BR" sz="4000" dirty="0">
              <a:latin typeface="Impact" panose="020B080603090205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51281" y="-2965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 DE SOFTWARE - MARCIA MANENTI</a:t>
            </a:r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1">
            <a:lum bright="70000" contrast="-70000"/>
          </a:blip>
          <a:stretch>
            <a:fillRect/>
          </a:stretch>
        </p:blipFill>
        <p:spPr>
          <a:xfrm>
            <a:off x="3874135" y="10009505"/>
            <a:ext cx="1853565" cy="192214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/>
          <p:cNvSpPr txBox="1"/>
          <p:nvPr/>
        </p:nvSpPr>
        <p:spPr>
          <a:xfrm>
            <a:off x="795203" y="1755278"/>
            <a:ext cx="7816645" cy="8585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pt-BR" sz="2400" b="1" dirty="0"/>
              <a:t>Projetos Intermedi</a:t>
            </a:r>
            <a:r>
              <a:rPr lang="en-US" altLang="en-US" sz="2400" b="1" dirty="0"/>
              <a:t>á</a:t>
            </a:r>
            <a:r>
              <a:rPr lang="en-US" altLang="pt-BR" sz="2400" b="1" dirty="0"/>
              <a:t>rios</a:t>
            </a:r>
            <a:endParaRPr lang="en-US" altLang="pt-BR" sz="2400" b="1" dirty="0"/>
          </a:p>
          <a:p>
            <a:pPr algn="ctr"/>
            <a:r>
              <a:rPr lang="en-US" altLang="en-US" sz="2400" dirty="0"/>
              <a:t></a:t>
            </a:r>
            <a:r>
              <a:rPr lang="en-US" altLang="pt-BR" sz="2400" dirty="0"/>
              <a:t>Rede Social Simples: Uma plataforma para conectar pessoas com base em interesses comuns.</a:t>
            </a:r>
            <a:endParaRPr lang="en-US" altLang="pt-BR" sz="2400" dirty="0"/>
          </a:p>
          <a:p>
            <a:pPr algn="ctr"/>
            <a:r>
              <a:rPr lang="en-US" altLang="en-US" sz="2400" dirty="0"/>
              <a:t></a:t>
            </a:r>
            <a:r>
              <a:rPr lang="en-US" altLang="pt-BR" sz="2400" dirty="0"/>
              <a:t>E-commerce: Uma loja virtual para vender produtos online.</a:t>
            </a:r>
            <a:endParaRPr lang="en-US" altLang="pt-BR" sz="2400" dirty="0"/>
          </a:p>
          <a:p>
            <a:pPr algn="ctr"/>
            <a:r>
              <a:rPr lang="en-US" altLang="en-US" sz="2400" dirty="0"/>
              <a:t></a:t>
            </a:r>
            <a:r>
              <a:rPr lang="en-US" altLang="pt-BR" sz="2400" dirty="0"/>
              <a:t>Sistema de Gest</a:t>
            </a:r>
            <a:r>
              <a:rPr lang="en-US" altLang="en-US" sz="2400" dirty="0"/>
              <a:t>ã</a:t>
            </a:r>
            <a:r>
              <a:rPr lang="en-US" altLang="pt-BR" sz="2400" dirty="0"/>
              <a:t>o de Contatos: Um software para organizar informa</a:t>
            </a:r>
            <a:r>
              <a:rPr lang="" altLang="en-US" sz="2400" dirty="0"/>
              <a:t>çõ</a:t>
            </a:r>
            <a:r>
              <a:rPr lang="en-US" altLang="pt-BR" sz="2400" dirty="0"/>
              <a:t>es de clientes e fornecedores.</a:t>
            </a:r>
            <a:endParaRPr lang="en-US" altLang="pt-BR" sz="2400" dirty="0"/>
          </a:p>
          <a:p>
            <a:pPr algn="ctr"/>
            <a:r>
              <a:rPr lang="en-US" altLang="en-US" sz="2400" dirty="0"/>
              <a:t></a:t>
            </a:r>
            <a:r>
              <a:rPr lang="en-US" altLang="pt-BR" sz="2400" dirty="0"/>
              <a:t>Blog Pessoal: Uma plataforma para criar e publicar posts.</a:t>
            </a:r>
            <a:endParaRPr lang="en-US" altLang="pt-BR" sz="2400" dirty="0"/>
          </a:p>
          <a:p>
            <a:pPr algn="ctr"/>
            <a:r>
              <a:rPr lang="en-US" altLang="en-US" sz="2400" dirty="0"/>
              <a:t></a:t>
            </a:r>
            <a:r>
              <a:rPr lang="en-US" altLang="pt-BR" sz="2400" dirty="0"/>
              <a:t>Aplicativo de Clima: Um app que mostra a previs</a:t>
            </a:r>
            <a:r>
              <a:rPr lang="en-US" altLang="en-US" sz="2400" dirty="0"/>
              <a:t>ã</a:t>
            </a:r>
            <a:r>
              <a:rPr lang="en-US" altLang="pt-BR" sz="2400" dirty="0"/>
              <a:t>o do tempo para diferentes localidades.</a:t>
            </a:r>
            <a:endParaRPr lang="en-US" altLang="pt-BR" sz="2400" dirty="0"/>
          </a:p>
          <a:p>
            <a:pPr algn="ctr"/>
            <a:r>
              <a:rPr lang="en-US" altLang="pt-BR" sz="2400" b="1" dirty="0">
                <a:sym typeface="+mn-ea"/>
              </a:rPr>
              <a:t>Projetos Complexos</a:t>
            </a:r>
            <a:endParaRPr lang="en-US" altLang="pt-BR" sz="2400" b="1" dirty="0"/>
          </a:p>
          <a:p>
            <a:pPr algn="ctr"/>
            <a:r>
              <a:rPr lang="en-US" altLang="en-US" sz="2400" dirty="0">
                <a:sym typeface="+mn-ea"/>
              </a:rPr>
              <a:t></a:t>
            </a:r>
            <a:r>
              <a:rPr lang="en-US" altLang="pt-BR" sz="2400" dirty="0">
                <a:sym typeface="+mn-ea"/>
              </a:rPr>
              <a:t>Sistemas de Gest</a:t>
            </a:r>
            <a:r>
              <a:rPr lang="en-US" altLang="en-US" sz="2400" dirty="0">
                <a:sym typeface="+mn-ea"/>
              </a:rPr>
              <a:t>ã</a:t>
            </a:r>
            <a:r>
              <a:rPr lang="en-US" altLang="pt-BR" sz="2400" dirty="0">
                <a:sym typeface="+mn-ea"/>
              </a:rPr>
              <a:t>o Empresarial (ERP): Software que integra diversas </a:t>
            </a:r>
            <a:r>
              <a:rPr lang="en-US" altLang="en-US" sz="2400" dirty="0">
                <a:sym typeface="+mn-ea"/>
              </a:rPr>
              <a:t>á</a:t>
            </a:r>
            <a:r>
              <a:rPr lang="en-US" altLang="pt-BR" sz="2400" dirty="0">
                <a:sym typeface="+mn-ea"/>
              </a:rPr>
              <a:t>reas de uma empresa, como finan</a:t>
            </a:r>
            <a:r>
              <a:rPr lang="en-US" altLang="en-US" sz="2400" dirty="0">
                <a:sym typeface="+mn-ea"/>
              </a:rPr>
              <a:t>ç</a:t>
            </a:r>
            <a:r>
              <a:rPr lang="en-US" altLang="pt-BR" sz="2400" dirty="0">
                <a:sym typeface="+mn-ea"/>
              </a:rPr>
              <a:t>as, estoque, recursos humanos.</a:t>
            </a:r>
            <a:endParaRPr lang="en-US" altLang="pt-BR" sz="2400" dirty="0"/>
          </a:p>
          <a:p>
            <a:pPr algn="ctr"/>
            <a:r>
              <a:rPr lang="en-US" altLang="en-US" sz="2400" dirty="0">
                <a:sym typeface="+mn-ea"/>
              </a:rPr>
              <a:t></a:t>
            </a:r>
            <a:r>
              <a:rPr lang="en-US" altLang="pt-BR" sz="2400" dirty="0">
                <a:sym typeface="+mn-ea"/>
              </a:rPr>
              <a:t>Jogos Eletrônicos: Jogos de diversos g</a:t>
            </a:r>
            <a:r>
              <a:rPr lang="en-US" altLang="en-US" sz="2400" dirty="0">
                <a:sym typeface="+mn-ea"/>
              </a:rPr>
              <a:t>ê</a:t>
            </a:r>
            <a:r>
              <a:rPr lang="en-US" altLang="pt-BR" sz="2400" dirty="0">
                <a:sym typeface="+mn-ea"/>
              </a:rPr>
              <a:t>neros, desde simples jogos de plataforma at</a:t>
            </a:r>
            <a:r>
              <a:rPr lang="en-US" altLang="en-US" sz="2400" dirty="0">
                <a:sym typeface="+mn-ea"/>
              </a:rPr>
              <a:t>é</a:t>
            </a:r>
            <a:r>
              <a:rPr lang="en-US" altLang="pt-BR" sz="2400" dirty="0">
                <a:sym typeface="+mn-ea"/>
              </a:rPr>
              <a:t> MMORPGs.</a:t>
            </a:r>
            <a:endParaRPr lang="en-US" altLang="pt-BR" sz="2400" dirty="0"/>
          </a:p>
          <a:p>
            <a:pPr algn="ctr"/>
            <a:r>
              <a:rPr lang="en-US" altLang="en-US" sz="2400" dirty="0">
                <a:sym typeface="+mn-ea"/>
              </a:rPr>
              <a:t></a:t>
            </a:r>
            <a:r>
              <a:rPr lang="en-US" altLang="pt-BR" sz="2400" dirty="0">
                <a:sym typeface="+mn-ea"/>
              </a:rPr>
              <a:t>Aplicativos de Realidade Virtual e Aumentada: Aplicativos que criam experi</a:t>
            </a:r>
            <a:r>
              <a:rPr lang="en-US" altLang="en-US" sz="2400" dirty="0">
                <a:sym typeface="+mn-ea"/>
              </a:rPr>
              <a:t>ê</a:t>
            </a:r>
            <a:r>
              <a:rPr lang="en-US" altLang="pt-BR" sz="2400" dirty="0">
                <a:sym typeface="+mn-ea"/>
              </a:rPr>
              <a:t>ncias imersivas.</a:t>
            </a:r>
            <a:endParaRPr lang="en-US" altLang="pt-BR" sz="2400" dirty="0"/>
          </a:p>
          <a:p>
            <a:pPr algn="ctr"/>
            <a:r>
              <a:rPr lang="en-US" altLang="en-US" sz="2400" dirty="0">
                <a:sym typeface="+mn-ea"/>
              </a:rPr>
              <a:t></a:t>
            </a:r>
            <a:r>
              <a:rPr lang="en-US" altLang="pt-BR" sz="2400" dirty="0">
                <a:sym typeface="+mn-ea"/>
              </a:rPr>
              <a:t>Intelig</a:t>
            </a:r>
            <a:r>
              <a:rPr lang="en-US" altLang="en-US" sz="2400" dirty="0">
                <a:sym typeface="+mn-ea"/>
              </a:rPr>
              <a:t>ê</a:t>
            </a:r>
            <a:r>
              <a:rPr lang="en-US" altLang="pt-BR" sz="2400" dirty="0">
                <a:sym typeface="+mn-ea"/>
              </a:rPr>
              <a:t>ncia Artificial: Sistemas de recomenda</a:t>
            </a:r>
            <a:r>
              <a:rPr lang="en-US" altLang="en-US" sz="2400" dirty="0">
                <a:sym typeface="+mn-ea"/>
              </a:rPr>
              <a:t>çã</a:t>
            </a:r>
            <a:r>
              <a:rPr lang="en-US" altLang="pt-BR" sz="2400" dirty="0">
                <a:sym typeface="+mn-ea"/>
              </a:rPr>
              <a:t>o, chatbots, reconhecimento de imagem e voz.</a:t>
            </a:r>
            <a:endParaRPr lang="en-US" altLang="pt-BR" sz="2400" dirty="0"/>
          </a:p>
          <a:p>
            <a:pPr algn="ctr"/>
            <a:r>
              <a:rPr lang="en-US" altLang="en-US" sz="2400" dirty="0">
                <a:sym typeface="+mn-ea"/>
              </a:rPr>
              <a:t></a:t>
            </a:r>
            <a:r>
              <a:rPr lang="en-US" altLang="pt-BR" sz="2400" dirty="0">
                <a:sym typeface="+mn-ea"/>
              </a:rPr>
              <a:t>Blockchain: Aplica</a:t>
            </a:r>
            <a:r>
              <a:rPr lang="en-US" altLang="en-US" sz="2400" dirty="0">
                <a:sym typeface="+mn-ea"/>
              </a:rPr>
              <a:t>çõ</a:t>
            </a:r>
            <a:r>
              <a:rPr lang="en-US" altLang="pt-BR" sz="2400" dirty="0">
                <a:sym typeface="+mn-ea"/>
              </a:rPr>
              <a:t>es descentralizadas, como criptomoedas e sistemas de vota</a:t>
            </a:r>
            <a:r>
              <a:rPr lang="en-US" altLang="en-US" sz="2400" dirty="0">
                <a:sym typeface="+mn-ea"/>
              </a:rPr>
              <a:t>çã</a:t>
            </a:r>
            <a:r>
              <a:rPr lang="en-US" altLang="pt-BR" sz="2400" dirty="0">
                <a:sym typeface="+mn-ea"/>
              </a:rPr>
              <a:t>o.</a:t>
            </a:r>
            <a:endParaRPr lang="en-US" altLang="pt-BR" sz="2400" dirty="0"/>
          </a:p>
          <a:p>
            <a:pPr algn="ctr"/>
            <a:endParaRPr lang="en-US" altLang="pt-BR" sz="2400" dirty="0"/>
          </a:p>
          <a:p>
            <a:pPr algn="ctr"/>
            <a:endParaRPr lang="en-US" altLang="pt-BR" sz="2400" dirty="0"/>
          </a:p>
        </p:txBody>
      </p:sp>
      <p:sp>
        <p:nvSpPr>
          <p:cNvPr id="3" name="titulo_componente"/>
          <p:cNvSpPr txBox="1"/>
          <p:nvPr/>
        </p:nvSpPr>
        <p:spPr>
          <a:xfrm>
            <a:off x="892585" y="432976"/>
            <a:ext cx="781664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pt-BR" sz="4000" dirty="0">
                <a:latin typeface="Impact" panose="020B0806030902050204" pitchFamily="34" charset="0"/>
                <a:sym typeface="+mn-ea"/>
              </a:rPr>
              <a:t>Exemplos de Projetos de Software: Um Mundo de Possibilidades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51281" y="-679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 DE SOFTWARE - MARCIA MANENTI</a:t>
            </a:r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1">
            <a:lum bright="70000" contrast="-70000"/>
          </a:blip>
          <a:stretch>
            <a:fillRect/>
          </a:stretch>
        </p:blipFill>
        <p:spPr>
          <a:xfrm>
            <a:off x="3874135" y="10009505"/>
            <a:ext cx="1853565" cy="192214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/>
          <p:cNvSpPr txBox="1"/>
          <p:nvPr/>
        </p:nvSpPr>
        <p:spPr>
          <a:xfrm>
            <a:off x="870768" y="2822078"/>
            <a:ext cx="781664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pt-BR" sz="2400" b="1" dirty="0">
                <a:sym typeface="+mn-ea"/>
              </a:rPr>
              <a:t>Projetos Espec</a:t>
            </a:r>
            <a:r>
              <a:rPr lang="en-US" altLang="en-US" sz="2400" b="1" dirty="0">
                <a:sym typeface="+mn-ea"/>
              </a:rPr>
              <a:t>í</a:t>
            </a:r>
            <a:r>
              <a:rPr lang="en-US" altLang="pt-BR" sz="2400" b="1" dirty="0">
                <a:sym typeface="+mn-ea"/>
              </a:rPr>
              <a:t>ficos por </a:t>
            </a:r>
            <a:r>
              <a:rPr lang="en-US" altLang="en-US" sz="2400" b="1" dirty="0">
                <a:sym typeface="+mn-ea"/>
              </a:rPr>
              <a:t>Á</a:t>
            </a:r>
            <a:r>
              <a:rPr lang="en-US" altLang="pt-BR" sz="2400" b="1" dirty="0">
                <a:sym typeface="+mn-ea"/>
              </a:rPr>
              <a:t>rea</a:t>
            </a:r>
            <a:endParaRPr lang="en-US" altLang="pt-BR" sz="2400" b="1" dirty="0"/>
          </a:p>
          <a:p>
            <a:pPr algn="ctr"/>
            <a:r>
              <a:rPr lang="en-US" altLang="en-US" sz="2400" dirty="0">
                <a:sym typeface="+mn-ea"/>
              </a:rPr>
              <a:t></a:t>
            </a:r>
            <a:r>
              <a:rPr lang="en-US" altLang="pt-BR" sz="2400" dirty="0">
                <a:sym typeface="+mn-ea"/>
              </a:rPr>
              <a:t>Sa</a:t>
            </a:r>
            <a:r>
              <a:rPr lang="en-US" altLang="en-US" sz="2400" dirty="0">
                <a:sym typeface="+mn-ea"/>
              </a:rPr>
              <a:t>ú</a:t>
            </a:r>
            <a:r>
              <a:rPr lang="en-US" altLang="pt-BR" sz="2400" dirty="0">
                <a:sym typeface="+mn-ea"/>
              </a:rPr>
              <a:t>de: Aplicativos de monitoramento de sa</a:t>
            </a:r>
            <a:r>
              <a:rPr lang="en-US" altLang="en-US" sz="2400" dirty="0">
                <a:sym typeface="+mn-ea"/>
              </a:rPr>
              <a:t>ú</a:t>
            </a:r>
            <a:r>
              <a:rPr lang="en-US" altLang="pt-BR" sz="2400" dirty="0">
                <a:sym typeface="+mn-ea"/>
              </a:rPr>
              <a:t>de, prontu</a:t>
            </a:r>
            <a:r>
              <a:rPr lang="en-US" altLang="en-US" sz="2400" dirty="0">
                <a:sym typeface="+mn-ea"/>
              </a:rPr>
              <a:t>á</a:t>
            </a:r>
            <a:r>
              <a:rPr lang="en-US" altLang="pt-BR" sz="2400" dirty="0">
                <a:sym typeface="+mn-ea"/>
              </a:rPr>
              <a:t>rios eletrônicos.</a:t>
            </a:r>
            <a:endParaRPr lang="en-US" altLang="pt-BR" sz="2400" dirty="0"/>
          </a:p>
          <a:p>
            <a:pPr algn="ctr"/>
            <a:r>
              <a:rPr lang="en-US" altLang="en-US" sz="2400" dirty="0">
                <a:sym typeface="+mn-ea"/>
              </a:rPr>
              <a:t></a:t>
            </a:r>
            <a:r>
              <a:rPr lang="en-US" altLang="pt-BR" sz="2400" dirty="0">
                <a:sym typeface="+mn-ea"/>
              </a:rPr>
              <a:t>Educa</a:t>
            </a:r>
            <a:r>
              <a:rPr lang="en-US" altLang="en-US" sz="2400" dirty="0">
                <a:sym typeface="+mn-ea"/>
              </a:rPr>
              <a:t>çã</a:t>
            </a:r>
            <a:r>
              <a:rPr lang="en-US" altLang="pt-BR" sz="2400" dirty="0">
                <a:sym typeface="+mn-ea"/>
              </a:rPr>
              <a:t>o: Plataformas de ensino online, simuladores educacionais.</a:t>
            </a:r>
            <a:endParaRPr lang="en-US" altLang="pt-BR" sz="2400" dirty="0"/>
          </a:p>
          <a:p>
            <a:pPr algn="ctr"/>
            <a:r>
              <a:rPr lang="en-US" altLang="en-US" sz="2400" dirty="0">
                <a:sym typeface="+mn-ea"/>
              </a:rPr>
              <a:t></a:t>
            </a:r>
            <a:r>
              <a:rPr lang="en-US" altLang="pt-BR" sz="2400" dirty="0">
                <a:sym typeface="+mn-ea"/>
              </a:rPr>
              <a:t>Finan</a:t>
            </a:r>
            <a:r>
              <a:rPr lang="en-US" altLang="en-US" sz="2400" dirty="0">
                <a:sym typeface="+mn-ea"/>
              </a:rPr>
              <a:t>ç</a:t>
            </a:r>
            <a:r>
              <a:rPr lang="en-US" altLang="pt-BR" sz="2400" dirty="0">
                <a:sym typeface="+mn-ea"/>
              </a:rPr>
              <a:t>as: Aplicativos de gest</a:t>
            </a:r>
            <a:r>
              <a:rPr lang="en-US" altLang="en-US" sz="2400" dirty="0">
                <a:sym typeface="+mn-ea"/>
              </a:rPr>
              <a:t>ã</a:t>
            </a:r>
            <a:r>
              <a:rPr lang="en-US" altLang="pt-BR" sz="2400" dirty="0">
                <a:sym typeface="+mn-ea"/>
              </a:rPr>
              <a:t>o financeira pessoal, sistemas banc</a:t>
            </a:r>
            <a:r>
              <a:rPr lang="en-US" altLang="en-US" sz="2400" dirty="0">
                <a:sym typeface="+mn-ea"/>
              </a:rPr>
              <a:t>á</a:t>
            </a:r>
            <a:r>
              <a:rPr lang="en-US" altLang="pt-BR" sz="2400" dirty="0">
                <a:sym typeface="+mn-ea"/>
              </a:rPr>
              <a:t>rios.</a:t>
            </a:r>
            <a:endParaRPr lang="en-US" altLang="pt-BR" sz="2400" dirty="0"/>
          </a:p>
          <a:p>
            <a:pPr algn="ctr"/>
            <a:r>
              <a:rPr lang="en-US" altLang="en-US" sz="2400" dirty="0">
                <a:sym typeface="+mn-ea"/>
              </a:rPr>
              <a:t></a:t>
            </a:r>
            <a:r>
              <a:rPr lang="en-US" altLang="pt-BR" sz="2400" dirty="0">
                <a:sym typeface="+mn-ea"/>
              </a:rPr>
              <a:t>Ind</a:t>
            </a:r>
            <a:r>
              <a:rPr lang="en-US" altLang="en-US" sz="2400" dirty="0">
                <a:sym typeface="+mn-ea"/>
              </a:rPr>
              <a:t>ú</a:t>
            </a:r>
            <a:r>
              <a:rPr lang="en-US" altLang="pt-BR" sz="2400" dirty="0">
                <a:sym typeface="+mn-ea"/>
              </a:rPr>
              <a:t>stria: Sistemas de controle de produ</a:t>
            </a:r>
            <a:r>
              <a:rPr lang="en-US" altLang="en-US" sz="2400" dirty="0">
                <a:sym typeface="+mn-ea"/>
              </a:rPr>
              <a:t>çã</a:t>
            </a:r>
            <a:r>
              <a:rPr lang="en-US" altLang="pt-BR" sz="2400" dirty="0">
                <a:sym typeface="+mn-ea"/>
              </a:rPr>
              <a:t>o, manuten</a:t>
            </a:r>
            <a:r>
              <a:rPr lang="en-US" altLang="en-US" sz="2400" dirty="0">
                <a:sym typeface="+mn-ea"/>
              </a:rPr>
              <a:t>çã</a:t>
            </a:r>
            <a:r>
              <a:rPr lang="en-US" altLang="pt-BR" sz="2400" dirty="0">
                <a:sym typeface="+mn-ea"/>
              </a:rPr>
              <a:t>o preditiva.</a:t>
            </a:r>
            <a:endParaRPr lang="en-US" altLang="pt-BR" sz="2400" dirty="0"/>
          </a:p>
          <a:p>
            <a:pPr algn="ctr"/>
            <a:endParaRPr lang="en-US" altLang="pt-BR" sz="2400" dirty="0"/>
          </a:p>
        </p:txBody>
      </p:sp>
      <p:sp>
        <p:nvSpPr>
          <p:cNvPr id="3" name="titulo_componente"/>
          <p:cNvSpPr txBox="1"/>
          <p:nvPr/>
        </p:nvSpPr>
        <p:spPr>
          <a:xfrm>
            <a:off x="1124360" y="629826"/>
            <a:ext cx="781664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pt-BR" sz="4000" dirty="0">
                <a:latin typeface="Impact" panose="020B0806030902050204" pitchFamily="34" charset="0"/>
                <a:sym typeface="+mn-ea"/>
              </a:rPr>
              <a:t>Exemplos de Projetos de Software: Um Mundo de Possibilidades</a:t>
            </a:r>
            <a:endParaRPr lang="en-US" altLang="pt-BR" sz="4000" dirty="0">
              <a:latin typeface="Impact" panose="020B0806030902050204" pitchFamily="34" charset="0"/>
            </a:endParaRPr>
          </a:p>
          <a:p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51281" y="191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 DE SOFTWARE - MARCIA MANENTI</a:t>
            </a:r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1">
            <a:lum bright="70000" contrast="-70000"/>
          </a:blip>
          <a:stretch>
            <a:fillRect/>
          </a:stretch>
        </p:blipFill>
        <p:spPr>
          <a:xfrm>
            <a:off x="3874135" y="10009505"/>
            <a:ext cx="1853565" cy="192214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/>
          <p:cNvSpPr txBox="1"/>
          <p:nvPr/>
        </p:nvSpPr>
        <p:spPr>
          <a:xfrm>
            <a:off x="807822" y="7600535"/>
            <a:ext cx="781664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Impact" panose="020B0806030902050204" pitchFamily="34" charset="0"/>
              </a:rPr>
              <a:t>COMO ESCOLHER UM PROJETO?</a:t>
            </a:r>
            <a:endParaRPr lang="pt-BR" sz="7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" name="titulo_componente"/>
          <p:cNvSpPr txBox="1"/>
          <p:nvPr/>
        </p:nvSpPr>
        <p:spPr>
          <a:xfrm>
            <a:off x="807610" y="2133601"/>
            <a:ext cx="781664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11FFFE"/>
                  </a:solidFill>
                </a:ln>
                <a:noFill/>
                <a:latin typeface="Impact" panose="020B0806030902050204" pitchFamily="34" charset="0"/>
              </a:rPr>
              <a:t>05</a:t>
            </a:r>
            <a:endParaRPr lang="pt-BR" sz="28700" dirty="0">
              <a:ln>
                <a:solidFill>
                  <a:srgbClr val="11FFFE"/>
                </a:solidFill>
              </a:ln>
              <a:noFill/>
              <a:latin typeface="Impact" panose="020B080603090205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056319" y="6642529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 DE SOFTWARE - MARCIA MANENTI</a:t>
            </a:r>
            <a:endParaRPr lang="pt-BR"/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</a:fld>
            <a:endParaRPr lang="pt-B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/>
          <p:cNvSpPr txBox="1"/>
          <p:nvPr/>
        </p:nvSpPr>
        <p:spPr>
          <a:xfrm>
            <a:off x="870768" y="2822078"/>
            <a:ext cx="781664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pt-BR" sz="2400" dirty="0"/>
              <a:t>Ao escolher um projeto, considere os seguintes fatores:</a:t>
            </a:r>
            <a:endParaRPr lang="en-US" altLang="pt-BR" sz="2400" dirty="0"/>
          </a:p>
          <a:p>
            <a:pPr algn="ctr"/>
            <a:r>
              <a:rPr lang="en-US" altLang="en-US" sz="2400" dirty="0"/>
              <a:t></a:t>
            </a:r>
            <a:r>
              <a:rPr lang="en-US" altLang="pt-BR" sz="2400" dirty="0"/>
              <a:t>Seu n</a:t>
            </a:r>
            <a:r>
              <a:rPr lang="en-US" altLang="en-US" sz="2400" dirty="0"/>
              <a:t>í</a:t>
            </a:r>
            <a:r>
              <a:rPr lang="en-US" altLang="pt-BR" sz="2400" dirty="0"/>
              <a:t>vel de conhecimento: Comece com projetos mais simples e v</a:t>
            </a:r>
            <a:r>
              <a:rPr lang="en-US" altLang="en-US" sz="2400" dirty="0"/>
              <a:t>á</a:t>
            </a:r>
            <a:r>
              <a:rPr lang="en-US" altLang="pt-BR" sz="2400" dirty="0"/>
              <a:t> aumentando a complexidade com o tempo.</a:t>
            </a:r>
            <a:endParaRPr lang="en-US" altLang="pt-BR" sz="2400" dirty="0"/>
          </a:p>
          <a:p>
            <a:pPr algn="ctr"/>
            <a:r>
              <a:rPr lang="en-US" altLang="en-US" sz="2400" dirty="0"/>
              <a:t></a:t>
            </a:r>
            <a:r>
              <a:rPr lang="en-US" altLang="pt-BR" sz="2400" dirty="0"/>
              <a:t>Seus interesses: Escolha um projeto que te motive e te fa</a:t>
            </a:r>
            <a:r>
              <a:rPr lang="" altLang="en-US" sz="2400" dirty="0"/>
              <a:t>ç</a:t>
            </a:r>
            <a:r>
              <a:rPr lang="en-US" altLang="pt-BR" sz="2400" dirty="0"/>
              <a:t>a querer aprender mais.</a:t>
            </a:r>
            <a:endParaRPr lang="en-US" altLang="pt-BR" sz="2400" dirty="0"/>
          </a:p>
          <a:p>
            <a:pPr algn="ctr"/>
            <a:r>
              <a:rPr lang="en-US" altLang="en-US" sz="2400" dirty="0"/>
              <a:t></a:t>
            </a:r>
            <a:r>
              <a:rPr lang="en-US" altLang="pt-BR" sz="2400" dirty="0"/>
              <a:t>As tecnologias que voc</a:t>
            </a:r>
            <a:r>
              <a:rPr lang="en-US" altLang="en-US" sz="2400" dirty="0"/>
              <a:t>ê</a:t>
            </a:r>
            <a:r>
              <a:rPr lang="en-US" altLang="pt-BR" sz="2400" dirty="0"/>
              <a:t> quer aprender: Utilize o projeto como uma oportunidade para se familiarizar com novas ferramentas e linguagens.</a:t>
            </a:r>
            <a:endParaRPr lang="en-US" altLang="pt-BR" sz="2400" dirty="0"/>
          </a:p>
        </p:txBody>
      </p:sp>
      <p:sp>
        <p:nvSpPr>
          <p:cNvPr id="3" name="titulo_componente"/>
          <p:cNvSpPr txBox="1"/>
          <p:nvPr/>
        </p:nvSpPr>
        <p:spPr>
          <a:xfrm>
            <a:off x="1401712" y="777781"/>
            <a:ext cx="781664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pt-BR" sz="4000" dirty="0">
                <a:sym typeface="+mn-ea"/>
              </a:rPr>
              <a:t>Como Escolher um Projeto?</a:t>
            </a:r>
            <a:endParaRPr lang="en-US" altLang="pt-BR" sz="4000" dirty="0"/>
          </a:p>
          <a:p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51281" y="191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 DE SOFTWARE - MARCIA MANENTI</a:t>
            </a:r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1">
            <a:lum bright="70000" contrast="-70000"/>
          </a:blip>
          <a:stretch>
            <a:fillRect/>
          </a:stretch>
        </p:blipFill>
        <p:spPr>
          <a:xfrm>
            <a:off x="3874135" y="10009505"/>
            <a:ext cx="1853565" cy="192214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/>
          <p:cNvSpPr txBox="1"/>
          <p:nvPr/>
        </p:nvSpPr>
        <p:spPr>
          <a:xfrm>
            <a:off x="892912" y="7429720"/>
            <a:ext cx="781664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Impact" panose="020B0806030902050204" pitchFamily="34" charset="0"/>
              </a:rPr>
              <a:t>DICAS PARA COMEÇAR</a:t>
            </a:r>
            <a:endParaRPr lang="pt-BR" sz="7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" name="titulo_componente"/>
          <p:cNvSpPr txBox="1"/>
          <p:nvPr/>
        </p:nvSpPr>
        <p:spPr>
          <a:xfrm>
            <a:off x="807610" y="2133601"/>
            <a:ext cx="781664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11FFFE"/>
                  </a:solidFill>
                </a:ln>
                <a:noFill/>
                <a:latin typeface="Impact" panose="020B0806030902050204" pitchFamily="34" charset="0"/>
              </a:rPr>
              <a:t>06</a:t>
            </a:r>
            <a:endParaRPr lang="pt-BR" sz="28700" dirty="0">
              <a:ln>
                <a:solidFill>
                  <a:srgbClr val="11FFFE"/>
                </a:solidFill>
              </a:ln>
              <a:noFill/>
              <a:latin typeface="Impact" panose="020B080603090205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893124" y="6642529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 DE SOFTWARE - MARCIA MANENTI</a:t>
            </a:r>
            <a:endParaRPr lang="pt-BR"/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</a:fld>
            <a:endParaRPr lang="pt-BR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/>
          <p:cNvSpPr txBox="1"/>
          <p:nvPr/>
        </p:nvSpPr>
        <p:spPr>
          <a:xfrm>
            <a:off x="870768" y="2822078"/>
            <a:ext cx="781664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400" dirty="0"/>
              <a:t></a:t>
            </a:r>
            <a:r>
              <a:rPr lang="en-US" altLang="pt-BR" sz="2400" dirty="0"/>
              <a:t>Comece pequeno: N</a:t>
            </a:r>
            <a:r>
              <a:rPr lang="en-US" altLang="en-US" sz="2400" dirty="0"/>
              <a:t>ã</a:t>
            </a:r>
            <a:r>
              <a:rPr lang="en-US" altLang="pt-BR" sz="2400" dirty="0"/>
              <a:t>o tente criar um projeto muito ambicioso no in</a:t>
            </a:r>
            <a:r>
              <a:rPr lang="en-US" altLang="en-US" sz="2400" dirty="0"/>
              <a:t>í</a:t>
            </a:r>
            <a:r>
              <a:rPr lang="en-US" altLang="pt-BR" sz="2400" dirty="0"/>
              <a:t>cio.</a:t>
            </a:r>
            <a:endParaRPr lang="en-US" altLang="pt-BR" sz="2400" dirty="0"/>
          </a:p>
          <a:p>
            <a:pPr algn="ctr"/>
            <a:r>
              <a:rPr lang="en-US" altLang="en-US" sz="2400" dirty="0"/>
              <a:t></a:t>
            </a:r>
            <a:r>
              <a:rPr lang="en-US" altLang="pt-BR" sz="2400" dirty="0"/>
              <a:t>Quebre o projeto em partes menores: Divida o projeto em tarefas menores e mais gerenci</a:t>
            </a:r>
            <a:r>
              <a:rPr lang="en-US" altLang="en-US" sz="2400" dirty="0"/>
              <a:t>á</a:t>
            </a:r>
            <a:r>
              <a:rPr lang="en-US" altLang="pt-BR" sz="2400" dirty="0"/>
              <a:t>veis.</a:t>
            </a:r>
            <a:endParaRPr lang="en-US" altLang="pt-BR" sz="2400" dirty="0"/>
          </a:p>
          <a:p>
            <a:pPr algn="ctr"/>
            <a:r>
              <a:rPr lang="en-US" altLang="en-US" sz="2400" dirty="0"/>
              <a:t></a:t>
            </a:r>
            <a:r>
              <a:rPr lang="en-US" altLang="pt-BR" sz="2400" dirty="0"/>
              <a:t>Utilize recursos online: Existem diversas comunidades e tutoriais dispon</a:t>
            </a:r>
            <a:r>
              <a:rPr lang="en-US" altLang="en-US" sz="2400" dirty="0"/>
              <a:t>í</a:t>
            </a:r>
            <a:r>
              <a:rPr lang="en-US" altLang="pt-BR" sz="2400" dirty="0"/>
              <a:t>veis na internet.</a:t>
            </a:r>
            <a:endParaRPr lang="en-US" altLang="pt-BR" sz="2400" dirty="0"/>
          </a:p>
          <a:p>
            <a:pPr algn="ctr"/>
            <a:r>
              <a:rPr lang="en-US" altLang="en-US" sz="2400" dirty="0"/>
              <a:t></a:t>
            </a:r>
            <a:r>
              <a:rPr lang="en-US" altLang="pt-BR" sz="2400" dirty="0"/>
              <a:t>N</a:t>
            </a:r>
            <a:r>
              <a:rPr lang="en-US" altLang="en-US" sz="2400" dirty="0"/>
              <a:t>ã</a:t>
            </a:r>
            <a:r>
              <a:rPr lang="en-US" altLang="pt-BR" sz="2400" dirty="0"/>
              <a:t>o tenha medo de errar: Errar faz parte do processo de aprendizado.</a:t>
            </a:r>
            <a:endParaRPr lang="en-US" altLang="pt-BR" sz="2400" dirty="0"/>
          </a:p>
          <a:p>
            <a:pPr algn="ctr"/>
            <a:endParaRPr lang="en-US" altLang="pt-BR" sz="2400" dirty="0"/>
          </a:p>
        </p:txBody>
      </p:sp>
      <p:sp>
        <p:nvSpPr>
          <p:cNvPr id="3" name="titulo_componente"/>
          <p:cNvSpPr txBox="1"/>
          <p:nvPr/>
        </p:nvSpPr>
        <p:spPr>
          <a:xfrm>
            <a:off x="795225" y="777781"/>
            <a:ext cx="78166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</a:rPr>
              <a:t>DICAS PARA COMEÇAR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50646" y="191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 DE SOFTWARE - MARCIA MANENTI</a:t>
            </a:r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1">
            <a:lum bright="70000" contrast="-70000"/>
          </a:blip>
          <a:stretch>
            <a:fillRect/>
          </a:stretch>
        </p:blipFill>
        <p:spPr>
          <a:xfrm>
            <a:off x="3874135" y="10051415"/>
            <a:ext cx="1853565" cy="19221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/>
          <p:cNvSpPr txBox="1"/>
          <p:nvPr/>
        </p:nvSpPr>
        <p:spPr>
          <a:xfrm>
            <a:off x="870768" y="2999059"/>
            <a:ext cx="781664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pt-BR" sz="2400" dirty="0"/>
              <a:t>O gerenciamento de projetos de software </a:t>
            </a:r>
            <a:r>
              <a:rPr lang="en-US" altLang="en-US" sz="2400" dirty="0"/>
              <a:t>é</a:t>
            </a:r>
            <a:r>
              <a:rPr lang="en-US" altLang="pt-BR" sz="2400" dirty="0"/>
              <a:t> uma disciplina que visa garantir que um projeto de software seja entregue no prazo, dentro do or</a:t>
            </a:r>
            <a:r>
              <a:rPr lang="" altLang="en-US" sz="2400" dirty="0"/>
              <a:t>ç</a:t>
            </a:r>
            <a:r>
              <a:rPr lang="en-US" altLang="pt-BR" sz="2400" dirty="0"/>
              <a:t>amento e com a qualidade esperada. Envolve uma s</a:t>
            </a:r>
            <a:r>
              <a:rPr lang="en-US" altLang="en-US" sz="2400" dirty="0"/>
              <a:t>é</a:t>
            </a:r>
            <a:r>
              <a:rPr lang="en-US" altLang="pt-BR" sz="2400" dirty="0"/>
              <a:t>rie de atividades, desde o planejamento inicial at</a:t>
            </a:r>
            <a:r>
              <a:rPr lang="en-US" altLang="en-US" sz="2400" dirty="0"/>
              <a:t>é</a:t>
            </a:r>
            <a:r>
              <a:rPr lang="en-US" altLang="pt-BR" sz="2400" dirty="0"/>
              <a:t> a implanta</a:t>
            </a:r>
            <a:r>
              <a:rPr lang="" altLang="en-US" sz="2400" dirty="0"/>
              <a:t>ç</a:t>
            </a:r>
            <a:r>
              <a:rPr lang="en-US" altLang="en-US" sz="2400" dirty="0"/>
              <a:t>ã</a:t>
            </a:r>
            <a:r>
              <a:rPr lang="en-US" altLang="pt-BR" sz="2400" dirty="0"/>
              <a:t>o e manuten</a:t>
            </a:r>
            <a:r>
              <a:rPr lang="" altLang="en-US" sz="2400" dirty="0"/>
              <a:t>ç</a:t>
            </a:r>
            <a:r>
              <a:rPr lang="en-US" altLang="en-US" sz="2400" dirty="0"/>
              <a:t>ã</a:t>
            </a:r>
            <a:r>
              <a:rPr lang="en-US" altLang="pt-BR" sz="2400" dirty="0"/>
              <a:t>o do software.</a:t>
            </a:r>
            <a:endParaRPr lang="en-US" altLang="pt-BR" sz="2400" dirty="0"/>
          </a:p>
        </p:txBody>
      </p:sp>
      <p:sp>
        <p:nvSpPr>
          <p:cNvPr id="3" name="titulo_componente"/>
          <p:cNvSpPr txBox="1"/>
          <p:nvPr/>
        </p:nvSpPr>
        <p:spPr>
          <a:xfrm>
            <a:off x="890780" y="639986"/>
            <a:ext cx="78166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2" indent="457200"/>
            <a:r>
              <a:rPr lang="pt-BR" altLang="en-US" sz="4000" dirty="0">
                <a:latin typeface="Impact" panose="020B0806030902050204" pitchFamily="34" charset="0"/>
              </a:rPr>
              <a:t>P</a:t>
            </a:r>
            <a:r>
              <a:rPr lang="en-US" altLang="pt-BR" sz="4000" dirty="0">
                <a:latin typeface="Impact" panose="020B0806030902050204" pitchFamily="34" charset="0"/>
              </a:rPr>
              <a:t>ROJETO DE SOFTWARE</a:t>
            </a:r>
            <a:endParaRPr lang="en-US" altLang="pt-BR" sz="4000" dirty="0">
              <a:latin typeface="Impact" panose="020B0806030902050204" pitchFamily="34" charset="0"/>
            </a:endParaRPr>
          </a:p>
        </p:txBody>
      </p:sp>
      <p:sp>
        <p:nvSpPr>
          <p:cNvPr id="4" name="subtitulo_componente"/>
          <p:cNvSpPr txBox="1"/>
          <p:nvPr/>
        </p:nvSpPr>
        <p:spPr>
          <a:xfrm>
            <a:off x="870768" y="1961917"/>
            <a:ext cx="78166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pt-BR" sz="2800" dirty="0">
                <a:sym typeface="+mn-ea"/>
              </a:rPr>
              <a:t>Gerenciamento de Projetos de Software </a:t>
            </a:r>
            <a:endParaRPr lang="pt-BR" sz="2800" dirty="0">
              <a:latin typeface="+mj-lt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 DE SOFTWARE - MARCIA MANENTI</a:t>
            </a:r>
            <a:endParaRPr lang="pt-BR"/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</a:fld>
            <a:endParaRPr lang="pt-BR"/>
          </a:p>
        </p:txBody>
      </p:sp>
      <p:pic>
        <p:nvPicPr>
          <p:cNvPr id="8" name="Imagem 7" descr="Captura de tela 2024-11-17 1505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2495" y="6229985"/>
            <a:ext cx="5236845" cy="525018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/>
          <p:cNvSpPr txBox="1"/>
          <p:nvPr/>
        </p:nvSpPr>
        <p:spPr>
          <a:xfrm>
            <a:off x="892277" y="6388320"/>
            <a:ext cx="7816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Impact" panose="020B0806030902050204" pitchFamily="34" charset="0"/>
              </a:rPr>
              <a:t>A</a:t>
            </a:r>
            <a:r>
              <a:rPr lang="pt-BR" sz="7200" dirty="0">
                <a:solidFill>
                  <a:schemeClr val="bg1"/>
                </a:solidFill>
                <a:latin typeface="Impact" panose="020B0806030902050204" pitchFamily="34" charset="0"/>
              </a:rPr>
              <a:t>GRADECIMENTOS</a:t>
            </a:r>
            <a:endParaRPr lang="pt-BR" sz="7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 DE SOFTWARE - MARCIA MANENTI</a:t>
            </a:r>
            <a:endParaRPr lang="pt-BR"/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</a:fld>
            <a:endParaRPr lang="pt-B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/>
          <p:cNvSpPr txBox="1"/>
          <p:nvPr/>
        </p:nvSpPr>
        <p:spPr>
          <a:xfrm>
            <a:off x="870768" y="2822078"/>
            <a:ext cx="781664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Esse Ebook foi gerado por IA, e diagramado por humano.</a:t>
            </a:r>
            <a:br>
              <a:rPr lang="pt-BR" sz="2400" dirty="0"/>
            </a:br>
            <a:r>
              <a:rPr lang="pt-BR" sz="2400" dirty="0"/>
              <a:t>O passo a passo se encontra no meu </a:t>
            </a:r>
            <a:r>
              <a:rPr lang="pt-BR" sz="2400" dirty="0" err="1"/>
              <a:t>Github</a:t>
            </a:r>
            <a:endParaRPr lang="pt-BR" sz="2400" dirty="0"/>
          </a:p>
          <a:p>
            <a:pPr algn="ctr"/>
            <a:r>
              <a:rPr lang="pt-BR" sz="4400" dirty="0"/>
              <a:t>.</a:t>
            </a:r>
            <a:br>
              <a:rPr lang="pt-BR" sz="2400" dirty="0"/>
            </a:br>
            <a:r>
              <a:rPr lang="pt-BR" sz="2400" dirty="0"/>
              <a:t>Esse conteúdo foi gerado com fins didáticos de construção, não foi realizado uma validação cuidadosa humana no conteúdo e pode conter erros gerados por uma IA.</a:t>
            </a:r>
            <a:endParaRPr lang="pt-BR" sz="2400" dirty="0"/>
          </a:p>
        </p:txBody>
      </p:sp>
      <p:sp>
        <p:nvSpPr>
          <p:cNvPr id="3" name="titulo_componente"/>
          <p:cNvSpPr txBox="1"/>
          <p:nvPr/>
        </p:nvSpPr>
        <p:spPr>
          <a:xfrm>
            <a:off x="2269438" y="777781"/>
            <a:ext cx="83027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4000" dirty="0">
                <a:latin typeface="Impact" panose="020B0806030902050204" pitchFamily="34" charset="0"/>
              </a:rPr>
              <a:t>OBRIGADO POR LER ATÉ AQUI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51281" y="191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 DE SOFTWARE - MARCIA MANENTI</a:t>
            </a:r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</a:fld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795203" y="6103091"/>
            <a:ext cx="7562940" cy="6464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/>
          </a:p>
        </p:txBody>
      </p:sp>
      <p:pic>
        <p:nvPicPr>
          <p:cNvPr id="1026" name="Picture 2" descr="GitHub Logos and Usage · GitHub"/>
          <p:cNvPicPr>
            <a:picLocks noChangeAspect="1" noChangeArrowheads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953" y="5587726"/>
            <a:ext cx="1676570" cy="167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3874135" y="10009505"/>
            <a:ext cx="1853565" cy="1922145"/>
          </a:xfrm>
          <a:prstGeom prst="rect">
            <a:avLst/>
          </a:prstGeom>
        </p:spPr>
      </p:pic>
      <p:sp>
        <p:nvSpPr>
          <p:cNvPr id="9" name="Caixa de Texto 8"/>
          <p:cNvSpPr txBox="1"/>
          <p:nvPr/>
        </p:nvSpPr>
        <p:spPr>
          <a:xfrm>
            <a:off x="1449070" y="7617460"/>
            <a:ext cx="6406515" cy="14008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p>
            <a:pPr algn="ctr"/>
            <a:r>
              <a:rPr lang="en-US" altLang="pt-BR" sz="3000"/>
              <a:t>https://github.com/</a:t>
            </a:r>
            <a:r>
              <a:rPr lang="en-US" altLang="pt-BR" sz="3000">
                <a:hlinkClick r:id="rId4" tooltip="" action="ppaction://hlinkfile"/>
              </a:rPr>
              <a:t>MarciaManenti</a:t>
            </a:r>
            <a:endParaRPr lang="en-US" altLang="pt-BR"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/>
          <p:cNvSpPr txBox="1"/>
          <p:nvPr/>
        </p:nvSpPr>
        <p:spPr>
          <a:xfrm>
            <a:off x="976732" y="5002829"/>
            <a:ext cx="7816645" cy="6862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Por que o gerenciamento de projetos de software </a:t>
            </a:r>
            <a:r>
              <a:rPr lang="en-US" altLang="en-US" sz="8800" dirty="0">
                <a:solidFill>
                  <a:schemeClr val="bg1"/>
                </a:solidFill>
                <a:latin typeface="Impact" panose="020B0806030902050204" pitchFamily="34" charset="0"/>
              </a:rPr>
              <a:t>é</a:t>
            </a:r>
            <a:r>
              <a:rPr lang="en-US" alt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 importante?</a:t>
            </a:r>
            <a:endParaRPr lang="en-US" altLang="pt-BR" sz="8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" name="titulo_componente"/>
          <p:cNvSpPr txBox="1"/>
          <p:nvPr/>
        </p:nvSpPr>
        <p:spPr>
          <a:xfrm>
            <a:off x="977155" y="138431"/>
            <a:ext cx="781664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11FFFE"/>
                  </a:solidFill>
                </a:ln>
                <a:noFill/>
                <a:latin typeface="Impact" panose="020B0806030902050204" pitchFamily="34" charset="0"/>
              </a:rPr>
              <a:t>01</a:t>
            </a:r>
            <a:endParaRPr lang="pt-BR" sz="28700" dirty="0">
              <a:ln>
                <a:solidFill>
                  <a:srgbClr val="11FFFE"/>
                </a:solidFill>
              </a:ln>
              <a:noFill/>
              <a:latin typeface="Impact" panose="020B080603090205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062034" y="4541314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 DE SOFTWARE - MARCIA MANENTI</a:t>
            </a:r>
            <a:endParaRPr lang="pt-BR"/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</a:fld>
            <a:endParaRPr 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/>
          <p:cNvSpPr txBox="1"/>
          <p:nvPr/>
        </p:nvSpPr>
        <p:spPr>
          <a:xfrm>
            <a:off x="892358" y="3812678"/>
            <a:ext cx="781664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400" dirty="0"/>
              <a:t></a:t>
            </a:r>
            <a:r>
              <a:rPr lang="en-US" altLang="pt-BR" sz="2400" b="1" dirty="0"/>
              <a:t>Organiza</a:t>
            </a:r>
            <a:r>
              <a:rPr lang="" altLang="en-US" sz="2400" b="1" dirty="0"/>
              <a:t>ç</a:t>
            </a:r>
            <a:r>
              <a:rPr lang="en-US" altLang="en-US" sz="2400" b="1" dirty="0"/>
              <a:t>ã</a:t>
            </a:r>
            <a:r>
              <a:rPr lang="en-US" altLang="pt-BR" sz="2400" b="1" dirty="0"/>
              <a:t>o</a:t>
            </a:r>
            <a:r>
              <a:rPr lang="en-US" altLang="pt-BR" sz="2400" dirty="0"/>
              <a:t>: Define um caminho claro para o desenvolvimento do software, evitando retrabalhos e desvios.</a:t>
            </a:r>
            <a:endParaRPr lang="en-US" altLang="pt-BR" sz="2400" dirty="0"/>
          </a:p>
          <a:p>
            <a:pPr algn="ctr"/>
            <a:r>
              <a:rPr lang="en-US" altLang="en-US" sz="2400" dirty="0"/>
              <a:t></a:t>
            </a:r>
            <a:r>
              <a:rPr lang="en-US" altLang="pt-BR" sz="2400" b="1" dirty="0"/>
              <a:t>Controle</a:t>
            </a:r>
            <a:r>
              <a:rPr lang="en-US" altLang="pt-BR" sz="2400" dirty="0"/>
              <a:t>: Permite acompanhar o progresso do projeto e identificar poss</a:t>
            </a:r>
            <a:r>
              <a:rPr lang="en-US" altLang="en-US" sz="2400" dirty="0"/>
              <a:t>í</a:t>
            </a:r>
            <a:r>
              <a:rPr lang="en-US" altLang="pt-BR" sz="2400" dirty="0"/>
              <a:t>veis problemas antecipadamente.</a:t>
            </a:r>
            <a:endParaRPr lang="en-US" altLang="pt-BR" sz="2400" dirty="0"/>
          </a:p>
          <a:p>
            <a:pPr algn="ctr"/>
            <a:r>
              <a:rPr lang="en-US" altLang="en-US" sz="2400" dirty="0"/>
              <a:t></a:t>
            </a:r>
            <a:r>
              <a:rPr lang="en-US" altLang="pt-BR" sz="2400" b="1" dirty="0"/>
              <a:t>Comunica</a:t>
            </a:r>
            <a:r>
              <a:rPr lang="" altLang="en-US" sz="2400" b="1" dirty="0"/>
              <a:t>ç</a:t>
            </a:r>
            <a:r>
              <a:rPr lang="en-US" altLang="en-US" sz="2400" b="1" dirty="0"/>
              <a:t>ã</a:t>
            </a:r>
            <a:r>
              <a:rPr lang="en-US" altLang="pt-BR" sz="2400" b="1" dirty="0"/>
              <a:t>o</a:t>
            </a:r>
            <a:r>
              <a:rPr lang="en-US" altLang="pt-BR" sz="2400" dirty="0"/>
              <a:t>: Facilita a comunica</a:t>
            </a:r>
            <a:r>
              <a:rPr lang="" altLang="en-US" sz="2400" dirty="0"/>
              <a:t>ç</a:t>
            </a:r>
            <a:r>
              <a:rPr lang="en-US" altLang="en-US" sz="2400" dirty="0"/>
              <a:t>ã</a:t>
            </a:r>
            <a:r>
              <a:rPr lang="en-US" altLang="pt-BR" sz="2400" dirty="0"/>
              <a:t>o entre os membros da equipe, os stakeholders e o cliente.</a:t>
            </a:r>
            <a:endParaRPr lang="en-US" altLang="pt-BR" sz="2400" dirty="0"/>
          </a:p>
          <a:p>
            <a:pPr algn="ctr"/>
            <a:r>
              <a:rPr lang="en-US" altLang="en-US" sz="2400" dirty="0"/>
              <a:t></a:t>
            </a:r>
            <a:r>
              <a:rPr lang="en-US" altLang="pt-BR" sz="2400" b="1" dirty="0"/>
              <a:t>Qualidade</a:t>
            </a:r>
            <a:r>
              <a:rPr lang="en-US" altLang="pt-BR" sz="2400" dirty="0"/>
              <a:t>: Assegura que o software final atenda aos requisitos e expectativas do cliente.</a:t>
            </a:r>
            <a:endParaRPr lang="en-US" altLang="pt-BR" sz="2400" dirty="0"/>
          </a:p>
        </p:txBody>
      </p:sp>
      <p:sp>
        <p:nvSpPr>
          <p:cNvPr id="3" name="titulo_componente"/>
          <p:cNvSpPr txBox="1"/>
          <p:nvPr/>
        </p:nvSpPr>
        <p:spPr>
          <a:xfrm>
            <a:off x="892380" y="700651"/>
            <a:ext cx="781664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1275" algn="ctr"/>
            <a:r>
              <a:rPr lang="pt-BR" altLang="en-US" sz="4000" dirty="0">
                <a:latin typeface="Impact" panose="020B0806030902050204" pitchFamily="34" charset="0"/>
              </a:rPr>
              <a:t>P</a:t>
            </a:r>
            <a:r>
              <a:rPr lang="en-US" altLang="pt-BR" sz="4000" dirty="0">
                <a:latin typeface="Impact" panose="020B0806030902050204" pitchFamily="34" charset="0"/>
              </a:rPr>
              <a:t>or que o gerenciamento de projetos de software </a:t>
            </a:r>
            <a:r>
              <a:rPr lang="en-US" altLang="en-US" sz="4000" dirty="0">
                <a:latin typeface="Impact" panose="020B0806030902050204" pitchFamily="34" charset="0"/>
              </a:rPr>
              <a:t>é</a:t>
            </a:r>
            <a:r>
              <a:rPr lang="en-US" altLang="pt-BR" sz="4000" dirty="0">
                <a:latin typeface="Impact" panose="020B0806030902050204" pitchFamily="34" charset="0"/>
              </a:rPr>
              <a:t> importante?</a:t>
            </a:r>
            <a:endParaRPr lang="en-US" altLang="pt-BR" sz="4000" dirty="0">
              <a:latin typeface="Impact" panose="020B080603090205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PROJETO DE SOFTWARE - MARCIA MANENTI</a:t>
            </a:r>
            <a:endParaRPr lang="pt-BR" dirty="0"/>
          </a:p>
        </p:txBody>
      </p:sp>
      <p:sp>
        <p:nvSpPr>
          <p:cNvPr id="20" name="Espaço Reservado para Número de Slide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1">
            <a:lum bright="70000" contrast="-70000"/>
          </a:blip>
          <a:stretch>
            <a:fillRect/>
          </a:stretch>
        </p:blipFill>
        <p:spPr>
          <a:xfrm>
            <a:off x="3874135" y="10009505"/>
            <a:ext cx="1853565" cy="19221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/>
          <p:cNvSpPr txBox="1"/>
          <p:nvPr/>
        </p:nvSpPr>
        <p:spPr>
          <a:xfrm>
            <a:off x="891540" y="2727960"/>
            <a:ext cx="8049895" cy="87083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altLang="pt-BR" sz="2400" b="1" dirty="0"/>
              <a:t>1.Inicia</a:t>
            </a:r>
            <a:r>
              <a:rPr lang="" altLang="en-US" sz="2400" b="1" dirty="0"/>
              <a:t>ç</a:t>
            </a:r>
            <a:r>
              <a:rPr lang="en-US" altLang="en-US" sz="2400" b="1" dirty="0"/>
              <a:t>ã</a:t>
            </a:r>
            <a:r>
              <a:rPr lang="en-US" altLang="pt-BR" sz="2400" b="1" dirty="0"/>
              <a:t>o:</a:t>
            </a:r>
            <a:endParaRPr lang="en-US" altLang="pt-BR" sz="2400" dirty="0"/>
          </a:p>
          <a:p>
            <a:pPr algn="l"/>
            <a:r>
              <a:rPr lang="pt-BR" altLang="en-US" sz="2400" dirty="0"/>
              <a:t> </a:t>
            </a:r>
            <a:r>
              <a:rPr lang="en-US" altLang="pt-BR" sz="2400" dirty="0"/>
              <a:t>Defini</a:t>
            </a:r>
            <a:r>
              <a:rPr lang="" altLang="en-US" sz="2400" dirty="0"/>
              <a:t>ç</a:t>
            </a:r>
            <a:r>
              <a:rPr lang="en-US" altLang="en-US" sz="2400" dirty="0"/>
              <a:t>ã</a:t>
            </a:r>
            <a:r>
              <a:rPr lang="en-US" altLang="pt-BR" sz="2400" dirty="0"/>
              <a:t>o do escopo do projeto.</a:t>
            </a:r>
            <a:endParaRPr lang="en-US" altLang="pt-BR" sz="2400" dirty="0"/>
          </a:p>
          <a:p>
            <a:pPr algn="l"/>
            <a:r>
              <a:rPr lang="pt-BR" altLang="en-US" sz="2400" dirty="0"/>
              <a:t> </a:t>
            </a:r>
            <a:r>
              <a:rPr lang="en-US" altLang="pt-BR" sz="2400" dirty="0"/>
              <a:t>Identifica</a:t>
            </a:r>
            <a:r>
              <a:rPr lang="" altLang="en-US" sz="2400" dirty="0"/>
              <a:t>ç</a:t>
            </a:r>
            <a:r>
              <a:rPr lang="en-US" altLang="en-US" sz="2400" dirty="0"/>
              <a:t>ã</a:t>
            </a:r>
            <a:r>
              <a:rPr lang="en-US" altLang="pt-BR" sz="2400" dirty="0"/>
              <a:t>o dos stakeholders.</a:t>
            </a:r>
            <a:endParaRPr lang="en-US" altLang="pt-BR" sz="2400" dirty="0"/>
          </a:p>
          <a:p>
            <a:pPr algn="l"/>
            <a:r>
              <a:rPr lang="pt-BR" altLang="en-US" sz="2400" dirty="0"/>
              <a:t> </a:t>
            </a:r>
            <a:r>
              <a:rPr lang="en-US" altLang="pt-BR" sz="2400" dirty="0"/>
              <a:t>Cria</a:t>
            </a:r>
            <a:r>
              <a:rPr lang="" altLang="en-US" sz="2400" dirty="0"/>
              <a:t>ç</a:t>
            </a:r>
            <a:r>
              <a:rPr lang="en-US" altLang="en-US" sz="2400" dirty="0"/>
              <a:t>ã</a:t>
            </a:r>
            <a:r>
              <a:rPr lang="en-US" altLang="pt-BR" sz="2400" dirty="0"/>
              <a:t>o do termo de abertura do projeto.</a:t>
            </a:r>
            <a:endParaRPr lang="en-US" altLang="pt-BR" sz="2400" dirty="0"/>
          </a:p>
          <a:p>
            <a:pPr algn="l"/>
            <a:r>
              <a:rPr lang="pt-BR" altLang="en-US" sz="2400" b="1" dirty="0"/>
              <a:t>2</a:t>
            </a:r>
            <a:r>
              <a:rPr lang="en-US" altLang="pt-BR" sz="2400" b="1" dirty="0"/>
              <a:t>.Planejamento:</a:t>
            </a:r>
            <a:endParaRPr lang="en-US" altLang="pt-BR" sz="2400" dirty="0"/>
          </a:p>
          <a:p>
            <a:pPr algn="l"/>
            <a:r>
              <a:rPr lang="pt-BR" altLang="en-US" sz="2400" dirty="0"/>
              <a:t> </a:t>
            </a:r>
            <a:r>
              <a:rPr lang="en-US" altLang="pt-BR" sz="2400" dirty="0"/>
              <a:t>Cria</a:t>
            </a:r>
            <a:r>
              <a:rPr lang="" altLang="en-US" sz="2400" dirty="0"/>
              <a:t>ç</a:t>
            </a:r>
            <a:r>
              <a:rPr lang="en-US" altLang="en-US" sz="2400" dirty="0"/>
              <a:t>ã</a:t>
            </a:r>
            <a:r>
              <a:rPr lang="en-US" altLang="pt-BR" sz="2400" dirty="0"/>
              <a:t>o do plano de projeto detalhado.</a:t>
            </a:r>
            <a:endParaRPr lang="en-US" altLang="pt-BR" sz="2400" dirty="0"/>
          </a:p>
          <a:p>
            <a:pPr algn="l"/>
            <a:r>
              <a:rPr lang="pt-BR" altLang="en-US" sz="2400" dirty="0"/>
              <a:t> </a:t>
            </a:r>
            <a:r>
              <a:rPr lang="en-US" altLang="pt-BR" sz="2400" dirty="0"/>
              <a:t>Defini</a:t>
            </a:r>
            <a:r>
              <a:rPr lang="" altLang="en-US" sz="2400" dirty="0"/>
              <a:t>ç</a:t>
            </a:r>
            <a:r>
              <a:rPr lang="en-US" altLang="en-US" sz="2400" dirty="0"/>
              <a:t>ã</a:t>
            </a:r>
            <a:r>
              <a:rPr lang="en-US" altLang="pt-BR" sz="2400" dirty="0"/>
              <a:t>o das atividades, prazos e recursos necess</a:t>
            </a:r>
            <a:r>
              <a:rPr lang="en-US" altLang="en-US" sz="2400" dirty="0"/>
              <a:t>á</a:t>
            </a:r>
            <a:r>
              <a:rPr lang="en-US" altLang="pt-BR" sz="2400" dirty="0"/>
              <a:t>rios.</a:t>
            </a:r>
            <a:endParaRPr lang="en-US" altLang="pt-BR" sz="2400" dirty="0"/>
          </a:p>
          <a:p>
            <a:pPr algn="l"/>
            <a:r>
              <a:rPr lang="pt-BR" altLang="en-US" sz="2400" dirty="0"/>
              <a:t> </a:t>
            </a:r>
            <a:r>
              <a:rPr lang="en-US" altLang="pt-BR" sz="2400" dirty="0"/>
              <a:t>Cria</a:t>
            </a:r>
            <a:r>
              <a:rPr lang="" altLang="en-US" sz="2400" dirty="0"/>
              <a:t>ç</a:t>
            </a:r>
            <a:r>
              <a:rPr lang="en-US" altLang="en-US" sz="2400" dirty="0"/>
              <a:t>ã</a:t>
            </a:r>
            <a:r>
              <a:rPr lang="en-US" altLang="pt-BR" sz="2400" dirty="0"/>
              <a:t>o do cronograma do projeto.</a:t>
            </a:r>
            <a:endParaRPr lang="en-US" altLang="pt-BR" sz="2400" dirty="0"/>
          </a:p>
          <a:p>
            <a:pPr algn="l"/>
            <a:r>
              <a:rPr lang="pt-BR" altLang="en-US" sz="2400" dirty="0"/>
              <a:t> </a:t>
            </a:r>
            <a:r>
              <a:rPr lang="en-US" altLang="pt-BR" sz="2400" dirty="0"/>
              <a:t>Estimativa de custos.</a:t>
            </a:r>
            <a:endParaRPr lang="en-US" altLang="pt-BR" sz="2400" dirty="0"/>
          </a:p>
          <a:p>
            <a:pPr algn="l"/>
            <a:r>
              <a:rPr lang="pt-BR" altLang="en-US" sz="2400" dirty="0"/>
              <a:t> </a:t>
            </a:r>
            <a:r>
              <a:rPr lang="en-US" altLang="pt-BR" sz="2400" dirty="0"/>
              <a:t>Identifica</a:t>
            </a:r>
            <a:r>
              <a:rPr lang="" altLang="en-US" sz="2400" dirty="0"/>
              <a:t>ç</a:t>
            </a:r>
            <a:r>
              <a:rPr lang="en-US" altLang="en-US" sz="2400" dirty="0"/>
              <a:t>ã</a:t>
            </a:r>
            <a:r>
              <a:rPr lang="en-US" altLang="pt-BR" sz="2400" dirty="0"/>
              <a:t>o de riscos.</a:t>
            </a:r>
            <a:endParaRPr lang="en-US" altLang="pt-BR" sz="2400" dirty="0"/>
          </a:p>
          <a:p>
            <a:pPr algn="l"/>
            <a:r>
              <a:rPr lang="pt-BR" altLang="en-US" sz="2400" b="1" dirty="0"/>
              <a:t>3</a:t>
            </a:r>
            <a:r>
              <a:rPr lang="en-US" altLang="pt-BR" sz="2400" b="1" dirty="0"/>
              <a:t>.Execu</a:t>
            </a:r>
            <a:r>
              <a:rPr lang="" altLang="en-US" sz="2400" b="1" dirty="0"/>
              <a:t>ç</a:t>
            </a:r>
            <a:r>
              <a:rPr lang="en-US" altLang="en-US" sz="2400" b="1" dirty="0"/>
              <a:t>ã</a:t>
            </a:r>
            <a:r>
              <a:rPr lang="en-US" altLang="pt-BR" sz="2400" b="1" dirty="0"/>
              <a:t>o:</a:t>
            </a:r>
            <a:endParaRPr lang="en-US" altLang="pt-BR" sz="2400" dirty="0"/>
          </a:p>
          <a:p>
            <a:pPr algn="l"/>
            <a:r>
              <a:rPr lang="pt-BR" altLang="en-US" sz="2400" dirty="0"/>
              <a:t> </a:t>
            </a:r>
            <a:r>
              <a:rPr lang="en-US" altLang="pt-BR" sz="2400" dirty="0"/>
              <a:t>Desenvolvimento do software.</a:t>
            </a:r>
            <a:endParaRPr lang="en-US" altLang="pt-BR" sz="2400" dirty="0"/>
          </a:p>
          <a:p>
            <a:pPr algn="l"/>
            <a:r>
              <a:rPr lang="pt-BR" altLang="en-US" sz="2400" dirty="0"/>
              <a:t> </a:t>
            </a:r>
            <a:r>
              <a:rPr lang="en-US" altLang="pt-BR" sz="2400" dirty="0"/>
              <a:t>Gest</a:t>
            </a:r>
            <a:r>
              <a:rPr lang="en-US" altLang="en-US" sz="2400" dirty="0"/>
              <a:t>ã</a:t>
            </a:r>
            <a:r>
              <a:rPr lang="en-US" altLang="pt-BR" sz="2400" dirty="0"/>
              <a:t>o da equipe.</a:t>
            </a:r>
            <a:endParaRPr lang="en-US" altLang="pt-BR" sz="2400" dirty="0"/>
          </a:p>
          <a:p>
            <a:pPr algn="l"/>
            <a:r>
              <a:rPr lang="pt-BR" altLang="en-US" sz="2400" dirty="0"/>
              <a:t> </a:t>
            </a:r>
            <a:r>
              <a:rPr lang="en-US" altLang="pt-BR" sz="2400" dirty="0"/>
              <a:t>Monitoramento do progresso.</a:t>
            </a:r>
            <a:endParaRPr lang="en-US" altLang="pt-BR" sz="2400" dirty="0"/>
          </a:p>
          <a:p>
            <a:pPr algn="l"/>
            <a:r>
              <a:rPr lang="pt-BR" altLang="en-US" sz="2400" dirty="0"/>
              <a:t> </a:t>
            </a:r>
            <a:r>
              <a:rPr lang="en-US" altLang="pt-BR" sz="2400" dirty="0"/>
              <a:t>Gest</a:t>
            </a:r>
            <a:r>
              <a:rPr lang="en-US" altLang="en-US" sz="2400" dirty="0"/>
              <a:t>ã</a:t>
            </a:r>
            <a:r>
              <a:rPr lang="en-US" altLang="pt-BR" sz="2400" dirty="0"/>
              <a:t>o de mudan</a:t>
            </a:r>
            <a:r>
              <a:rPr lang="" altLang="en-US" sz="2400" dirty="0"/>
              <a:t>ç</a:t>
            </a:r>
            <a:r>
              <a:rPr lang="en-US" altLang="pt-BR" sz="2400" dirty="0"/>
              <a:t>as.</a:t>
            </a:r>
            <a:endParaRPr lang="en-US" altLang="pt-BR" sz="2400" dirty="0"/>
          </a:p>
        </p:txBody>
      </p:sp>
      <p:sp>
        <p:nvSpPr>
          <p:cNvPr id="3" name="titulo_componente"/>
          <p:cNvSpPr txBox="1"/>
          <p:nvPr/>
        </p:nvSpPr>
        <p:spPr>
          <a:xfrm>
            <a:off x="1460704" y="806736"/>
            <a:ext cx="781664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pt-BR" sz="4000" dirty="0">
                <a:latin typeface="Impact" panose="020B0806030902050204" pitchFamily="34" charset="0"/>
              </a:rPr>
              <a:t>Etapas do Gerenciamento de Projetos de Software</a:t>
            </a:r>
            <a:endParaRPr lang="en-US" altLang="pt-BR" sz="4000" dirty="0">
              <a:latin typeface="Impact" panose="020B080603090205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3180398" y="11882969"/>
            <a:ext cx="3240405" cy="681567"/>
          </a:xfrm>
        </p:spPr>
        <p:txBody>
          <a:bodyPr/>
          <a:lstStyle/>
          <a:p>
            <a:r>
              <a:rPr lang="pt-BR"/>
              <a:t>PROJETO DE SOFTWARE - MARCIA MANENTI</a:t>
            </a:r>
            <a:endParaRPr lang="pt-BR"/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1">
            <a:lum bright="70000" contrast="-70000"/>
          </a:blip>
          <a:stretch>
            <a:fillRect/>
          </a:stretch>
        </p:blipFill>
        <p:spPr>
          <a:xfrm>
            <a:off x="3874135" y="10009505"/>
            <a:ext cx="1853565" cy="19221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/>
          <p:cNvSpPr txBox="1"/>
          <p:nvPr/>
        </p:nvSpPr>
        <p:spPr>
          <a:xfrm>
            <a:off x="891540" y="2727960"/>
            <a:ext cx="8049895" cy="87083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endParaRPr lang="en-US" altLang="pt-BR" sz="2400" dirty="0"/>
          </a:p>
          <a:p>
            <a:pPr algn="l"/>
            <a:endParaRPr lang="en-US" altLang="pt-BR" sz="2400" dirty="0"/>
          </a:p>
          <a:p>
            <a:pPr algn="l"/>
            <a:r>
              <a:rPr lang="pt-BR" altLang="en-US" sz="2400" b="1" dirty="0"/>
              <a:t>4</a:t>
            </a:r>
            <a:r>
              <a:rPr lang="en-US" altLang="pt-BR" sz="2400" b="1" dirty="0"/>
              <a:t>.Monitoramento e Controle:</a:t>
            </a:r>
            <a:endParaRPr lang="en-US" altLang="pt-BR" sz="2400" dirty="0"/>
          </a:p>
          <a:p>
            <a:pPr algn="l"/>
            <a:r>
              <a:rPr lang="pt-BR" altLang="en-US" sz="2400" dirty="0"/>
              <a:t> </a:t>
            </a:r>
            <a:r>
              <a:rPr lang="en-US" altLang="pt-BR" sz="2400" dirty="0"/>
              <a:t>Compara</a:t>
            </a:r>
            <a:r>
              <a:rPr lang="en-US" altLang="en-US" sz="2400" dirty="0"/>
              <a:t>ç</a:t>
            </a:r>
            <a:r>
              <a:rPr lang="en-US" altLang="en-US" sz="2400" dirty="0"/>
              <a:t>ã</a:t>
            </a:r>
            <a:r>
              <a:rPr lang="en-US" altLang="pt-BR" sz="2400" dirty="0"/>
              <a:t>o do desempenho real com o planejado.</a:t>
            </a:r>
            <a:endParaRPr lang="en-US" altLang="pt-BR" sz="2400" dirty="0"/>
          </a:p>
          <a:p>
            <a:pPr algn="l"/>
            <a:r>
              <a:rPr lang="pt-BR" altLang="en-US" sz="2400" dirty="0"/>
              <a:t> </a:t>
            </a:r>
            <a:r>
              <a:rPr lang="en-US" altLang="pt-BR" sz="2400" dirty="0"/>
              <a:t>Identifica</a:t>
            </a:r>
            <a:r>
              <a:rPr lang="en-US" altLang="en-US" sz="2400" dirty="0"/>
              <a:t>ç</a:t>
            </a:r>
            <a:r>
              <a:rPr lang="en-US" altLang="en-US" sz="2400" dirty="0"/>
              <a:t>ã</a:t>
            </a:r>
            <a:r>
              <a:rPr lang="en-US" altLang="pt-BR" sz="2400" dirty="0"/>
              <a:t>o de desvios e tomada de a</a:t>
            </a:r>
            <a:r>
              <a:rPr lang="en-US" altLang="en-US" sz="2400" dirty="0"/>
              <a:t>çõ</a:t>
            </a:r>
            <a:r>
              <a:rPr lang="en-US" altLang="pt-BR" sz="2400" dirty="0"/>
              <a:t>es corretivas.</a:t>
            </a:r>
            <a:endParaRPr lang="en-US" altLang="pt-BR" sz="2400" dirty="0"/>
          </a:p>
          <a:p>
            <a:pPr algn="l"/>
            <a:r>
              <a:rPr lang="pt-BR" altLang="en-US" sz="2400" dirty="0"/>
              <a:t> </a:t>
            </a:r>
            <a:r>
              <a:rPr lang="en-US" altLang="pt-BR" sz="2400" dirty="0"/>
              <a:t>Gest</a:t>
            </a:r>
            <a:r>
              <a:rPr lang="en-US" altLang="en-US" sz="2400" dirty="0"/>
              <a:t>ã</a:t>
            </a:r>
            <a:r>
              <a:rPr lang="en-US" altLang="pt-BR" sz="2400" dirty="0"/>
              <a:t>o de riscos.</a:t>
            </a:r>
            <a:endParaRPr lang="en-US" altLang="pt-BR" sz="2400" dirty="0"/>
          </a:p>
          <a:p>
            <a:pPr algn="l"/>
            <a:r>
              <a:rPr lang="pt-BR" altLang="en-US" sz="2400" b="1" dirty="0"/>
              <a:t>5</a:t>
            </a:r>
            <a:r>
              <a:rPr lang="en-US" altLang="pt-BR" sz="2400" b="1" dirty="0"/>
              <a:t>.Encerramento:</a:t>
            </a:r>
            <a:endParaRPr lang="en-US" altLang="pt-BR" sz="2400" dirty="0"/>
          </a:p>
          <a:p>
            <a:pPr algn="l"/>
            <a:r>
              <a:rPr lang="pt-BR" altLang="en-US" sz="2400" dirty="0"/>
              <a:t> </a:t>
            </a:r>
            <a:r>
              <a:rPr lang="en-US" altLang="pt-BR" sz="2400" dirty="0"/>
              <a:t>Entrega do software ao cliente.</a:t>
            </a:r>
            <a:endParaRPr lang="en-US" altLang="pt-BR" sz="2400" dirty="0"/>
          </a:p>
          <a:p>
            <a:pPr algn="l"/>
            <a:r>
              <a:rPr lang="pt-BR" altLang="en-US" sz="2400" dirty="0"/>
              <a:t> </a:t>
            </a:r>
            <a:r>
              <a:rPr lang="en-US" altLang="pt-BR" sz="2400" dirty="0"/>
              <a:t>Realiza</a:t>
            </a:r>
            <a:r>
              <a:rPr lang="en-US" altLang="en-US" sz="2400" dirty="0"/>
              <a:t>ç</a:t>
            </a:r>
            <a:r>
              <a:rPr lang="en-US" altLang="en-US" sz="2400" dirty="0"/>
              <a:t>ã</a:t>
            </a:r>
            <a:r>
              <a:rPr lang="en-US" altLang="pt-BR" sz="2400" dirty="0"/>
              <a:t>o de uma avalia</a:t>
            </a:r>
            <a:r>
              <a:rPr lang="en-US" altLang="en-US" sz="2400" dirty="0"/>
              <a:t>ç</a:t>
            </a:r>
            <a:r>
              <a:rPr lang="en-US" altLang="en-US" sz="2400" dirty="0"/>
              <a:t>ã</a:t>
            </a:r>
            <a:r>
              <a:rPr lang="en-US" altLang="pt-BR" sz="2400" dirty="0"/>
              <a:t>o do projeto.</a:t>
            </a:r>
            <a:endParaRPr lang="en-US" altLang="pt-BR" sz="2400" dirty="0"/>
          </a:p>
          <a:p>
            <a:pPr algn="l"/>
            <a:r>
              <a:rPr lang="pt-BR" altLang="en-US" sz="2400" dirty="0"/>
              <a:t> </a:t>
            </a:r>
            <a:r>
              <a:rPr lang="en-US" altLang="pt-BR" sz="2400" dirty="0"/>
              <a:t>Arquivamento da documenta</a:t>
            </a:r>
            <a:r>
              <a:rPr lang="en-US" altLang="en-US" sz="2400" dirty="0"/>
              <a:t>ç</a:t>
            </a:r>
            <a:r>
              <a:rPr lang="en-US" altLang="en-US" sz="2400" dirty="0"/>
              <a:t>ã</a:t>
            </a:r>
            <a:r>
              <a:rPr lang="en-US" altLang="pt-BR" sz="2400" dirty="0"/>
              <a:t>o do projeto.</a:t>
            </a:r>
            <a:endParaRPr lang="en-US" altLang="pt-BR" sz="2400" dirty="0"/>
          </a:p>
        </p:txBody>
      </p:sp>
      <p:sp>
        <p:nvSpPr>
          <p:cNvPr id="3" name="titulo_componente"/>
          <p:cNvSpPr txBox="1"/>
          <p:nvPr/>
        </p:nvSpPr>
        <p:spPr>
          <a:xfrm>
            <a:off x="1460704" y="806736"/>
            <a:ext cx="781664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pt-BR" sz="4000" dirty="0">
                <a:latin typeface="Impact" panose="020B0806030902050204" pitchFamily="34" charset="0"/>
              </a:rPr>
              <a:t>Etapas do Gerenciamento de Projetos de Software</a:t>
            </a:r>
            <a:endParaRPr lang="en-US" altLang="pt-BR" sz="4000" dirty="0">
              <a:latin typeface="Impact" panose="020B080603090205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3180398" y="11882969"/>
            <a:ext cx="3240405" cy="681567"/>
          </a:xfrm>
        </p:spPr>
        <p:txBody>
          <a:bodyPr/>
          <a:lstStyle/>
          <a:p>
            <a:r>
              <a:rPr lang="pt-BR"/>
              <a:t>PROJETO DE SOFTWARE - MARCIA MANENTI</a:t>
            </a:r>
            <a:endParaRPr lang="pt-BR"/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1">
            <a:lum bright="70000" contrast="-70000"/>
          </a:blip>
          <a:stretch>
            <a:fillRect/>
          </a:stretch>
        </p:blipFill>
        <p:spPr>
          <a:xfrm>
            <a:off x="3874135" y="10009505"/>
            <a:ext cx="1853565" cy="19221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/>
          <p:cNvSpPr txBox="1"/>
          <p:nvPr/>
        </p:nvSpPr>
        <p:spPr>
          <a:xfrm>
            <a:off x="766547" y="7312324"/>
            <a:ext cx="7816645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Ferramentas e Metodologias</a:t>
            </a:r>
            <a:endParaRPr lang="en-US" altLang="pt-BR" sz="8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" name="titulo_componente"/>
          <p:cNvSpPr txBox="1"/>
          <p:nvPr/>
        </p:nvSpPr>
        <p:spPr>
          <a:xfrm>
            <a:off x="850790" y="1353186"/>
            <a:ext cx="781664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11FFFE"/>
                  </a:solidFill>
                </a:ln>
                <a:noFill/>
                <a:latin typeface="Impact" panose="020B0806030902050204" pitchFamily="34" charset="0"/>
              </a:rPr>
              <a:t>02</a:t>
            </a:r>
            <a:endParaRPr lang="pt-BR" sz="28700" dirty="0">
              <a:ln>
                <a:solidFill>
                  <a:srgbClr val="11FFFE"/>
                </a:solidFill>
              </a:ln>
              <a:noFill/>
              <a:latin typeface="Impact" panose="020B080603090205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851214" y="6034199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 DE SOFTWARE - MARCIA MANENTI</a:t>
            </a:r>
            <a:endParaRPr lang="pt-BR"/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</a:fld>
            <a:endParaRPr lang="pt-B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/>
          <p:cNvSpPr txBox="1"/>
          <p:nvPr/>
        </p:nvSpPr>
        <p:spPr>
          <a:xfrm>
            <a:off x="795203" y="3466603"/>
            <a:ext cx="781664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pt-BR" sz="2400" dirty="0"/>
              <a:t>Existem diversas ferramentas e metodologias que podem auxiliar no gerenciamento de projetos de software, como:</a:t>
            </a:r>
            <a:endParaRPr lang="en-US" altLang="pt-BR" sz="2400" dirty="0"/>
          </a:p>
          <a:p>
            <a:pPr algn="ctr"/>
            <a:endParaRPr lang="en-US" altLang="pt-BR" sz="2400" dirty="0"/>
          </a:p>
          <a:p>
            <a:pPr algn="ctr"/>
            <a:r>
              <a:rPr lang="en-US" altLang="pt-BR" sz="2400" dirty="0"/>
              <a:t>Ferramentas de gerenciamento de projetos: </a:t>
            </a:r>
            <a:endParaRPr lang="en-US" altLang="pt-BR" sz="2400" dirty="0"/>
          </a:p>
          <a:p>
            <a:pPr algn="ctr"/>
            <a:r>
              <a:rPr lang="pt-BR" altLang="en-US" sz="2400" dirty="0"/>
              <a:t>- </a:t>
            </a:r>
            <a:r>
              <a:rPr lang="en-US" altLang="pt-BR" sz="2400" dirty="0"/>
              <a:t>Trello, Asana, Jira, etc.</a:t>
            </a:r>
            <a:endParaRPr lang="en-US" altLang="pt-BR" sz="2400" dirty="0"/>
          </a:p>
          <a:p>
            <a:pPr algn="ctr"/>
            <a:r>
              <a:rPr lang="en-US" altLang="pt-BR" sz="2400" dirty="0"/>
              <a:t>Metodologias </a:t>
            </a:r>
            <a:r>
              <a:rPr lang="en-US" altLang="en-US" sz="2400" dirty="0"/>
              <a:t>á</a:t>
            </a:r>
            <a:r>
              <a:rPr lang="en-US" altLang="pt-BR" sz="2400" dirty="0"/>
              <a:t>geis: Scrum, Kanban, etc.</a:t>
            </a:r>
            <a:endParaRPr lang="en-US" altLang="pt-BR" sz="2400" dirty="0"/>
          </a:p>
          <a:p>
            <a:pPr algn="ctr"/>
            <a:r>
              <a:rPr lang="en-US" altLang="pt-BR" sz="2400" dirty="0"/>
              <a:t>Metodologias tradicionais: Waterfall, etc.</a:t>
            </a:r>
            <a:endParaRPr lang="en-US" altLang="pt-BR" sz="2400" dirty="0"/>
          </a:p>
          <a:p>
            <a:pPr algn="ctr"/>
            <a:endParaRPr lang="en-US" altLang="pt-BR" sz="2400" dirty="0"/>
          </a:p>
        </p:txBody>
      </p:sp>
      <p:sp>
        <p:nvSpPr>
          <p:cNvPr id="3" name="titulo_componente"/>
          <p:cNvSpPr txBox="1"/>
          <p:nvPr/>
        </p:nvSpPr>
        <p:spPr>
          <a:xfrm>
            <a:off x="1288555" y="806736"/>
            <a:ext cx="78166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pt-BR" sz="4000" dirty="0">
                <a:latin typeface="Impact" panose="020B0806030902050204" pitchFamily="34" charset="0"/>
              </a:rPr>
              <a:t>Ferramentas e Metodologias</a:t>
            </a:r>
            <a:endParaRPr lang="en-US" altLang="pt-BR" sz="4000" dirty="0">
              <a:latin typeface="Impact" panose="020B080603090205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 DE SOFTWARE - MARCIA MANENTI</a:t>
            </a:r>
            <a:endParaRPr lang="pt-BR"/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1">
            <a:lum bright="70000" contrast="-70000"/>
          </a:blip>
          <a:stretch>
            <a:fillRect/>
          </a:stretch>
        </p:blipFill>
        <p:spPr>
          <a:xfrm>
            <a:off x="3874135" y="10009505"/>
            <a:ext cx="1853565" cy="19221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/>
          <p:cNvSpPr txBox="1"/>
          <p:nvPr/>
        </p:nvSpPr>
        <p:spPr>
          <a:xfrm>
            <a:off x="870768" y="2822078"/>
            <a:ext cx="781664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pt-BR" sz="2400" dirty="0"/>
          </a:p>
          <a:p>
            <a:pPr algn="ctr"/>
            <a:r>
              <a:rPr lang="en-US" altLang="en-US" sz="2400" dirty="0">
                <a:sym typeface="+mn-ea"/>
              </a:rPr>
              <a:t></a:t>
            </a:r>
            <a:r>
              <a:rPr lang="en-US" altLang="pt-BR" sz="2400" dirty="0">
                <a:sym typeface="+mn-ea"/>
              </a:rPr>
              <a:t>Mudan</a:t>
            </a:r>
            <a:r>
              <a:rPr lang="en-US" altLang="en-US" sz="2400" dirty="0">
                <a:sym typeface="+mn-ea"/>
              </a:rPr>
              <a:t>ç</a:t>
            </a:r>
            <a:r>
              <a:rPr lang="en-US" altLang="pt-BR" sz="2400" dirty="0">
                <a:sym typeface="+mn-ea"/>
              </a:rPr>
              <a:t>as de requisitos: </a:t>
            </a:r>
            <a:r>
              <a:rPr lang="en-US" altLang="en-US" sz="2400" dirty="0">
                <a:sym typeface="+mn-ea"/>
              </a:rPr>
              <a:t>É</a:t>
            </a:r>
            <a:r>
              <a:rPr lang="en-US" altLang="pt-BR" sz="2400" dirty="0">
                <a:sym typeface="+mn-ea"/>
              </a:rPr>
              <a:t> comum que os requisitos do projeto mudem durante o desenvolvimento.</a:t>
            </a:r>
            <a:endParaRPr lang="en-US" altLang="pt-BR" sz="2400" dirty="0"/>
          </a:p>
          <a:p>
            <a:pPr algn="ctr"/>
            <a:r>
              <a:rPr lang="en-US" altLang="en-US" sz="2400" dirty="0">
                <a:sym typeface="+mn-ea"/>
              </a:rPr>
              <a:t></a:t>
            </a:r>
            <a:r>
              <a:rPr lang="en-US" altLang="pt-BR" sz="2400" dirty="0">
                <a:sym typeface="+mn-ea"/>
              </a:rPr>
              <a:t>Gerenciamento de riscos: </a:t>
            </a:r>
            <a:r>
              <a:rPr lang="en-US" altLang="en-US" sz="2400" dirty="0">
                <a:sym typeface="+mn-ea"/>
              </a:rPr>
              <a:t>É</a:t>
            </a:r>
            <a:r>
              <a:rPr lang="en-US" altLang="pt-BR" sz="2400" dirty="0">
                <a:sym typeface="+mn-ea"/>
              </a:rPr>
              <a:t> preciso identificar e mitigar os riscos que podem afetar o projeto.</a:t>
            </a:r>
            <a:endParaRPr lang="en-US" altLang="pt-BR" sz="2400" dirty="0"/>
          </a:p>
          <a:p>
            <a:pPr algn="ctr"/>
            <a:r>
              <a:rPr lang="en-US" altLang="en-US" sz="2400" dirty="0">
                <a:sym typeface="+mn-ea"/>
              </a:rPr>
              <a:t></a:t>
            </a:r>
            <a:r>
              <a:rPr lang="en-US" altLang="pt-BR" sz="2400" dirty="0">
                <a:sym typeface="+mn-ea"/>
              </a:rPr>
              <a:t>Comunica</a:t>
            </a:r>
            <a:r>
              <a:rPr lang="en-US" altLang="en-US" sz="2400" dirty="0">
                <a:sym typeface="+mn-ea"/>
              </a:rPr>
              <a:t>çã</a:t>
            </a:r>
            <a:r>
              <a:rPr lang="en-US" altLang="pt-BR" sz="2400" dirty="0">
                <a:sym typeface="+mn-ea"/>
              </a:rPr>
              <a:t>o: A comunica</a:t>
            </a:r>
            <a:r>
              <a:rPr lang="en-US" altLang="en-US" sz="2400" dirty="0">
                <a:sym typeface="+mn-ea"/>
              </a:rPr>
              <a:t>çã</a:t>
            </a:r>
            <a:r>
              <a:rPr lang="en-US" altLang="pt-BR" sz="2400" dirty="0">
                <a:sym typeface="+mn-ea"/>
              </a:rPr>
              <a:t>o eficaz entre todos os envolvidos no projeto </a:t>
            </a:r>
            <a:r>
              <a:rPr lang="en-US" altLang="en-US" sz="2400" dirty="0">
                <a:sym typeface="+mn-ea"/>
              </a:rPr>
              <a:t>é</a:t>
            </a:r>
            <a:r>
              <a:rPr lang="en-US" altLang="pt-BR" sz="2400" dirty="0">
                <a:sym typeface="+mn-ea"/>
              </a:rPr>
              <a:t> fundamental.</a:t>
            </a:r>
            <a:endParaRPr lang="en-US" altLang="pt-BR" sz="2400" dirty="0"/>
          </a:p>
          <a:p>
            <a:pPr algn="ctr"/>
            <a:r>
              <a:rPr lang="en-US" altLang="en-US" sz="2400" dirty="0">
                <a:sym typeface="+mn-ea"/>
              </a:rPr>
              <a:t></a:t>
            </a:r>
            <a:r>
              <a:rPr lang="en-US" altLang="pt-BR" sz="2400" dirty="0">
                <a:sym typeface="+mn-ea"/>
              </a:rPr>
              <a:t>Gerenciamento de equipe: </a:t>
            </a:r>
            <a:r>
              <a:rPr lang="en-US" altLang="en-US" sz="2400" dirty="0">
                <a:sym typeface="+mn-ea"/>
              </a:rPr>
              <a:t>É</a:t>
            </a:r>
            <a:r>
              <a:rPr lang="en-US" altLang="pt-BR" sz="2400" dirty="0">
                <a:sym typeface="+mn-ea"/>
              </a:rPr>
              <a:t> preciso motivar e coordenar a equipe de desenvolvimento.</a:t>
            </a:r>
            <a:endParaRPr lang="en-US" altLang="pt-BR" sz="2400" dirty="0"/>
          </a:p>
          <a:p>
            <a:pPr algn="ctr"/>
            <a:endParaRPr lang="pt-BR" sz="2400" dirty="0"/>
          </a:p>
        </p:txBody>
      </p:sp>
      <p:sp>
        <p:nvSpPr>
          <p:cNvPr id="3" name="titulo_componente"/>
          <p:cNvSpPr txBox="1"/>
          <p:nvPr/>
        </p:nvSpPr>
        <p:spPr>
          <a:xfrm>
            <a:off x="2898648" y="802598"/>
            <a:ext cx="78166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DESAFIOS COMUM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51281" y="-35369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 DE SOFTWARE - MARCIA MANENTI</a:t>
            </a:r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1">
            <a:lum bright="70000" contrast="-70000"/>
          </a:blip>
          <a:stretch>
            <a:fillRect/>
          </a:stretch>
        </p:blipFill>
        <p:spPr>
          <a:xfrm>
            <a:off x="3874135" y="10009505"/>
            <a:ext cx="1853565" cy="19221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7170</Words>
  <Application>WPS Presentation</Application>
  <PresentationFormat>Papel A3 (297 x 420 mm)</PresentationFormat>
  <Paragraphs>255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7" baseType="lpstr">
      <vt:lpstr>Arial</vt:lpstr>
      <vt:lpstr>SimSun</vt:lpstr>
      <vt:lpstr>Wingdings</vt:lpstr>
      <vt:lpstr>8BIT WONDER</vt:lpstr>
      <vt:lpstr>Segoe Print</vt:lpstr>
      <vt:lpstr>Impact</vt:lpstr>
      <vt:lpstr>Calibri</vt:lpstr>
      <vt:lpstr>Calibri Light</vt:lpstr>
      <vt:lpstr>Microsoft YaHei</vt:lpstr>
      <vt:lpstr>Arial Unicode MS</vt:lpstr>
      <vt:lpstr>Bauhaus 93</vt:lpstr>
      <vt:lpstr>MingLiU_HKSCS-ExtB</vt:lpstr>
      <vt:lpstr>Bahnschrift SemiBold SemiConden</vt:lpstr>
      <vt:lpstr>Bahnschrift</vt:lpstr>
      <vt:lpstr>Arial Black</vt:lpstr>
      <vt:lpstr>Tema do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Silva Aguiar</dc:creator>
  <cp:lastModifiedBy>marci</cp:lastModifiedBy>
  <cp:revision>18</cp:revision>
  <dcterms:created xsi:type="dcterms:W3CDTF">2023-06-15T14:34:00Z</dcterms:created>
  <dcterms:modified xsi:type="dcterms:W3CDTF">2024-11-17T20:04:58Z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83BCB4D449CA45BDB62933CE87EC19F4_13</vt:lpwstr>
  </property>
  <property fmtid="{D5CDD505-2E9C-101B-9397-08002B2CF9AE}" pid="3" name="KSOProductBuildVer">
    <vt:lpwstr>1046-12.2.0.18911</vt:lpwstr>
  </property>
</Properties>
</file>