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0"/>
  </p:notesMasterIdLst>
  <p:sldIdLst>
    <p:sldId id="256" r:id="rId2"/>
    <p:sldId id="401" r:id="rId3"/>
    <p:sldId id="402" r:id="rId4"/>
    <p:sldId id="258" r:id="rId5"/>
    <p:sldId id="259" r:id="rId6"/>
    <p:sldId id="380" r:id="rId7"/>
    <p:sldId id="381" r:id="rId8"/>
    <p:sldId id="382" r:id="rId9"/>
    <p:sldId id="383" r:id="rId10"/>
    <p:sldId id="384" r:id="rId11"/>
    <p:sldId id="385" r:id="rId12"/>
    <p:sldId id="37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6" r:id="rId48"/>
    <p:sldId id="378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99" r:id="rId61"/>
    <p:sldId id="400" r:id="rId62"/>
    <p:sldId id="309" r:id="rId63"/>
    <p:sldId id="310" r:id="rId64"/>
    <p:sldId id="311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3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54" r:id="rId118"/>
    <p:sldId id="355" r:id="rId119"/>
    <p:sldId id="356" r:id="rId120"/>
    <p:sldId id="357" r:id="rId121"/>
    <p:sldId id="358" r:id="rId122"/>
    <p:sldId id="359" r:id="rId123"/>
    <p:sldId id="360" r:id="rId124"/>
    <p:sldId id="361" r:id="rId125"/>
    <p:sldId id="362" r:id="rId126"/>
    <p:sldId id="363" r:id="rId127"/>
    <p:sldId id="364" r:id="rId128"/>
    <p:sldId id="365" r:id="rId129"/>
    <p:sldId id="366" r:id="rId130"/>
    <p:sldId id="367" r:id="rId131"/>
    <p:sldId id="368" r:id="rId132"/>
    <p:sldId id="369" r:id="rId133"/>
    <p:sldId id="370" r:id="rId134"/>
    <p:sldId id="371" r:id="rId135"/>
    <p:sldId id="372" r:id="rId136"/>
    <p:sldId id="373" r:id="rId137"/>
    <p:sldId id="376" r:id="rId138"/>
    <p:sldId id="377" r:id="rId1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608A4-A4E9-4313-9ADB-39E2C769A374}" v="5" dt="2021-03-04T13:55:38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254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14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Bontempo" userId="6596005d35d59c63" providerId="LiveId" clId="{D01608A4-A4E9-4313-9ADB-39E2C769A374}"/>
    <pc:docChg chg="custSel addSld modSld">
      <pc:chgData name="Ricardo Bontempo" userId="6596005d35d59c63" providerId="LiveId" clId="{D01608A4-A4E9-4313-9ADB-39E2C769A374}" dt="2021-03-04T13:56:16.992" v="20" actId="403"/>
      <pc:docMkLst>
        <pc:docMk/>
      </pc:docMkLst>
      <pc:sldChg chg="addSp delSp modSp mod">
        <pc:chgData name="Ricardo Bontempo" userId="6596005d35d59c63" providerId="LiveId" clId="{D01608A4-A4E9-4313-9ADB-39E2C769A374}" dt="2021-03-04T13:55:51.083" v="9" actId="21"/>
        <pc:sldMkLst>
          <pc:docMk/>
          <pc:sldMk cId="3530860685" sldId="258"/>
        </pc:sldMkLst>
        <pc:spChg chg="mod">
          <ac:chgData name="Ricardo Bontempo" userId="6596005d35d59c63" providerId="LiveId" clId="{D01608A4-A4E9-4313-9ADB-39E2C769A374}" dt="2021-03-04T13:55:51.083" v="9" actId="21"/>
          <ac:spMkLst>
            <pc:docMk/>
            <pc:sldMk cId="3530860685" sldId="258"/>
            <ac:spMk id="20" creationId="{914891C9-BAE7-4C02-8888-8058C36B2EB1}"/>
          </ac:spMkLst>
        </pc:spChg>
        <pc:spChg chg="add del mod">
          <ac:chgData name="Ricardo Bontempo" userId="6596005d35d59c63" providerId="LiveId" clId="{D01608A4-A4E9-4313-9ADB-39E2C769A374}" dt="2021-03-04T12:22:28.588" v="4" actId="478"/>
          <ac:spMkLst>
            <pc:docMk/>
            <pc:sldMk cId="3530860685" sldId="258"/>
            <ac:spMk id="21" creationId="{8379DDC1-21C4-4007-BE6C-3903F251EBDC}"/>
          </ac:spMkLst>
        </pc:spChg>
      </pc:sldChg>
      <pc:sldChg chg="modSp mod">
        <pc:chgData name="Ricardo Bontempo" userId="6596005d35d59c63" providerId="LiveId" clId="{D01608A4-A4E9-4313-9ADB-39E2C769A374}" dt="2021-03-04T13:56:16.992" v="20" actId="403"/>
        <pc:sldMkLst>
          <pc:docMk/>
          <pc:sldMk cId="2349190761" sldId="292"/>
        </pc:sldMkLst>
        <pc:spChg chg="mod">
          <ac:chgData name="Ricardo Bontempo" userId="6596005d35d59c63" providerId="LiveId" clId="{D01608A4-A4E9-4313-9ADB-39E2C769A374}" dt="2021-03-04T13:56:16.992" v="20" actId="403"/>
          <ac:spMkLst>
            <pc:docMk/>
            <pc:sldMk cId="2349190761" sldId="292"/>
            <ac:spMk id="7" creationId="{6FB834F2-AEE4-4EAD-8CC0-5E556053056F}"/>
          </ac:spMkLst>
        </pc:spChg>
      </pc:sldChg>
      <pc:sldChg chg="delSp add">
        <pc:chgData name="Ricardo Bontempo" userId="6596005d35d59c63" providerId="LiveId" clId="{D01608A4-A4E9-4313-9ADB-39E2C769A374}" dt="2021-03-04T13:55:19.823" v="5" actId="478"/>
        <pc:sldMkLst>
          <pc:docMk/>
          <pc:sldMk cId="3144998160" sldId="401"/>
        </pc:sldMkLst>
        <pc:picChg chg="del">
          <ac:chgData name="Ricardo Bontempo" userId="6596005d35d59c63" providerId="LiveId" clId="{D01608A4-A4E9-4313-9ADB-39E2C769A374}" dt="2021-03-04T13:55:19.823" v="5" actId="478"/>
          <ac:picMkLst>
            <pc:docMk/>
            <pc:sldMk cId="3144998160" sldId="401"/>
            <ac:picMk id="6" creationId="{00000000-0000-0000-0000-000000000000}"/>
          </ac:picMkLst>
        </pc:picChg>
      </pc:sldChg>
      <pc:sldChg chg="delSp add">
        <pc:chgData name="Ricardo Bontempo" userId="6596005d35d59c63" providerId="LiveId" clId="{D01608A4-A4E9-4313-9ADB-39E2C769A374}" dt="2021-03-04T13:55:26.802" v="6" actId="478"/>
        <pc:sldMkLst>
          <pc:docMk/>
          <pc:sldMk cId="1588236776" sldId="402"/>
        </pc:sldMkLst>
        <pc:spChg chg="del">
          <ac:chgData name="Ricardo Bontempo" userId="6596005d35d59c63" providerId="LiveId" clId="{D01608A4-A4E9-4313-9ADB-39E2C769A374}" dt="2021-03-04T12:16:14.711" v="1" actId="478"/>
          <ac:spMkLst>
            <pc:docMk/>
            <pc:sldMk cId="1588236776" sldId="402"/>
            <ac:spMk id="4" creationId="{00000000-0000-0000-0000-000000000000}"/>
          </ac:spMkLst>
        </pc:spChg>
        <pc:picChg chg="del">
          <ac:chgData name="Ricardo Bontempo" userId="6596005d35d59c63" providerId="LiveId" clId="{D01608A4-A4E9-4313-9ADB-39E2C769A374}" dt="2021-03-04T13:55:26.802" v="6" actId="478"/>
          <ac:picMkLst>
            <pc:docMk/>
            <pc:sldMk cId="1588236776" sldId="402"/>
            <ac:picMk id="18" creationId="{00000000-0000-0000-0000-000000000000}"/>
          </ac:picMkLst>
        </pc:picChg>
      </pc:sldChg>
    </pc:docChg>
  </pc:docChgLst>
  <pc:docChgLst>
    <pc:chgData name="Ricardo Bontempo" userId="6596005d35d59c63" providerId="LiveId" clId="{99325CB1-9DE9-48D9-B13D-366DE4D4B3FF}"/>
    <pc:docChg chg="custSel modSld">
      <pc:chgData name="Ricardo Bontempo" userId="6596005d35d59c63" providerId="LiveId" clId="{99325CB1-9DE9-48D9-B13D-366DE4D4B3FF}" dt="2021-01-20T20:53:13.036" v="1" actId="478"/>
      <pc:docMkLst>
        <pc:docMk/>
      </pc:docMkLst>
      <pc:sldChg chg="addSp delSp mod">
        <pc:chgData name="Ricardo Bontempo" userId="6596005d35d59c63" providerId="LiveId" clId="{99325CB1-9DE9-48D9-B13D-366DE4D4B3FF}" dt="2021-01-20T20:53:13.036" v="1" actId="478"/>
        <pc:sldMkLst>
          <pc:docMk/>
          <pc:sldMk cId="3530860685" sldId="258"/>
        </pc:sldMkLst>
        <pc:spChg chg="add del">
          <ac:chgData name="Ricardo Bontempo" userId="6596005d35d59c63" providerId="LiveId" clId="{99325CB1-9DE9-48D9-B13D-366DE4D4B3FF}" dt="2021-01-20T20:53:13.036" v="1" actId="478"/>
          <ac:spMkLst>
            <pc:docMk/>
            <pc:sldMk cId="3530860685" sldId="258"/>
            <ac:spMk id="21" creationId="{DDA42B27-5979-4DFD-A646-8CE0348C6F60}"/>
          </ac:spMkLst>
        </pc:spChg>
      </pc:sldChg>
    </pc:docChg>
  </pc:docChgLst>
  <pc:docChgLst>
    <pc:chgData name="Ricardo Bontempo" userId="6596005d35d59c63" providerId="LiveId" clId="{39875D83-9477-4620-B17C-ADB3BCDD3092}"/>
    <pc:docChg chg="modSld">
      <pc:chgData name="Ricardo Bontempo" userId="6596005d35d59c63" providerId="LiveId" clId="{39875D83-9477-4620-B17C-ADB3BCDD3092}" dt="2020-12-10T13:26:31.739" v="1" actId="6549"/>
      <pc:docMkLst>
        <pc:docMk/>
      </pc:docMkLst>
      <pc:sldChg chg="modSp mod">
        <pc:chgData name="Ricardo Bontempo" userId="6596005d35d59c63" providerId="LiveId" clId="{39875D83-9477-4620-B17C-ADB3BCDD3092}" dt="2020-12-10T13:26:31.739" v="1" actId="6549"/>
        <pc:sldMkLst>
          <pc:docMk/>
          <pc:sldMk cId="2349190761" sldId="292"/>
        </pc:sldMkLst>
        <pc:spChg chg="mod">
          <ac:chgData name="Ricardo Bontempo" userId="6596005d35d59c63" providerId="LiveId" clId="{39875D83-9477-4620-B17C-ADB3BCDD3092}" dt="2020-12-10T13:26:31.739" v="1" actId="6549"/>
          <ac:spMkLst>
            <pc:docMk/>
            <pc:sldMk cId="2349190761" sldId="292"/>
            <ac:spMk id="7" creationId="{6FB834F2-AEE4-4EAD-8CC0-5E556053056F}"/>
          </ac:spMkLst>
        </pc:spChg>
      </pc:sldChg>
      <pc:sldChg chg="modSp mod">
        <pc:chgData name="Ricardo Bontempo" userId="6596005d35d59c63" providerId="LiveId" clId="{39875D83-9477-4620-B17C-ADB3BCDD3092}" dt="2020-11-20T14:34:55.227" v="0" actId="1076"/>
        <pc:sldMkLst>
          <pc:docMk/>
          <pc:sldMk cId="3022889937" sldId="400"/>
        </pc:sldMkLst>
        <pc:spChg chg="mod">
          <ac:chgData name="Ricardo Bontempo" userId="6596005d35d59c63" providerId="LiveId" clId="{39875D83-9477-4620-B17C-ADB3BCDD3092}" dt="2020-11-20T14:34:55.227" v="0" actId="1076"/>
          <ac:spMkLst>
            <pc:docMk/>
            <pc:sldMk cId="3022889937" sldId="400"/>
            <ac:spMk id="7" creationId="{6FB834F2-AEE4-4EAD-8CC0-5E55605305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56131-A13E-4516-8506-ACF29521BBEF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CC6FB-262A-49AF-B089-4F70A0BD9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2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1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757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479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417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373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51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61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98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223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2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90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037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68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585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4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19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032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602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91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894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27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647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820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884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8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9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4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49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4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6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0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1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8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6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3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5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6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3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8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10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9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3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7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5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40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23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99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9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77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00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12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88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4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34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09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7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77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0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8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43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82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38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47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9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57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8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66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26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77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99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27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10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34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12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909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95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08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0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20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7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86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29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51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37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731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509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9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87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07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7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23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50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893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3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66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629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10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05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7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3782"/>
            <a:ext cx="8596668" cy="284941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1066800"/>
            <a:ext cx="8094134" cy="25654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0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415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729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9091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73025"/>
            <a:ext cx="8596668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6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936773"/>
            <a:ext cx="8596668" cy="753485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8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7526"/>
            <a:ext cx="8596668" cy="932873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0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9091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8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8681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1108364"/>
            <a:ext cx="4513541" cy="493299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1066800"/>
            <a:ext cx="8596668" cy="33885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2" descr="Gama Academy | Aprender, Transformar e Impact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1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9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9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9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9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etbootstrap.com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9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jpeg"/><Relationship Id="rId4" Type="http://schemas.openxmlformats.org/officeDocument/2006/relationships/image" Target="../media/image9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9.sv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9.sv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9.sv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9.sv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9.sv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9.sv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9.sv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ad.cc/ProfRicardoBontemp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t.savefrom.net/10/" TargetMode="External"/><Relationship Id="rId4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9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9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9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9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9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9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9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g"/><Relationship Id="rId4" Type="http://schemas.openxmlformats.org/officeDocument/2006/relationships/image" Target="../media/image9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9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9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9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9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9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9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9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9.sv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9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9.sv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9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9.sv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de Desenvolvimento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HTML – CSS- JAVASRIPT - BOOTSTRAP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953242" y="5470026"/>
            <a:ext cx="471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Professores:</a:t>
            </a:r>
          </a:p>
          <a:p>
            <a:r>
              <a:rPr lang="pt-BR" dirty="0"/>
              <a:t>Prof. Humberto Delgado </a:t>
            </a:r>
          </a:p>
          <a:p>
            <a:r>
              <a:rPr lang="pt-BR" dirty="0"/>
              <a:t>Prof. Ricardo Alexandre </a:t>
            </a:r>
            <a:r>
              <a:rPr lang="pt-BR" dirty="0" err="1"/>
              <a:t>Bontempo</a:t>
            </a:r>
            <a:endParaRPr lang="pt-BR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3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82411" y="887367"/>
            <a:ext cx="5704114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Tipos de Imagens: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Imagens </a:t>
            </a:r>
          </a:p>
          <a:p>
            <a:endParaRPr lang="pt-BR" sz="1865" dirty="0">
              <a:solidFill>
                <a:srgbClr val="595959"/>
              </a:solidFill>
              <a:latin typeface="Gotham HTF Light" pitchFamily="50" charset="0"/>
            </a:endParaRPr>
          </a:p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Formato JPEG (JPG)</a:t>
            </a:r>
          </a:p>
          <a:p>
            <a:endParaRPr lang="pt-BR" sz="1865" dirty="0">
              <a:solidFill>
                <a:srgbClr val="595959"/>
              </a:solidFill>
              <a:latin typeface="Gotham HTF Light" pitchFamily="50" charset="0"/>
            </a:endParaRPr>
          </a:p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O formato JPEG, cuja sigla significa Joint 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Photographic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 Experts 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Group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, teve sua primeira especificação disponibilizada em 1983 por um grupo que leva o mesmo nome. É um dos padrões mais populares da internet por aliar duas características importantes: oferece níveis razoáveis de qualidade de imagem e gera arquivos de tamanho pequeno quando comparado a outros formatos, facilitando o seu armazenamento e a sua distribuição.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endParaRPr lang="pt-BR" sz="1865" dirty="0">
              <a:solidFill>
                <a:srgbClr val="699841"/>
              </a:solidFill>
              <a:latin typeface="Gotham HTF Light" pitchFamily="50" charset="0"/>
            </a:endParaRPr>
          </a:p>
        </p:txBody>
      </p:sp>
      <p:pic>
        <p:nvPicPr>
          <p:cNvPr id="1026" name="Picture 2" descr="JPEG com menor taxa de compres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72" y="4854464"/>
            <a:ext cx="2400016" cy="180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6372250" y="1465415"/>
            <a:ext cx="0" cy="474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575880" y="1597841"/>
            <a:ext cx="4319451" cy="324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Formato GIF</a:t>
            </a:r>
          </a:p>
          <a:p>
            <a:endParaRPr lang="pt-BR" sz="1865" dirty="0">
              <a:solidFill>
                <a:srgbClr val="595959"/>
              </a:solidFill>
              <a:latin typeface="Gotham HTF Light" pitchFamily="50" charset="0"/>
            </a:endParaRPr>
          </a:p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Sigla para 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Graphics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Interchange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Format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, o GIF é outro formato bastante popular na internet. Foi criado pela 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CompuServe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 em 1987 e, assim como o JPEG, gera arquivos de tamanho reduzido, no entanto, seu uso não é muito comum em fotografias, já que é capaz de trabalhar com apenas 256 cores (8 bits). Por este motivo, sua utilização é muito frequente com ícones, ilustrações ou qualquer tipo de imagem que não necessite de muitas cores.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77" y="5474945"/>
            <a:ext cx="1143000" cy="1238250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682411" y="2116345"/>
            <a:ext cx="10538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Últimos detalhes do </a:t>
            </a:r>
            <a:r>
              <a:rPr lang="pt-BR" sz="1865" b="1" dirty="0" err="1">
                <a:solidFill>
                  <a:srgbClr val="699841"/>
                </a:solidFill>
                <a:latin typeface="Gotham HTF Light" pitchFamily="50" charset="0"/>
              </a:rPr>
              <a:t>aside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2AC792-1141-4C25-B9E9-8D189EEBC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0" y="2439350"/>
            <a:ext cx="6521761" cy="41363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29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Estilizando o </a:t>
            </a:r>
            <a:r>
              <a:rPr lang="pt-BR" sz="1865" b="1" dirty="0" err="1">
                <a:solidFill>
                  <a:srgbClr val="699841"/>
                </a:solidFill>
                <a:latin typeface="Gotham HTF Light" pitchFamily="50" charset="0"/>
              </a:rPr>
              <a:t>footer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D71BA8-FF4B-478E-9978-4C571C392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741" y="2921000"/>
            <a:ext cx="7625639" cy="291829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539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Quase terminando, agora vamos para o </a:t>
            </a:r>
            <a:r>
              <a:rPr lang="pt-BR" sz="1865" b="1" dirty="0">
                <a:solidFill>
                  <a:srgbClr val="699841"/>
                </a:solidFill>
                <a:latin typeface="Gotham HTF Light" pitchFamily="50" charset="0"/>
              </a:rPr>
              <a:t>figure </a:t>
            </a:r>
            <a:r>
              <a:rPr lang="pt-BR" sz="1865" b="1" dirty="0" err="1">
                <a:solidFill>
                  <a:srgbClr val="699841"/>
                </a:solidFill>
                <a:latin typeface="Gotham HTF Light" pitchFamily="50" charset="0"/>
              </a:rPr>
              <a:t>figcaption</a:t>
            </a:r>
            <a:r>
              <a:rPr lang="pt-BR" sz="1865" b="1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Provavelmente você precisará mexer nas propriedades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 altura e largura da sua imagem, conforme apresentado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abaixo: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497419-1146-4CEF-A909-D869EE143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734" y="980633"/>
            <a:ext cx="4061202" cy="545894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11E61E-3314-4072-8EE7-47515BBCA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19" y="4144481"/>
            <a:ext cx="7011341" cy="781703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93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5564777" y="2370971"/>
            <a:ext cx="5380552" cy="2138134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 FILHO, </a:t>
            </a:r>
            <a:r>
              <a:rPr lang="pt-BR" sz="1465" b="1" dirty="0" err="1">
                <a:cs typeface="Arial" panose="020B0604020202020204" pitchFamily="34" charset="0"/>
              </a:rPr>
              <a:t>Ozeas</a:t>
            </a:r>
            <a:r>
              <a:rPr lang="pt-BR" sz="1465" b="1" dirty="0">
                <a:cs typeface="Arial" panose="020B0604020202020204" pitchFamily="34" charset="0"/>
              </a:rPr>
              <a:t> Vieira Santana. Introdução à Internet. Editora Senac. São Paulo.</a:t>
            </a:r>
          </a:p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  BENEDICTO, A. D. </a:t>
            </a:r>
            <a:r>
              <a:rPr lang="pt-BR" sz="1465" b="1" dirty="0" err="1">
                <a:cs typeface="Arial" panose="020B0604020202020204" pitchFamily="34" charset="0"/>
              </a:rPr>
              <a:t>Victoriano</a:t>
            </a:r>
            <a:r>
              <a:rPr lang="pt-BR" sz="1465" b="1" dirty="0">
                <a:cs typeface="Arial" panose="020B0604020202020204" pitchFamily="34" charset="0"/>
              </a:rPr>
              <a:t>. Aprenda em 24 horas Internet. Editora Campos, 1998.</a:t>
            </a:r>
          </a:p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  HAHN, Harley; STOUT, Rick. Dominando a Internet. Editora Makron Books, 1995.</a:t>
            </a:r>
            <a:endParaRPr lang="pt-BR" sz="1465" b="1" dirty="0">
              <a:latin typeface="Gotham HTF Light" pitchFamily="50" charset="0"/>
              <a:cs typeface="Roboto Ligh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1109271" y="1345774"/>
            <a:ext cx="4610267" cy="4646355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BIBLIOGRADIAS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REFERENCIAS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78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596" y="3008762"/>
            <a:ext cx="7935927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Gotham HTF Light"/>
              </a:rPr>
              <a:t>BOOTSTRAP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48380" y="1696024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é um framework front-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end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que facilita a vida dos desenvolvedores web a criar sites com tecnologia mobile (responsivo) sem ter que digitar uma linha de CSS para “fazer e acontecer”. Não é a toa que o termo “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” em inglês significa “inicialização”, algo que possui um ponto de partida..</a:t>
            </a:r>
          </a:p>
          <a:p>
            <a:pPr marL="0" indent="0" fontAlgn="base">
              <a:buNone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pPr fontAlgn="base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Além disso,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possui uma diversidade de componentes (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plugins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) em 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JavaScript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(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jQuery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) que auxiliam o designer a implementar: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tooltip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menu-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dropdown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modal,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carousel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slideshow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entre outros sem a menor dificuldade, apenas acrescentando algumas configurações no código, sem a necessidade de criar scripts e mais scripts.</a:t>
            </a:r>
          </a:p>
          <a:p>
            <a:pPr fontAlgn="base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Por exemplo, caso queira implementar um componente de 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tooltip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em seu layout, sem utilizar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seria necessário:</a:t>
            </a:r>
          </a:p>
          <a:p>
            <a:pPr fontAlgn="base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encontrar um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plugin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que tenha esse comportamento e que funcione com seu tema;</a:t>
            </a:r>
          </a:p>
          <a:p>
            <a:pPr fontAlgn="base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acrescentar o script ao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;</a:t>
            </a:r>
          </a:p>
          <a:p>
            <a:pPr fontAlgn="base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inicializar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plugin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através de script;</a:t>
            </a:r>
          </a:p>
          <a:p>
            <a:pPr fontAlgn="base"/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por fim, criar uma estrutura baseada no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plugin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QUE É 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BOOTSTRAP?</a:t>
            </a:r>
            <a:endParaRPr lang="pt-BR" sz="2398" dirty="0">
              <a:solidFill>
                <a:srgbClr val="699841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80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289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Bootstrap.css</a:t>
            </a:r>
          </a:p>
          <a:p>
            <a:endParaRPr lang="pt-BR" b="1" dirty="0">
              <a:latin typeface="Muli"/>
            </a:endParaRPr>
          </a:p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Bootstrap.css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é um framework CSS que organiza e gerencia o layout de um site. Enquanto o HTML gerencia o conteúdo e a estrutura de uma página na web, o CSS lida com o layout dela. Por essa razão, ambas as estruturas precisam coexistir para desempenhar uma ação particular.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Por conta das suas funções, o CSS permite criar um visual uniforme em quantas páginas e do jeito que você quiser. Diga adeus às horas de edição manual só para mudar a largura de uma borda numa linha.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Com CSS, tudo o que você precisa fazer é referenciar as páginas web no arquivo CSS. Qualquer alteração necessária pode ser feita nesse mesmo arquivo sozinho.</a:t>
            </a:r>
          </a:p>
        </p:txBody>
      </p:sp>
    </p:spTree>
    <p:extLst>
      <p:ext uri="{BB962C8B-B14F-4D97-AF65-F5344CB8AC3E}">
        <p14:creationId xmlns:p14="http://schemas.microsoft.com/office/powerpoint/2010/main" val="24138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Bootstrap.js</a:t>
            </a:r>
          </a:p>
          <a:p>
            <a:endParaRPr lang="pt-BR" b="1" dirty="0"/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arquivo Bootstrap.js é a parte central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Ele consiste em arquivos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responsáveis pela interatividade de um site.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Para poupar tempo em sempre terem que escrever sintaxes de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os desenvolvedores tendem a usar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jQuery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Essa é uma plataforma de código-aberto popular que permite adicionar várias funcionalidades em um site. 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Abaixo temos alguns exemplos do que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jQuery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pode fazer: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Executar funções Ajax, como remover dados de outros locais e de forma dinâmica;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Criar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widgets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usando uma coleção de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plugins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Criar animações personalizadas usando propriedades do CSS;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Adicionar dinamismo e interatividade aos conteúdos de um site.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Mesmo que um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com propriedades CSS e elementos HTML funcione bem, ele precisa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jQuery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para criar um design responsivo. Caso contrário, você vai poder usar apenas as partes estáticas e inativas do CSS.</a:t>
            </a:r>
          </a:p>
        </p:txBody>
      </p:sp>
    </p:spTree>
    <p:extLst>
      <p:ext uri="{BB962C8B-B14F-4D97-AF65-F5344CB8AC3E}">
        <p14:creationId xmlns:p14="http://schemas.microsoft.com/office/powerpoint/2010/main" val="40748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227908"/>
            <a:ext cx="9183189" cy="295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Glyphicons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 </a:t>
            </a:r>
          </a:p>
          <a:p>
            <a:endParaRPr lang="pt-BR" b="1" dirty="0"/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Ícones são uma parte integral do front-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end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de um site. Eles são frequentemente associados com certos tipos de ações e dados disponíveis na interface do usuário. E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usa os 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Glyphicons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para preencher essa necessidade. 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já tem vários símbolos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Glyphicons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gratuitos já desbloqueados para usar desde o começo. A versão gratuita dele tem um visual padrão, mas dá conta do recado para as funções mais essenciais. 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088" y="3844132"/>
            <a:ext cx="4694713" cy="25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17" y="2764043"/>
            <a:ext cx="8539108" cy="3486984"/>
          </a:xfrm>
          <a:prstGeom prst="rect">
            <a:avLst/>
          </a:prstGeom>
        </p:spPr>
      </p:pic>
      <p:sp>
        <p:nvSpPr>
          <p:cNvPr id="8" name="Seta em Curva para a Esquerda 7"/>
          <p:cNvSpPr/>
          <p:nvPr/>
        </p:nvSpPr>
        <p:spPr>
          <a:xfrm rot="3786567">
            <a:off x="4362138" y="4708154"/>
            <a:ext cx="1556318" cy="27249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901336" y="1772663"/>
            <a:ext cx="918318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Para se configurar um ambiente em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deveremos entrar no endereço: </a:t>
            </a:r>
            <a:r>
              <a:rPr lang="pt-BR" dirty="0">
                <a:solidFill>
                  <a:srgbClr val="699841"/>
                </a:solidFill>
                <a:hlinkClick r:id="rId6"/>
              </a:rPr>
              <a:t>https://getbootstrap.com/</a:t>
            </a:r>
            <a:endParaRPr lang="pt-BR" dirty="0">
              <a:solidFill>
                <a:srgbClr val="699841"/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Em seguida devemos deveremos clicar no botão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Get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started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53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82410" y="1296324"/>
            <a:ext cx="10264263" cy="324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Tipos de Imagens: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Imagens </a:t>
            </a:r>
          </a:p>
          <a:p>
            <a:endParaRPr lang="pt-BR" sz="1865" dirty="0">
              <a:solidFill>
                <a:srgbClr val="595959"/>
              </a:solidFill>
              <a:latin typeface="Gotham HTF Light" pitchFamily="50" charset="0"/>
            </a:endParaRPr>
          </a:p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Formato PNG</a:t>
            </a:r>
          </a:p>
          <a:p>
            <a:endParaRPr lang="pt-BR" sz="1865" dirty="0">
              <a:solidFill>
                <a:srgbClr val="595959"/>
              </a:solidFill>
              <a:latin typeface="Gotham HTF Light" pitchFamily="50" charset="0"/>
            </a:endParaRPr>
          </a:p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O formato PNG, sigla para 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Portable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 Network </a:t>
            </a:r>
            <a:r>
              <a:rPr lang="pt-BR" sz="1865" dirty="0" err="1">
                <a:solidFill>
                  <a:srgbClr val="595959"/>
                </a:solidFill>
                <a:latin typeface="Gotham HTF Light" pitchFamily="50" charset="0"/>
              </a:rPr>
              <a:t>Graphics</a:t>
            </a: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, é um dos padrões mais recentes, com a sua primeira especificação tendo surgido em 1996. Seu desenvolvimento foi motivado, em parte, pela restrição de patente existente no formato GIF, conforme explica o tópico anterior.</a:t>
            </a:r>
          </a:p>
          <a:p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O PNG reúne, portanto, as características que tornaram o GIF tão bem aceito: animação, fundo transparente e compressão sem perda de qualidade, mesmo com salvamentos constantes do arquivo. Porém, conta com um grande diferencial: suporta milhões de cores, não apenas 256, sendo, com isso, uma ótima opção para fotos.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endParaRPr lang="pt-BR" sz="1865" dirty="0">
              <a:solidFill>
                <a:srgbClr val="699841"/>
              </a:solidFill>
              <a:latin typeface="Gotham HTF Light" pitchFamily="50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82410" y="2301875"/>
            <a:ext cx="10538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704" y="5409265"/>
            <a:ext cx="3081534" cy="1130810"/>
          </a:xfrm>
          <a:prstGeom prst="rect">
            <a:avLst/>
          </a:prstGeom>
        </p:spPr>
      </p:pic>
      <p:sp>
        <p:nvSpPr>
          <p:cNvPr id="7" name="Seta em Curva para a Direita 6"/>
          <p:cNvSpPr/>
          <p:nvPr/>
        </p:nvSpPr>
        <p:spPr>
          <a:xfrm>
            <a:off x="5098869" y="4583277"/>
            <a:ext cx="2401861" cy="19567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901336" y="1772663"/>
            <a:ext cx="9183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Copiar os fontes para a nossa página index.html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824" y="2511007"/>
            <a:ext cx="8240212" cy="3843998"/>
          </a:xfrm>
          <a:prstGeom prst="rect">
            <a:avLst/>
          </a:prstGeom>
        </p:spPr>
      </p:pic>
      <p:sp>
        <p:nvSpPr>
          <p:cNvPr id="7" name="Seta para a Direita Listrada 6"/>
          <p:cNvSpPr/>
          <p:nvPr/>
        </p:nvSpPr>
        <p:spPr>
          <a:xfrm>
            <a:off x="1985555" y="5695406"/>
            <a:ext cx="979714" cy="566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Listrada 8"/>
          <p:cNvSpPr/>
          <p:nvPr/>
        </p:nvSpPr>
        <p:spPr>
          <a:xfrm>
            <a:off x="1985555" y="3941135"/>
            <a:ext cx="979714" cy="566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901336" y="1772663"/>
            <a:ext cx="9183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Para se fazer a chamada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basta abrir o seu fonte em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e fazer a inserção do fonte como demonstrado 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No exemplo abaixo: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01336" y="2660876"/>
            <a:ext cx="10228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 Meu Site em </a:t>
            </a:r>
            <a:r>
              <a:rPr lang="pt-BR" dirty="0" err="1"/>
              <a:t>Bootstrap</a:t>
            </a:r>
            <a:r>
              <a:rPr lang="pt-BR" dirty="0"/>
              <a:t>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                     </a:t>
            </a:r>
            <a:r>
              <a:rPr lang="pt-BR" dirty="0">
                <a:solidFill>
                  <a:srgbClr val="699841"/>
                </a:solidFill>
              </a:rPr>
              <a:t>inserir aqui os arquivo CSS e JS do </a:t>
            </a:r>
            <a:r>
              <a:rPr lang="pt-BR" dirty="0" err="1">
                <a:solidFill>
                  <a:srgbClr val="699841"/>
                </a:solidFill>
              </a:rPr>
              <a:t>Bootstrap</a:t>
            </a:r>
            <a:endParaRPr lang="pt-BR" dirty="0">
              <a:solidFill>
                <a:srgbClr val="699841"/>
              </a:solidFill>
            </a:endParaRP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endParaRPr lang="pt-BR" dirty="0"/>
          </a:p>
          <a:p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1293223" y="3944983"/>
            <a:ext cx="705394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901336" y="1772663"/>
            <a:ext cx="9183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Para se fazer a chamada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basta abrir o seu fonte em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e fazer a inserção do fonte como demonstrado </a:t>
            </a: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No exemplo abaixo: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01336" y="2660876"/>
            <a:ext cx="102282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r>
              <a:rPr lang="pt-BR" sz="1400" dirty="0"/>
              <a:t>&lt;meta </a:t>
            </a:r>
            <a:r>
              <a:rPr lang="pt-BR" sz="1400" dirty="0" err="1"/>
              <a:t>charset</a:t>
            </a:r>
            <a:r>
              <a:rPr lang="pt-BR" sz="1400" dirty="0"/>
              <a:t>="utf-8"&gt;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title</a:t>
            </a:r>
            <a:r>
              <a:rPr lang="pt-BR" sz="1400" dirty="0"/>
              <a:t>&gt; Meu Site em </a:t>
            </a:r>
            <a:r>
              <a:rPr lang="pt-BR" sz="1400" dirty="0" err="1"/>
              <a:t>Bootstrap</a:t>
            </a:r>
            <a:r>
              <a:rPr lang="pt-BR" sz="1400" dirty="0"/>
              <a:t> &lt;/</a:t>
            </a:r>
            <a:r>
              <a:rPr lang="pt-BR" sz="1400" dirty="0" err="1"/>
              <a:t>title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/>
              <a:t>&lt;link </a:t>
            </a:r>
            <a:r>
              <a:rPr lang="pt-BR" sz="1400" dirty="0" err="1"/>
              <a:t>href</a:t>
            </a:r>
            <a:r>
              <a:rPr lang="pt-BR" sz="1400" dirty="0"/>
              <a:t> ="style.css" </a:t>
            </a:r>
            <a:r>
              <a:rPr lang="pt-BR" sz="1400" dirty="0" err="1"/>
              <a:t>rel</a:t>
            </a:r>
            <a:r>
              <a:rPr lang="pt-BR" sz="1400" dirty="0"/>
              <a:t>= "</a:t>
            </a:r>
            <a:r>
              <a:rPr lang="pt-BR" sz="1400" dirty="0" err="1"/>
              <a:t>stylesheet</a:t>
            </a:r>
            <a:r>
              <a:rPr lang="pt-BR" sz="1400" dirty="0"/>
              <a:t>"/&gt; </a:t>
            </a:r>
          </a:p>
          <a:p>
            <a:r>
              <a:rPr lang="pt-BR" sz="1400" dirty="0"/>
              <a:t>&lt;link </a:t>
            </a:r>
            <a:r>
              <a:rPr lang="pt-BR" sz="1400" dirty="0" err="1"/>
              <a:t>rel</a:t>
            </a:r>
            <a:r>
              <a:rPr lang="pt-BR" sz="1400" dirty="0"/>
              <a:t>="</a:t>
            </a:r>
            <a:r>
              <a:rPr lang="pt-BR" sz="1400" dirty="0" err="1"/>
              <a:t>stylesheet</a:t>
            </a:r>
            <a:r>
              <a:rPr lang="pt-BR" sz="1400" dirty="0"/>
              <a:t>" </a:t>
            </a:r>
            <a:r>
              <a:rPr lang="pt-BR" sz="1400" dirty="0" err="1"/>
              <a:t>href</a:t>
            </a:r>
            <a:r>
              <a:rPr lang="pt-BR" sz="1400" dirty="0"/>
              <a:t>="https://stackpath.bootstrapcdn.com/bootstrap/4.4.1/css/bootstrap.min.css" </a:t>
            </a:r>
            <a:r>
              <a:rPr lang="pt-BR" sz="1400" dirty="0" err="1"/>
              <a:t>integrity</a:t>
            </a:r>
            <a:r>
              <a:rPr lang="pt-BR" sz="1400" dirty="0"/>
              <a:t>="sha384-Vkoo8x4CGsO3+Hhxv8T/Q5PaXtkKtu6ug5TOeNV6gBiFeWPGFN9MuhOf23Q9Ifjh" </a:t>
            </a:r>
            <a:r>
              <a:rPr lang="pt-BR" sz="1400" dirty="0" err="1"/>
              <a:t>crossorigin</a:t>
            </a:r>
            <a:r>
              <a:rPr lang="pt-BR" sz="1400" dirty="0"/>
              <a:t>="</a:t>
            </a:r>
            <a:r>
              <a:rPr lang="pt-BR" sz="1400" dirty="0" err="1"/>
              <a:t>anonymous</a:t>
            </a:r>
            <a:r>
              <a:rPr lang="pt-BR" sz="1400" dirty="0"/>
              <a:t>"&gt;</a:t>
            </a:r>
          </a:p>
          <a:p>
            <a:endParaRPr lang="pt-BR" sz="1400" dirty="0"/>
          </a:p>
          <a:p>
            <a:r>
              <a:rPr lang="pt-BR" sz="1400" dirty="0"/>
              <a:t>&lt;/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="container"&gt;</a:t>
            </a:r>
          </a:p>
          <a:p>
            <a:endParaRPr lang="pt-BR" sz="1400" dirty="0"/>
          </a:p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206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901336" y="1772663"/>
            <a:ext cx="918318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Bem após inserir o código fonte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BootStrap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vamos agora ver os tipos de tamanhos existente 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viewports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aplicadas nas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div´s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1335" y="259066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Para cada medida de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viewport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temos um prefixo: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xs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– Extra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Small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(Extra pequeno)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–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Small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(Pequeno)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md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–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Medium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(Médio)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lg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–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Large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(Grande)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539411" y="2522998"/>
          <a:ext cx="5515780" cy="3884440"/>
        </p:xfrm>
        <a:graphic>
          <a:graphicData uri="http://schemas.openxmlformats.org/drawingml/2006/table">
            <a:tbl>
              <a:tblPr/>
              <a:tblGrid>
                <a:gridCol w="1378945">
                  <a:extLst>
                    <a:ext uri="{9D8B030D-6E8A-4147-A177-3AD203B41FA5}">
                      <a16:colId xmlns:a16="http://schemas.microsoft.com/office/drawing/2014/main" val="3367915891"/>
                    </a:ext>
                  </a:extLst>
                </a:gridCol>
                <a:gridCol w="1378945">
                  <a:extLst>
                    <a:ext uri="{9D8B030D-6E8A-4147-A177-3AD203B41FA5}">
                      <a16:colId xmlns:a16="http://schemas.microsoft.com/office/drawing/2014/main" val="4294618232"/>
                    </a:ext>
                  </a:extLst>
                </a:gridCol>
                <a:gridCol w="1378945">
                  <a:extLst>
                    <a:ext uri="{9D8B030D-6E8A-4147-A177-3AD203B41FA5}">
                      <a16:colId xmlns:a16="http://schemas.microsoft.com/office/drawing/2014/main" val="430425931"/>
                    </a:ext>
                  </a:extLst>
                </a:gridCol>
                <a:gridCol w="1378945">
                  <a:extLst>
                    <a:ext uri="{9D8B030D-6E8A-4147-A177-3AD203B41FA5}">
                      <a16:colId xmlns:a16="http://schemas.microsoft.com/office/drawing/2014/main" val="3418108325"/>
                    </a:ext>
                  </a:extLst>
                </a:gridCol>
              </a:tblGrid>
              <a:tr h="32773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effectLst/>
                        </a:rPr>
                        <a:t>xs</a:t>
                      </a:r>
                      <a:endParaRPr lang="pt-BR" sz="1400" b="0" dirty="0">
                        <a:effectLst/>
                      </a:endParaRP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805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5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</a:rPr>
                        <a:t>sm</a:t>
                      </a:r>
                      <a:endParaRPr lang="pt-BR" sz="1400" b="0">
                        <a:effectLst/>
                      </a:endParaRP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effectLst/>
                        </a:rPr>
                        <a:t>md</a:t>
                      </a:r>
                      <a:endParaRPr lang="pt-BR" sz="1400" b="0" dirty="0">
                        <a:effectLst/>
                      </a:endParaRP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effectLst/>
                        </a:rPr>
                        <a:t>lg</a:t>
                      </a:r>
                      <a:endParaRPr lang="pt-BR" sz="1400" b="0" dirty="0">
                        <a:effectLst/>
                      </a:endParaRP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54666"/>
                  </a:ext>
                </a:extLst>
              </a:tr>
              <a:tr h="1814936"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Este prefixo será interpretado pelo navegador quando a largura da tela for entre 0 e 767px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>
                          <a:effectLst/>
                        </a:rPr>
                        <a:t>Este prefixo será interpretado pelo navegador quando a largura da tela for entre 768px e acima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Este prefixo será interpretado pelo navegador quando a largura da tela for entre 992px e acima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>
                          <a:effectLst/>
                        </a:rPr>
                        <a:t>Este prefixo será interpretado pelo navegador quando a largura da tela for entre 1200px e acima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97944"/>
                  </a:ext>
                </a:extLst>
              </a:tr>
              <a:tr h="754144"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Largura do </a:t>
                      </a:r>
                      <a:r>
                        <a:rPr lang="pt-BR" sz="1400" b="1">
                          <a:effectLst/>
                        </a:rPr>
                        <a:t>Container</a:t>
                      </a:r>
                      <a:r>
                        <a:rPr lang="pt-BR" sz="1400" b="0">
                          <a:effectLst/>
                        </a:rPr>
                        <a:t> = 100%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>
                          <a:effectLst/>
                        </a:rPr>
                        <a:t>Largura do </a:t>
                      </a:r>
                      <a:r>
                        <a:rPr lang="pt-BR" sz="1400" b="1" dirty="0">
                          <a:effectLst/>
                        </a:rPr>
                        <a:t>Container</a:t>
                      </a:r>
                      <a:r>
                        <a:rPr lang="pt-BR" sz="1400" b="0" dirty="0">
                          <a:effectLst/>
                        </a:rPr>
                        <a:t> = 750px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Largura do </a:t>
                      </a:r>
                      <a:r>
                        <a:rPr lang="pt-BR" sz="1400" b="1">
                          <a:effectLst/>
                        </a:rPr>
                        <a:t>Container</a:t>
                      </a:r>
                      <a:r>
                        <a:rPr lang="pt-BR" sz="1400" b="0">
                          <a:effectLst/>
                        </a:rPr>
                        <a:t> = 970px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Largura do </a:t>
                      </a:r>
                      <a:r>
                        <a:rPr lang="pt-BR" sz="1400" b="1">
                          <a:effectLst/>
                        </a:rPr>
                        <a:t>Container</a:t>
                      </a:r>
                      <a:r>
                        <a:rPr lang="pt-BR" sz="1400" b="0">
                          <a:effectLst/>
                        </a:rPr>
                        <a:t> = 1170px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85205"/>
                  </a:ext>
                </a:extLst>
              </a:tr>
              <a:tr h="966303"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Largura da Coluna = Auto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>
                          <a:effectLst/>
                        </a:rPr>
                        <a:t>Largura da Coluna: Aproximadamente 62px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1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>
                          <a:effectLst/>
                        </a:rPr>
                        <a:t>Largura da Coluna: Aproximadamente 81px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0" dirty="0">
                          <a:effectLst/>
                        </a:rPr>
                        <a:t>Largura da Coluna: Aproximadamente 97px</a:t>
                      </a:r>
                    </a:p>
                  </a:txBody>
                  <a:tcPr marL="58835" marR="58835" marT="58835" marB="58835" anchor="ctr">
                    <a:lnL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0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81259"/>
                  </a:ext>
                </a:extLst>
              </a:tr>
            </a:tbl>
          </a:graphicData>
        </a:graphic>
      </p:graphicFrame>
      <p:grpSp>
        <p:nvGrpSpPr>
          <p:cNvPr id="9" name="Agrupar 8"/>
          <p:cNvGrpSpPr/>
          <p:nvPr/>
        </p:nvGrpSpPr>
        <p:grpSpPr>
          <a:xfrm>
            <a:off x="982732" y="4465218"/>
            <a:ext cx="5237500" cy="1567254"/>
            <a:chOff x="982732" y="4465218"/>
            <a:chExt cx="5237500" cy="1567254"/>
          </a:xfrm>
        </p:grpSpPr>
        <p:pic>
          <p:nvPicPr>
            <p:cNvPr id="2050" name="Picture 2" descr="Classes ativas de acordo com o tamanho da tela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497"/>
            <a:stretch/>
          </p:blipFill>
          <p:spPr bwMode="auto">
            <a:xfrm>
              <a:off x="982733" y="4465218"/>
              <a:ext cx="5237499" cy="1243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982732" y="5663140"/>
              <a:ext cx="5237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xs</a:t>
              </a:r>
              <a:r>
                <a:rPr lang="pt-BR" dirty="0"/>
                <a:t>         </a:t>
              </a:r>
              <a:r>
                <a:rPr lang="pt-BR" dirty="0" err="1"/>
                <a:t>sm</a:t>
              </a:r>
              <a:r>
                <a:rPr lang="pt-BR" dirty="0"/>
                <a:t>                 </a:t>
              </a:r>
              <a:r>
                <a:rPr lang="pt-BR" dirty="0" err="1"/>
                <a:t>md</a:t>
              </a:r>
              <a:r>
                <a:rPr lang="pt-BR" dirty="0"/>
                <a:t>                      </a:t>
              </a:r>
              <a:r>
                <a:rPr lang="pt-BR" dirty="0" err="1"/>
                <a:t>lg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0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901336" y="1772663"/>
            <a:ext cx="918318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Visualização do layout dos padrões MD,SM E LG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468" y="2318950"/>
            <a:ext cx="8174924" cy="40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23520" y="1403491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Como inserir um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FrameWork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BootSrap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63051" y="1772663"/>
            <a:ext cx="918318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Código fonte do exemplo demonstrador anteriormente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3520" y="2322914"/>
            <a:ext cx="55255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r>
              <a:rPr lang="pt-BR" sz="1400" dirty="0"/>
              <a:t>&lt;meta </a:t>
            </a:r>
            <a:r>
              <a:rPr lang="pt-BR" sz="1400" dirty="0" err="1"/>
              <a:t>charset</a:t>
            </a:r>
            <a:r>
              <a:rPr lang="pt-BR" sz="1400" dirty="0"/>
              <a:t>="utf-8"&gt;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title</a:t>
            </a:r>
            <a:r>
              <a:rPr lang="pt-BR" sz="1400" dirty="0"/>
              <a:t>&gt; Meu Site em </a:t>
            </a:r>
            <a:r>
              <a:rPr lang="pt-BR" sz="1400" dirty="0" err="1"/>
              <a:t>Bootstrap</a:t>
            </a:r>
            <a:r>
              <a:rPr lang="pt-BR" sz="1400" dirty="0"/>
              <a:t> &lt;/</a:t>
            </a:r>
            <a:r>
              <a:rPr lang="pt-BR" sz="1400" dirty="0" err="1"/>
              <a:t>title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/>
              <a:t>&lt;link </a:t>
            </a:r>
            <a:r>
              <a:rPr lang="pt-BR" sz="1400" dirty="0" err="1"/>
              <a:t>href</a:t>
            </a:r>
            <a:r>
              <a:rPr lang="pt-BR" sz="1400" dirty="0"/>
              <a:t> ="style.css" </a:t>
            </a:r>
            <a:r>
              <a:rPr lang="pt-BR" sz="1400" dirty="0" err="1"/>
              <a:t>rel</a:t>
            </a:r>
            <a:r>
              <a:rPr lang="pt-BR" sz="1400" dirty="0"/>
              <a:t>= "</a:t>
            </a:r>
            <a:r>
              <a:rPr lang="pt-BR" sz="1400" dirty="0" err="1"/>
              <a:t>stylesheet</a:t>
            </a:r>
            <a:r>
              <a:rPr lang="pt-BR" sz="1400" dirty="0"/>
              <a:t>"/&gt; </a:t>
            </a:r>
          </a:p>
          <a:p>
            <a:r>
              <a:rPr lang="pt-BR" sz="1400" dirty="0"/>
              <a:t>&lt;link </a:t>
            </a:r>
            <a:r>
              <a:rPr lang="pt-BR" sz="1400" dirty="0" err="1"/>
              <a:t>rel</a:t>
            </a:r>
            <a:r>
              <a:rPr lang="pt-BR" sz="1400" dirty="0"/>
              <a:t>="</a:t>
            </a:r>
            <a:r>
              <a:rPr lang="pt-BR" sz="1400" dirty="0" err="1"/>
              <a:t>stylesheet</a:t>
            </a:r>
            <a:r>
              <a:rPr lang="pt-BR" sz="1400" dirty="0"/>
              <a:t>" </a:t>
            </a:r>
            <a:r>
              <a:rPr lang="pt-BR" sz="1400" dirty="0" err="1"/>
              <a:t>href</a:t>
            </a:r>
            <a:r>
              <a:rPr lang="pt-BR" sz="1400" dirty="0"/>
              <a:t>="https://stackpath.bootstrapcdn.com/bootstrap/4.4.1/css/bootstrap.min.css" </a:t>
            </a:r>
            <a:r>
              <a:rPr lang="pt-BR" sz="1400" dirty="0" err="1"/>
              <a:t>integrity</a:t>
            </a:r>
            <a:r>
              <a:rPr lang="pt-BR" sz="1400" dirty="0"/>
              <a:t>="sha384-Vkoo8x4CGsO3+Hhxv8T/Q5PaXtkKtu6ug5TOeNV6gBiFeWPGFN9MuhOf23Q9Ifjh" </a:t>
            </a:r>
            <a:r>
              <a:rPr lang="pt-BR" sz="1400" dirty="0" err="1"/>
              <a:t>crossorigin</a:t>
            </a:r>
            <a:r>
              <a:rPr lang="pt-BR" sz="1400" dirty="0"/>
              <a:t>="</a:t>
            </a:r>
            <a:r>
              <a:rPr lang="pt-BR" sz="1400" dirty="0" err="1"/>
              <a:t>anonymous</a:t>
            </a:r>
            <a:r>
              <a:rPr lang="pt-BR" sz="1400" dirty="0"/>
              <a:t>"&gt;</a:t>
            </a:r>
          </a:p>
          <a:p>
            <a:endParaRPr lang="pt-BR" sz="1400" dirty="0"/>
          </a:p>
          <a:p>
            <a:r>
              <a:rPr lang="pt-BR" sz="1400" dirty="0"/>
              <a:t>&lt;/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13230" y="1095590"/>
            <a:ext cx="640548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="container"&gt;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row</a:t>
            </a:r>
            <a:r>
              <a:rPr lang="pt-BR" sz="1400" dirty="0"/>
              <a:t>"&gt;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="col-md-2 col-sm-3 col-xs-3 div1"&gt;HOME&lt;/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="col-md-5 col-sm-3 col-xs-3 div2"&gt;PRODUTOS&lt;/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="col-md-3 col-sm-3 col-xs-3 div3"&gt;CONTATOS&lt;/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="col-md-2 col-sm-3 col-xs-3 div4"&gt;LINKS&lt;/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row</a:t>
            </a:r>
            <a:r>
              <a:rPr lang="pt-BR" sz="1400" dirty="0"/>
              <a:t>"&gt;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="col-md-12 div5"&gt;FULL BANNER&lt;/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	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row</a:t>
            </a:r>
            <a:r>
              <a:rPr lang="pt-BR" sz="1400" dirty="0"/>
              <a:t>"&gt;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="col-md-5 col-xs-6 div6"&gt;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nav</a:t>
            </a:r>
            <a:r>
              <a:rPr lang="pt-BR" sz="1400" dirty="0"/>
              <a:t>&gt;</a:t>
            </a:r>
          </a:p>
          <a:p>
            <a:r>
              <a:rPr lang="pt-BR" sz="1400" dirty="0"/>
              <a:t>	&lt;h3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-center"&gt; </a:t>
            </a:r>
            <a:r>
              <a:rPr lang="pt-BR" sz="1400" dirty="0" err="1"/>
              <a:t>Titulos</a:t>
            </a:r>
            <a:r>
              <a:rPr lang="pt-BR" sz="1400" dirty="0"/>
              <a:t>&lt;/h3&gt;</a:t>
            </a:r>
          </a:p>
          <a:p>
            <a:r>
              <a:rPr lang="pt-BR" sz="1400" dirty="0"/>
              <a:t>	&lt;a </a:t>
            </a:r>
            <a:r>
              <a:rPr lang="pt-BR" sz="1400" dirty="0" err="1"/>
              <a:t>href</a:t>
            </a:r>
            <a:r>
              <a:rPr lang="pt-BR" sz="1400" dirty="0"/>
              <a:t>="#" </a:t>
            </a:r>
            <a:r>
              <a:rPr lang="pt-BR" sz="1400" dirty="0" err="1"/>
              <a:t>target</a:t>
            </a:r>
            <a:r>
              <a:rPr lang="pt-BR" sz="1400" dirty="0"/>
              <a:t>="_self"&gt;&lt;li&gt; Todas&lt;/li&gt;&lt;/a&gt;</a:t>
            </a:r>
          </a:p>
          <a:p>
            <a:r>
              <a:rPr lang="pt-BR" sz="1400" dirty="0"/>
              <a:t>	&lt;a </a:t>
            </a:r>
            <a:r>
              <a:rPr lang="pt-BR" sz="1400" dirty="0" err="1"/>
              <a:t>href</a:t>
            </a:r>
            <a:r>
              <a:rPr lang="pt-BR" sz="1400" dirty="0"/>
              <a:t>="#" </a:t>
            </a:r>
            <a:r>
              <a:rPr lang="pt-BR" sz="1400" dirty="0" err="1"/>
              <a:t>target</a:t>
            </a:r>
            <a:r>
              <a:rPr lang="pt-BR" sz="1400" dirty="0"/>
              <a:t>="_self"&gt;&lt;li&gt; Ficção&lt;/li&gt;&lt;/a&gt;</a:t>
            </a:r>
          </a:p>
          <a:p>
            <a:r>
              <a:rPr lang="pt-BR" sz="1400" dirty="0"/>
              <a:t>	&lt;a </a:t>
            </a:r>
            <a:r>
              <a:rPr lang="pt-BR" sz="1400" dirty="0" err="1"/>
              <a:t>href</a:t>
            </a:r>
            <a:r>
              <a:rPr lang="pt-BR" sz="1400" dirty="0"/>
              <a:t>="#" </a:t>
            </a:r>
            <a:r>
              <a:rPr lang="pt-BR" sz="1400" dirty="0" err="1"/>
              <a:t>target</a:t>
            </a:r>
            <a:r>
              <a:rPr lang="pt-BR" sz="1400" dirty="0"/>
              <a:t>="_self"&gt;&lt;li&gt; Fantasia&lt;/li&gt;&lt;/a&gt;</a:t>
            </a:r>
          </a:p>
          <a:p>
            <a:r>
              <a:rPr lang="pt-BR" sz="1400" dirty="0"/>
              <a:t>	&lt;a </a:t>
            </a:r>
            <a:r>
              <a:rPr lang="pt-BR" sz="1400" dirty="0" err="1"/>
              <a:t>href</a:t>
            </a:r>
            <a:r>
              <a:rPr lang="pt-BR" sz="1400" dirty="0"/>
              <a:t>="#" </a:t>
            </a:r>
            <a:r>
              <a:rPr lang="pt-BR" sz="1400" dirty="0" err="1"/>
              <a:t>target</a:t>
            </a:r>
            <a:r>
              <a:rPr lang="pt-BR" sz="1400" dirty="0"/>
              <a:t>="_self"&gt;&lt;li&gt; Romance&lt;/li&gt;&lt;/a&gt;</a:t>
            </a:r>
          </a:p>
          <a:p>
            <a:r>
              <a:rPr lang="pt-BR" sz="1400" dirty="0"/>
              <a:t>	&lt;/</a:t>
            </a:r>
            <a:r>
              <a:rPr lang="pt-BR" sz="1400" dirty="0" err="1"/>
              <a:t>ul</a:t>
            </a:r>
            <a:r>
              <a:rPr lang="pt-BR" sz="1400" dirty="0"/>
              <a:t>&gt;</a:t>
            </a:r>
          </a:p>
          <a:p>
            <a:r>
              <a:rPr lang="pt-BR" sz="1400" dirty="0"/>
              <a:t>	&lt;/</a:t>
            </a:r>
            <a:r>
              <a:rPr lang="pt-BR" sz="1400" dirty="0" err="1"/>
              <a:t>nav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	</a:t>
            </a:r>
          </a:p>
          <a:p>
            <a:r>
              <a:rPr lang="pt-BR" sz="1400" dirty="0"/>
              <a:t>	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="col-md-7 col-xs-6 div7"&gt;PRODUTOS&lt;/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6213230" y="1301434"/>
            <a:ext cx="0" cy="555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901337" y="1384663"/>
            <a:ext cx="9183189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98" dirty="0">
                <a:solidFill>
                  <a:srgbClr val="699841"/>
                </a:solidFill>
                <a:latin typeface="Gotham HTF Light"/>
              </a:rPr>
              <a:t>Resultado da Página em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BootStrap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nos 4 planos de visualização </a:t>
            </a:r>
          </a:p>
          <a:p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8" y="1883855"/>
            <a:ext cx="6450901" cy="30117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58" y="3789398"/>
            <a:ext cx="3814718" cy="26652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377" y="215456"/>
            <a:ext cx="3406806" cy="27055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2942" y="3224028"/>
            <a:ext cx="3099708" cy="34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7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596" y="3008762"/>
            <a:ext cx="7935927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Gotham HTF Light"/>
              </a:rPr>
              <a:t>JAVASCRIPT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uma linguagem de programação 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interpretada.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Foi originalmente implementada como parte dos navegadores web para que scripts pudessem ser executados do lado do cliente e interagissem com o usuário 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sem a necessidade 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deste script passar pelo servidor. </a:t>
            </a:r>
          </a:p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atualmente a principal linguagem para programação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clientside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(lado do cliente) em navegadores web. Foi concebida para ser uma linguagem script com orientação a objetos baseada em protótipos, tipagem fraca e dinâmica e funções de primeira classe. Possui suporte à programação funcional e apresenta recursos como fechamentos e funções.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SCRIPT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95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+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soma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-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subtração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/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divisão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*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multiplicação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%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módulo de uma divisão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**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potência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OPERADORES ARITIMÉTICOS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26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5596" y="3008762"/>
            <a:ext cx="7935927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Gotham HTF Light"/>
              </a:rPr>
              <a:t>INTRODUÇÃO AO HTML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229611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 –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OPERADORES LÓGICOS</a:t>
            </a:r>
            <a:endParaRPr lang="pt-BR" sz="2398" dirty="0">
              <a:solidFill>
                <a:srgbClr val="699841"/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endParaRPr lang="pt-BR" sz="2398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&amp;&amp;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and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(e)</a:t>
            </a:r>
          </a:p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||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(ou)</a:t>
            </a:r>
          </a:p>
          <a:p>
            <a:pPr marL="0" indent="0" algn="ctr">
              <a:lnSpc>
                <a:spcPct val="20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!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not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(não)</a:t>
            </a:r>
          </a:p>
        </p:txBody>
      </p:sp>
    </p:spTree>
    <p:extLst>
      <p:ext uri="{BB962C8B-B14F-4D97-AF65-F5344CB8AC3E}">
        <p14:creationId xmlns:p14="http://schemas.microsoft.com/office/powerpoint/2010/main" val="16729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&gt;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maior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&lt;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menor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&gt;=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maior ou igual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&lt;=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menor ou igual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!=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diferente</a:t>
            </a:r>
          </a:p>
          <a:p>
            <a:pPr marL="0" indent="0" algn="ctr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 pitchFamily="50" charset="0"/>
              </a:rPr>
              <a:t>==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=&gt; igualdade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OPERADORES RELACIONAIS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if (teste lógico){                 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condição verdadeira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else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{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       condição falsa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IF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79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switch(expressão){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case n: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bloco de comando;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break;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case n:  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bloco de comando;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		break;  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default: 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	bloco de comando;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SWITCH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7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 (let i = 0 ; i &lt;= 9 ; i++){ 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bloco que será executado... 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FOR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74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while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(condicionamento) {     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bloco que será executado... pode ter vários comandos...  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WHILE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8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let i = 0; // variável inicial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do {    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bloco que será executado...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}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while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(i &lt;= n); // condição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DO WHILE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Propriedade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length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o tamanho da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toLowerCase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a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em letras minúsculas.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toUpperCase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a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em letras maiúsculas.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charAt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contido em uma determinada posição.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indexOf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(‘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’)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verifica em que posição está determinado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caso não encontre retorna -1. Inicia a busca pelo primeiro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RECURSOS PARA STRING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98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indexOf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(‘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’, posição)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verifica em que posição está 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começando na posição determinada.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ED145B"/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lastIndexOf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(‘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’)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verifica em que posição está determinado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caso não encontre retorna -1. Inicia a busca pelo último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caracter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Método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substring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início,fim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)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- retorna um pedaço da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string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você pode determinar o começo e fim deste retorno.</a:t>
            </a:r>
          </a:p>
        </p:txBody>
      </p:sp>
    </p:spTree>
    <p:extLst>
      <p:ext uri="{BB962C8B-B14F-4D97-AF65-F5344CB8AC3E}">
        <p14:creationId xmlns:p14="http://schemas.microsoft.com/office/powerpoint/2010/main" val="13534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48380" y="1690958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Declarando um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var nome =[“valor 1", “valor 2", “valor 3", ...];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ED145B"/>
                </a:solidFill>
                <a:latin typeface="Gotham HTF Light"/>
              </a:rPr>
              <a:t>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Tamanho 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Nome 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array.length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ED145B"/>
                </a:solidFill>
                <a:latin typeface="Gotham HTF Light"/>
              </a:rPr>
              <a:t>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Adicionar um item no  fim 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Nome 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array.push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(“conteúdo");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ARRAY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4" y="740346"/>
            <a:ext cx="9690359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H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YPER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EXT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M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ARKUP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ANGUAGE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uma linguagem de marcação utilizada para formatações de textos, inserir imagens e ligações de hipertexto.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Não é possível programar em linguagem HTML  pois ela é simplesmente uma linguagem de marcação.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navegadores (browsers) são os responsáveis por identificar as marcações em HTML e apresentar os documentos conforme o que foi especificado por essas marcações.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4A394D1-D663-4B1C-AC63-29C81DA1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35077"/>
            <a:ext cx="9525412" cy="4403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Remover um item no  fim 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Nome 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array.pop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();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Adicionar um item no início 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Nome 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array.unshift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(“conteúdo");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Remover um item no início do </a:t>
            </a:r>
            <a:r>
              <a:rPr lang="pt-BR" sz="239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array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398" dirty="0">
                <a:solidFill>
                  <a:srgbClr val="699841"/>
                </a:solidFill>
                <a:latin typeface="Gotham HTF Light"/>
              </a:rPr>
              <a:t>Nome do </a:t>
            </a:r>
            <a:r>
              <a:rPr lang="pt-BR" sz="2398" dirty="0" err="1">
                <a:solidFill>
                  <a:srgbClr val="699841"/>
                </a:solidFill>
                <a:latin typeface="Gotham HTF Light"/>
              </a:rPr>
              <a:t>array.shift</a:t>
            </a:r>
            <a:r>
              <a:rPr lang="pt-BR" sz="2398" dirty="0">
                <a:solidFill>
                  <a:srgbClr val="699841"/>
                </a:solidFill>
                <a:latin typeface="Gotham HTF Light"/>
              </a:rPr>
              <a:t>();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ARRAY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1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 HTML, e digite o código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95EAB1-4EDC-40CB-98CD-AFF7570BD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2" y="2732418"/>
            <a:ext cx="8902821" cy="323950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APLICAÇÃO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80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diretório chamado “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e dentro deste diretório crie um arquivo chamado “funcoes.js”, com o código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488CB6-7D41-43AA-809D-3F5D5717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256" y="3471916"/>
            <a:ext cx="5100677" cy="1281513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APLICAÇÃO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73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72F1A92-12F8-475B-89CE-8F79B0F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4" y="740346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JAVA 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SCRIPT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- APLICAÇÃO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ao arquivo HTML e adicione as linhas conforme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48C650-7689-4EB5-817A-5B23BD83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988" y="2583518"/>
            <a:ext cx="8318542" cy="33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funções (funcoes.js) adicione a nova função, conforme apresentado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5AD145-FE55-40C6-AB1F-AE0F2EF07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270" y="2566126"/>
            <a:ext cx="5969978" cy="3514719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APLICAÇÃO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1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 HTML, e digite o código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8A41E8-7191-47EE-A1A4-5B56FFBFD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13" y="2366330"/>
            <a:ext cx="7603091" cy="4282409"/>
          </a:xfrm>
          <a:prstGeom prst="rect">
            <a:avLst/>
          </a:prstGeom>
        </p:spPr>
      </p:pic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APLICAÇÃO EXEMPLO 2 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997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mesmo arquivo “funcoes.js” acrescente a função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0D5228-BF9A-4C4E-8F66-7CC3F392B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3" y="2840541"/>
            <a:ext cx="9525414" cy="150634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SCRIPT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APLICAÇÃO EXEMPLO 2 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26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6020836" y="2370971"/>
            <a:ext cx="5291597" cy="2138134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Curso de HTML5 W3C http://www.w3c.br/pub/Cursos/CursoHTML5/html5-web.pdf</a:t>
            </a:r>
          </a:p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Mozilla </a:t>
            </a:r>
            <a:r>
              <a:rPr lang="pt-BR" sz="1465" b="1" dirty="0" err="1">
                <a:cs typeface="Arial" panose="020B0604020202020204" pitchFamily="34" charset="0"/>
              </a:rPr>
              <a:t>Developer</a:t>
            </a:r>
            <a:r>
              <a:rPr lang="pt-BR" sz="1465" b="1" dirty="0">
                <a:cs typeface="Arial" panose="020B0604020202020204" pitchFamily="34" charset="0"/>
              </a:rPr>
              <a:t> https://developer.mozilla.org/ptBR/docs/Web/Guide/HTML/Forms/Meu_primeiro_formulario_HTML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1109271" y="1345774"/>
            <a:ext cx="4610267" cy="4646355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REFERÊNCIAS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BIBLIOGRAFIAS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16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0095" y="4713504"/>
            <a:ext cx="96665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 e Prof. Ricardo Alexandre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Bontempo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80095" y="2897945"/>
            <a:ext cx="9621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Eu Prof. Ms. Ricardo Alexandre </a:t>
            </a:r>
            <a:r>
              <a:rPr lang="pt-BR" dirty="0" err="1"/>
              <a:t>Bontempo</a:t>
            </a:r>
            <a:endParaRPr lang="pt-BR" dirty="0"/>
          </a:p>
          <a:p>
            <a:pPr algn="ctr"/>
            <a:r>
              <a:rPr lang="pt-BR" dirty="0"/>
              <a:t>agradeço imensamente ao professor Humberto Delgado pelo consentimento da utilização </a:t>
            </a:r>
          </a:p>
          <a:p>
            <a:pPr algn="ctr"/>
            <a:r>
              <a:rPr lang="pt-BR" dirty="0"/>
              <a:t>do seu material e implementação autorizada para divulgação no curso.</a:t>
            </a:r>
          </a:p>
        </p:txBody>
      </p:sp>
    </p:spTree>
    <p:extLst>
      <p:ext uri="{BB962C8B-B14F-4D97-AF65-F5344CB8AC3E}">
        <p14:creationId xmlns:p14="http://schemas.microsoft.com/office/powerpoint/2010/main" val="169173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8846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 documento HTML apresenta elementos entre parênteses angulares (&lt; e &gt;) - esses elementos são as etiquetas (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 de HTML, elas definem onde começa e termina um determinado conteúdo na página.  A </a:t>
            </a:r>
            <a:r>
              <a:rPr lang="pt-BR" sz="1865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maioria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tem abertura e fechamento: 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&gt;...&lt;/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Alguns elementos são chamados "vazios", pois não marcam uma região de texto, apenas inserem algo no documento: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Todos os elementos podem ter </a:t>
            </a:r>
            <a:r>
              <a:rPr lang="pt-BR" sz="1865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atributos: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atributo1="valor1" atributo2="valor2"&gt;...&lt;/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atributos podem ser obrigatórios ou opcionais. Use sempre </a:t>
            </a:r>
            <a:r>
              <a:rPr lang="pt-BR" sz="1865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minúsculas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escrever as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D214C09-DE55-44C9-A260-8FE7ABFE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&lt;!DOCTYPE 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 ser a primeira linha de código do documento antes da </a:t>
            </a:r>
            <a:r>
              <a:rPr lang="pt-BR" alt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HTML. </a:t>
            </a:r>
          </a:p>
          <a:p>
            <a:pPr marL="532907" lvl="1" indent="0">
              <a:buNone/>
            </a:pP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</a:t>
            </a:r>
            <a:r>
              <a:rPr lang="pt-BR" alt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Doctype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indica para o navegador e para outros meios qual a especificação de código utilizar. Em versões anteriores, era necessário referenciar o DTD diretamente no código do </a:t>
            </a:r>
            <a:r>
              <a:rPr lang="pt-BR" alt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Doctype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Com o HTML5, a referência por qual DTD utilizar é responsabilidade do Browser. O </a:t>
            </a:r>
            <a:r>
              <a:rPr lang="pt-BR" alt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Doctype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é uma </a:t>
            </a:r>
            <a:r>
              <a:rPr lang="pt-BR" alt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do HTML, mas uma instrução para que o browser tenha informações sobre qual versão de código a marcação foi escrita. 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o início do documento HTML.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C2CF84-26F8-4411-A824-FDC7563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66" y="4158041"/>
            <a:ext cx="4793065" cy="257211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B68928D-990C-4321-B41D-17E0FE33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0422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onde fica toda uma parte muito importante de sua página. No HEAD ficam os metadados. Metadados  geralmente definem o título do documento, o conjunto de caracteres, os estilos e outras metainformações.</a:t>
            </a:r>
          </a:p>
          <a:p>
            <a:pPr marL="532907" lvl="1" indent="0"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Clr>
                <a:srgbClr val="ED145B"/>
              </a:buClr>
              <a:buNone/>
              <a:defRPr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&lt;meta 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http-equiv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="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Content-Type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" 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content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="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text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/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; 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charset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=utf-8"&gt;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exibir uma página HTML corretamente, um navegador da web deve conhecer o conjunto de caracteres usado na página. Isso é especificado na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&lt;meta&gt;.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C2CF84-26F8-4411-A824-FDC7563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12" y="4237756"/>
            <a:ext cx="4644518" cy="249240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2D75638-D922-4AA2-9C05-56F771A34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86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header representa um grupo de introdução ou elementos de navegação. O elemento header pode ser utilizado para agrupar índices de conteúdos, campos de busca ou até mesmo logos.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grpSp>
        <p:nvGrpSpPr>
          <p:cNvPr id="8" name="Grupo 21">
            <a:extLst>
              <a:ext uri="{FF2B5EF4-FFF2-40B4-BE49-F238E27FC236}">
                <a16:creationId xmlns:a16="http://schemas.microsoft.com/office/drawing/2014/main" id="{1124B5C1-5425-48FE-8E14-EA74652C54B5}"/>
              </a:ext>
            </a:extLst>
          </p:cNvPr>
          <p:cNvGrpSpPr>
            <a:grpSpLocks/>
          </p:cNvGrpSpPr>
          <p:nvPr/>
        </p:nvGrpSpPr>
        <p:grpSpPr bwMode="auto">
          <a:xfrm>
            <a:off x="6210144" y="2997460"/>
            <a:ext cx="4362024" cy="3491550"/>
            <a:chOff x="642937" y="857251"/>
            <a:chExt cx="7715251" cy="58601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8535BA8-2EB0-4855-A340-22903386269B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2F2EC32-F328-43F1-A89C-DF2E8B5997A4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bg2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6B2FA44-5D6E-4CA2-AF82-1CC6C7627995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87BD2EF-7766-4C6A-A856-CBE298F2C9D1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6B0025A-2DA2-4E96-9CE1-603B9AF6AE63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9FCDCA7-7FE7-4250-8DC2-3CF4EA237A4D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15" name="CaixaDeTexto 28">
              <a:extLst>
                <a:ext uri="{FF2B5EF4-FFF2-40B4-BE49-F238E27FC236}">
                  <a16:creationId xmlns:a16="http://schemas.microsoft.com/office/drawing/2014/main" id="{4398ABAC-D523-43C1-B78E-7526441FA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5" y="2257101"/>
              <a:ext cx="2101512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A761610-80DD-4BED-A060-A83FCEF6F454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17" name="CaixaDeTexto 30">
              <a:extLst>
                <a:ext uri="{FF2B5EF4-FFF2-40B4-BE49-F238E27FC236}">
                  <a16:creationId xmlns:a16="http://schemas.microsoft.com/office/drawing/2014/main" id="{167E6974-FFFF-4940-82F0-68292AC8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2" y="2878112"/>
              <a:ext cx="2257452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>
                  <a:latin typeface="+mj-lt"/>
                </a:rPr>
                <a:t>&lt;ASIDE&gt;</a:t>
              </a:r>
            </a:p>
          </p:txBody>
        </p:sp>
      </p:grpSp>
      <p:sp>
        <p:nvSpPr>
          <p:cNvPr id="1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10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21">
            <a:extLst>
              <a:ext uri="{FF2B5EF4-FFF2-40B4-BE49-F238E27FC236}">
                <a16:creationId xmlns:a16="http://schemas.microsoft.com/office/drawing/2014/main" id="{E10F2828-570D-4512-BA7E-D18AD3BB443E}"/>
              </a:ext>
            </a:extLst>
          </p:cNvPr>
          <p:cNvGrpSpPr>
            <a:grpSpLocks/>
          </p:cNvGrpSpPr>
          <p:nvPr/>
        </p:nvGrpSpPr>
        <p:grpSpPr bwMode="auto">
          <a:xfrm>
            <a:off x="6212974" y="2997460"/>
            <a:ext cx="4345619" cy="3491550"/>
            <a:chOff x="642937" y="857251"/>
            <a:chExt cx="7715251" cy="58601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80B90B5-50CA-43EB-B930-9775EF9BE213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92347EF-4D04-4B7C-B9A9-D16CAA13DB01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FBAD929-6695-4003-9745-67BD0CF89C31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B2AB3F-5457-466E-B946-B29EF87B92ED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C2AA21E-4496-49D5-8551-1CAF827919AF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EA0A343-12B3-47AA-BFB5-E65ED867CD42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25" name="CaixaDeTexto 28">
              <a:extLst>
                <a:ext uri="{FF2B5EF4-FFF2-40B4-BE49-F238E27FC236}">
                  <a16:creationId xmlns:a16="http://schemas.microsoft.com/office/drawing/2014/main" id="{75ECDEBB-EE6D-4DEA-A676-7F670CB39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6" y="2257101"/>
              <a:ext cx="2109445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2605411-81D0-443D-8AF3-1FEBE27338D8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>
              <a:extLst>
                <a:ext uri="{FF2B5EF4-FFF2-40B4-BE49-F238E27FC236}">
                  <a16:creationId xmlns:a16="http://schemas.microsoft.com/office/drawing/2014/main" id="{FF73679C-BE22-4CCE-A3B4-8F541183B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265974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>
                  <a:latin typeface="+mj-lt"/>
                </a:rPr>
                <a:t>&lt;ASIDE&gt;</a:t>
              </a:r>
            </a:p>
          </p:txBody>
        </p:sp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nav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uma seção da página que contém links para outras partes do website. Nem todos os grupos de links devem ser elementos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nav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apenas aqueles grupos que contém links importantes. Isso pode ser aplicado naqueles blocos de links que geralmente são colocados no Rodapé e também para compor o menu principal do site.	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18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21">
            <a:extLst>
              <a:ext uri="{FF2B5EF4-FFF2-40B4-BE49-F238E27FC236}">
                <a16:creationId xmlns:a16="http://schemas.microsoft.com/office/drawing/2014/main" id="{6B001420-D112-4628-A91D-E94F7DBC3E1B}"/>
              </a:ext>
            </a:extLst>
          </p:cNvPr>
          <p:cNvGrpSpPr>
            <a:grpSpLocks/>
          </p:cNvGrpSpPr>
          <p:nvPr/>
        </p:nvGrpSpPr>
        <p:grpSpPr bwMode="auto">
          <a:xfrm>
            <a:off x="6212975" y="2997460"/>
            <a:ext cx="4316636" cy="3491550"/>
            <a:chOff x="642937" y="857251"/>
            <a:chExt cx="7715251" cy="586015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ED2DC51-E3D8-442F-A35C-DF5BC56D1B89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AC1C4F6-0F52-449B-A5A9-C7D723E07426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CC6F22FE-39D8-4EDB-A57F-4095789CA49A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E49EC6F-C510-420C-8F94-60391AD88718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6E6CE1-2FE1-4280-9BE3-CB1D858C512A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3277C44-378E-4621-8134-88E56B30DA35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34" name="CaixaDeTexto 28">
              <a:extLst>
                <a:ext uri="{FF2B5EF4-FFF2-40B4-BE49-F238E27FC236}">
                  <a16:creationId xmlns:a16="http://schemas.microsoft.com/office/drawing/2014/main" id="{17C475B2-B18A-4410-A639-25D3580D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5" y="2257101"/>
              <a:ext cx="2123608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16EC316-94B9-4C30-9F89-1BC6BE2A3595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6" name="CaixaDeTexto 30">
              <a:extLst>
                <a:ext uri="{FF2B5EF4-FFF2-40B4-BE49-F238E27FC236}">
                  <a16:creationId xmlns:a16="http://schemas.microsoft.com/office/drawing/2014/main" id="{A378A897-F778-45C3-9B00-A7587996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281188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>
                  <a:latin typeface="+mj-lt"/>
                </a:rPr>
                <a:t>&lt;ASIDE&gt;</a:t>
              </a:r>
            </a:p>
          </p:txBody>
        </p:sp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Defini o conteúdo principal da página ou da aplicação. Ele representa o conteúdo mais importante da página, que está diretamente relacionado ao tópico central do documento ou a funcionalidade principal de uma aplicação.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37" name="Retângulo 1">
            <a:extLst>
              <a:ext uri="{FF2B5EF4-FFF2-40B4-BE49-F238E27FC236}">
                <a16:creationId xmlns:a16="http://schemas.microsoft.com/office/drawing/2014/main" id="{253E752D-E23D-4A3E-B21D-AD8FE1AF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33" y="2894779"/>
            <a:ext cx="4969565" cy="37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398" dirty="0">
                <a:latin typeface="+mj-lt"/>
              </a:rPr>
              <a:t>Um detalhe importante: você não pode colocar mais do que UMA </a:t>
            </a:r>
            <a:r>
              <a:rPr lang="pt-BR" sz="2398" dirty="0" err="1">
                <a:latin typeface="+mj-lt"/>
              </a:rPr>
              <a:t>tag</a:t>
            </a:r>
            <a:r>
              <a:rPr lang="pt-BR" sz="2398" dirty="0">
                <a:latin typeface="+mj-lt"/>
              </a:rPr>
              <a:t> </a:t>
            </a:r>
            <a:r>
              <a:rPr lang="pt-BR" sz="2398" dirty="0" err="1">
                <a:latin typeface="+mj-lt"/>
              </a:rPr>
              <a:t>main</a:t>
            </a:r>
            <a:r>
              <a:rPr lang="pt-BR" sz="2398" dirty="0">
                <a:latin typeface="+mj-lt"/>
              </a:rPr>
              <a:t> no seu documento.</a:t>
            </a:r>
          </a:p>
          <a:p>
            <a:pPr eaLnBrk="1" hangingPunct="1">
              <a:defRPr/>
            </a:pPr>
            <a:endParaRPr lang="pt-BR" sz="2398" dirty="0">
              <a:latin typeface="+mj-lt"/>
            </a:endParaRPr>
          </a:p>
          <a:p>
            <a:pPr eaLnBrk="1" hangingPunct="1">
              <a:defRPr/>
            </a:pPr>
            <a:r>
              <a:rPr lang="pt-BR" sz="2398" dirty="0">
                <a:latin typeface="+mj-lt"/>
              </a:rPr>
              <a:t>Alguns browsers ainda não suportam está nova TAG, precisa, </a:t>
            </a:r>
            <a:r>
              <a:rPr lang="pt-BR" sz="2398" dirty="0" err="1">
                <a:latin typeface="+mj-lt"/>
              </a:rPr>
              <a:t>renderizar</a:t>
            </a:r>
            <a:r>
              <a:rPr lang="pt-BR" sz="2398" dirty="0">
                <a:latin typeface="+mj-lt"/>
              </a:rPr>
              <a:t> utilizando. </a:t>
            </a:r>
          </a:p>
          <a:p>
            <a:pPr eaLnBrk="1" hangingPunct="1">
              <a:defRPr/>
            </a:pPr>
            <a:endParaRPr lang="pt-BR" sz="2398" dirty="0">
              <a:latin typeface="+mj-lt"/>
            </a:endParaRPr>
          </a:p>
          <a:p>
            <a:pPr eaLnBrk="1" hangingPunct="1">
              <a:defRPr/>
            </a:pPr>
            <a:r>
              <a:rPr lang="pt-BR" sz="4263" dirty="0">
                <a:solidFill>
                  <a:srgbClr val="FF0000"/>
                </a:solidFill>
                <a:latin typeface="+mj-lt"/>
              </a:rPr>
              <a:t>display: </a:t>
            </a:r>
            <a:r>
              <a:rPr lang="pt-BR" sz="4263" dirty="0" err="1">
                <a:solidFill>
                  <a:srgbClr val="FF0000"/>
                </a:solidFill>
                <a:latin typeface="+mj-lt"/>
              </a:rPr>
              <a:t>block</a:t>
            </a:r>
            <a:r>
              <a:rPr lang="pt-BR" sz="4263" dirty="0">
                <a:solidFill>
                  <a:srgbClr val="FF0000"/>
                </a:solidFill>
                <a:latin typeface="+mj-lt"/>
              </a:rPr>
              <a:t>; </a:t>
            </a:r>
          </a:p>
        </p:txBody>
      </p:sp>
      <p:sp>
        <p:nvSpPr>
          <p:cNvPr id="1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87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52652" y="1137541"/>
            <a:ext cx="72890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Possui graduação Superior em Tecnologia em Informática -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Uniclar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- União das Faculdades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Claretianas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(2001)</a:t>
            </a: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Tem Mestrado Interdisciplinar em Educação, Adm. e Comunicação pela Universidade São Marcos (2006).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Foi professor na Universidade Anhembi Morumbi, além também de ser Coordenador na Graduação de Design Digital e na Pós-Graduação no curso de Ilustração,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Infografia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e Motion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Graphics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Já lecionou na Universidade São Judas no curso de Administração, com as matérias de Marketing, Sistemas de Informação, Informática Básica e Estatística,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Já lecionou também na FAM com as matérias de Design Gráfico, Direção de Arte, Linguagem Visual, Construção de Marcas, Fundamentos de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Marketing,Pesquisa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de Mercado, Comunicação Visual e Mídias. 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Também Lecionou e foi Coordenador na Universidade Anhanguera nos Cursos de TI e Sistemas de Informação.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Atualmente é professor Monitor no Senac de SBC nas áreas de Tecnologia.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Além da área acadêmica é consultor na área de análise de sistemas e programação como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freelancer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tendo ainda a oportunidade de prestar serviços em AS400 para IBM e tratamento de imagens de revistas para a Editora Abril. </a:t>
            </a:r>
            <a:endParaRPr lang="pt-BR" sz="14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2247" y="1363699"/>
            <a:ext cx="2704011" cy="549221"/>
          </a:xfrm>
        </p:spPr>
        <p:txBody>
          <a:bodyPr>
            <a:normAutofit/>
          </a:bodyPr>
          <a:lstStyle/>
          <a:p>
            <a:r>
              <a:rPr lang="pt-BR" sz="2800" dirty="0"/>
              <a:t>Mini Curriculum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4408" y="4799998"/>
            <a:ext cx="262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253A44"/>
                </a:solidFill>
                <a:latin typeface="Source Serif Pro"/>
              </a:rPr>
              <a:t>Prof. Ms. Ricardo Alexandre </a:t>
            </a:r>
            <a:r>
              <a:rPr lang="pt-BR" altLang="pt-BR" b="1" dirty="0" err="1">
                <a:solidFill>
                  <a:srgbClr val="253A44"/>
                </a:solidFill>
                <a:latin typeface="Source Serif Pro"/>
              </a:rPr>
              <a:t>Bontempo</a:t>
            </a:r>
            <a:endParaRPr lang="pt-BR" altLang="pt-BR" b="1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3237" y="1995714"/>
            <a:ext cx="2638697" cy="263869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9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21">
            <a:extLst>
              <a:ext uri="{FF2B5EF4-FFF2-40B4-BE49-F238E27FC236}">
                <a16:creationId xmlns:a16="http://schemas.microsoft.com/office/drawing/2014/main" id="{B806C2C0-3922-4D16-96FF-BFAED60EA207}"/>
              </a:ext>
            </a:extLst>
          </p:cNvPr>
          <p:cNvGrpSpPr>
            <a:grpSpLocks/>
          </p:cNvGrpSpPr>
          <p:nvPr/>
        </p:nvGrpSpPr>
        <p:grpSpPr bwMode="auto">
          <a:xfrm>
            <a:off x="6212975" y="2997460"/>
            <a:ext cx="4316636" cy="3491550"/>
            <a:chOff x="642937" y="857251"/>
            <a:chExt cx="7715251" cy="586015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184415A-7BA1-472F-97A4-EB8E1FDA9EF8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376608B-C073-473B-8714-FDD35DB3F1BD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D294742-4110-4D65-A4F4-D15F21069DC9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60CE7DD-BB9D-4D8B-A725-FD1150D4D999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88270C2-AB85-475E-AC13-2A39E3F60E1F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5CA42A4-1229-41DC-A3E2-54D382642322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34" name="CaixaDeTexto 28">
              <a:extLst>
                <a:ext uri="{FF2B5EF4-FFF2-40B4-BE49-F238E27FC236}">
                  <a16:creationId xmlns:a16="http://schemas.microsoft.com/office/drawing/2014/main" id="{F1F71391-BEBA-443F-982A-A422CC205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5" y="2257101"/>
              <a:ext cx="2123608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93C3BD3-C908-4FB7-B9A0-DB263FB70D51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6" name="CaixaDeTexto 30">
              <a:extLst>
                <a:ext uri="{FF2B5EF4-FFF2-40B4-BE49-F238E27FC236}">
                  <a16:creationId xmlns:a16="http://schemas.microsoft.com/office/drawing/2014/main" id="{ADC0A9E6-7329-4CAC-A0F2-523F4F9B2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281188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>
                  <a:latin typeface="+mj-lt"/>
                </a:rPr>
                <a:t>&lt;ASIDE&gt;</a:t>
              </a:r>
            </a:p>
          </p:txBody>
        </p:sp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article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uma parte da página que poderá ser distribuído e reutilizável em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FEEDs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por exemplo. Isto pode ser um post, artigo, um bloco de comentários de usuários ou apenas um bloco de texto comum.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84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21">
            <a:extLst>
              <a:ext uri="{FF2B5EF4-FFF2-40B4-BE49-F238E27FC236}">
                <a16:creationId xmlns:a16="http://schemas.microsoft.com/office/drawing/2014/main" id="{76A6B606-6F20-483E-9706-7FBD3592380B}"/>
              </a:ext>
            </a:extLst>
          </p:cNvPr>
          <p:cNvGrpSpPr>
            <a:grpSpLocks/>
          </p:cNvGrpSpPr>
          <p:nvPr/>
        </p:nvGrpSpPr>
        <p:grpSpPr bwMode="auto">
          <a:xfrm>
            <a:off x="6217739" y="2997460"/>
            <a:ext cx="4283084" cy="3491550"/>
            <a:chOff x="642937" y="857251"/>
            <a:chExt cx="7715251" cy="58601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B061B31-8DF1-440C-A888-262F297CE357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C6DE839-3C9F-4201-BAEB-60490B4B10FA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AE28141-342E-40DF-8053-FD66782C35C6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6DCE920-91C9-4A8D-8ACB-D48C2706605A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5730D63-C320-4BE8-A51A-86C1AA6FAF09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AD087AC-25E4-4BB9-8304-02686D104FE8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25" name="CaixaDeTexto 28">
              <a:extLst>
                <a:ext uri="{FF2B5EF4-FFF2-40B4-BE49-F238E27FC236}">
                  <a16:creationId xmlns:a16="http://schemas.microsoft.com/office/drawing/2014/main" id="{8DD4CB2F-644E-469E-B06D-5E5F6B961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4" y="2257101"/>
              <a:ext cx="2140244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DC7FED7-6C25-4E48-9516-8A06EEFAC6FA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7" name="CaixaDeTexto 30">
              <a:extLst>
                <a:ext uri="{FF2B5EF4-FFF2-40B4-BE49-F238E27FC236}">
                  <a16:creationId xmlns:a16="http://schemas.microsoft.com/office/drawing/2014/main" id="{923C913F-0DEF-49A7-BA9E-7B35CAC73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0" y="2878112"/>
              <a:ext cx="2299058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&lt;ASIDE&gt;</a:t>
              </a:r>
            </a:p>
          </p:txBody>
        </p:sp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um bloco de conteúdo que referência o conteúdo que envolta do elemento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pode ser representado por conteúdos em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sidebars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em textos impressos, publicidade ou até mesmo para criar um grupo de elementos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nav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outras informações separados do conteúdo principal do website.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34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21">
            <a:extLst>
              <a:ext uri="{FF2B5EF4-FFF2-40B4-BE49-F238E27FC236}">
                <a16:creationId xmlns:a16="http://schemas.microsoft.com/office/drawing/2014/main" id="{17413B05-19FC-4205-9E66-8E4C7C0F0CCE}"/>
              </a:ext>
            </a:extLst>
          </p:cNvPr>
          <p:cNvGrpSpPr>
            <a:grpSpLocks/>
          </p:cNvGrpSpPr>
          <p:nvPr/>
        </p:nvGrpSpPr>
        <p:grpSpPr bwMode="auto">
          <a:xfrm>
            <a:off x="6217739" y="2997460"/>
            <a:ext cx="4283084" cy="3491550"/>
            <a:chOff x="642937" y="857251"/>
            <a:chExt cx="7715251" cy="586015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4720D23-2B5B-4613-BD41-190E4E45FF59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10076B-8762-46B6-A1BD-B801AF848896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8384F38-917E-4119-A7F2-0920E48A372D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359A140-17F9-4549-BD85-7A914C3F832B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5B98BF5-3751-4640-85B9-119E06D78C24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332BE51-4B95-492D-92DC-573D23B323AA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34" name="CaixaDeTexto 28">
              <a:extLst>
                <a:ext uri="{FF2B5EF4-FFF2-40B4-BE49-F238E27FC236}">
                  <a16:creationId xmlns:a16="http://schemas.microsoft.com/office/drawing/2014/main" id="{2A5E9E34-07F1-4329-B87A-0557B7B9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4" y="2257101"/>
              <a:ext cx="2140244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8F8B85-0A38-4627-8EB5-201CCC51CCD2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6" name="CaixaDeTexto 30">
              <a:extLst>
                <a:ext uri="{FF2B5EF4-FFF2-40B4-BE49-F238E27FC236}">
                  <a16:creationId xmlns:a16="http://schemas.microsoft.com/office/drawing/2014/main" id="{2DC73FB1-406B-4096-A077-7D72E1F04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0" y="2878112"/>
              <a:ext cx="2299058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>
                  <a:latin typeface="+mj-lt"/>
                </a:rPr>
                <a:t>&lt;ASIDE&gt;</a:t>
              </a:r>
            </a:p>
          </p:txBody>
        </p:sp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section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define uma nova seção genérica no documento. Por exemplo, a home de um website pode ser dividida em diversas seções: introdução ou destaque, novidades, informação de contato e chamadas para conteúdo interno.	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0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21">
            <a:extLst>
              <a:ext uri="{FF2B5EF4-FFF2-40B4-BE49-F238E27FC236}">
                <a16:creationId xmlns:a16="http://schemas.microsoft.com/office/drawing/2014/main" id="{DF961ABC-66AA-4A41-B017-702E0F76DFEC}"/>
              </a:ext>
            </a:extLst>
          </p:cNvPr>
          <p:cNvGrpSpPr>
            <a:grpSpLocks/>
          </p:cNvGrpSpPr>
          <p:nvPr/>
        </p:nvGrpSpPr>
        <p:grpSpPr bwMode="auto">
          <a:xfrm>
            <a:off x="6224254" y="2997460"/>
            <a:ext cx="4234760" cy="3491550"/>
            <a:chOff x="642937" y="857251"/>
            <a:chExt cx="7715251" cy="5860156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229CEE9-B8CC-4288-B486-35BE8DF7CDF0}"/>
                </a:ext>
              </a:extLst>
            </p:cNvPr>
            <p:cNvSpPr/>
            <p:nvPr/>
          </p:nvSpPr>
          <p:spPr bwMode="auto">
            <a:xfrm>
              <a:off x="642937" y="2442375"/>
              <a:ext cx="7715251" cy="35785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418AC6A6-3AB1-4EA1-BD41-842DB8D7BC80}"/>
                </a:ext>
              </a:extLst>
            </p:cNvPr>
            <p:cNvSpPr/>
            <p:nvPr/>
          </p:nvSpPr>
          <p:spPr bwMode="auto">
            <a:xfrm>
              <a:off x="642937" y="857251"/>
              <a:ext cx="7715251" cy="771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&lt;HEADER&gt;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0D4F76B-4290-4969-A96C-C74840303C67}"/>
                </a:ext>
              </a:extLst>
            </p:cNvPr>
            <p:cNvSpPr/>
            <p:nvPr/>
          </p:nvSpPr>
          <p:spPr bwMode="auto">
            <a:xfrm>
              <a:off x="642937" y="1639520"/>
              <a:ext cx="7715251" cy="782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&lt;NAV&gt;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65226F5-A6A2-4CA4-A8E4-BB916FD6C27E}"/>
                </a:ext>
              </a:extLst>
            </p:cNvPr>
            <p:cNvSpPr/>
            <p:nvPr/>
          </p:nvSpPr>
          <p:spPr bwMode="auto">
            <a:xfrm>
              <a:off x="642937" y="3001628"/>
              <a:ext cx="385934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&lt;ARTICLE&gt;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3A8B0A1-3B23-449A-BAC0-C55E80071F0F}"/>
                </a:ext>
              </a:extLst>
            </p:cNvPr>
            <p:cNvSpPr/>
            <p:nvPr/>
          </p:nvSpPr>
          <p:spPr bwMode="auto">
            <a:xfrm>
              <a:off x="642937" y="6020912"/>
              <a:ext cx="7715251" cy="696495"/>
            </a:xfrm>
            <a:prstGeom prst="rect">
              <a:avLst/>
            </a:prstGeom>
            <a:solidFill>
              <a:schemeClr val="accent4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&lt;FOOTER&gt;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A1F66BD-683E-497A-962E-3F63B493A672}"/>
                </a:ext>
              </a:extLst>
            </p:cNvPr>
            <p:cNvSpPr/>
            <p:nvPr/>
          </p:nvSpPr>
          <p:spPr bwMode="auto">
            <a:xfrm>
              <a:off x="4546875" y="3001628"/>
              <a:ext cx="3787300" cy="23571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&lt;ASIDE&gt;</a:t>
              </a:r>
            </a:p>
          </p:txBody>
        </p:sp>
        <p:sp>
          <p:nvSpPr>
            <p:cNvPr id="44" name="CaixaDeTexto 28">
              <a:extLst>
                <a:ext uri="{FF2B5EF4-FFF2-40B4-BE49-F238E27FC236}">
                  <a16:creationId xmlns:a16="http://schemas.microsoft.com/office/drawing/2014/main" id="{34BB2B37-C40C-40F9-B637-3E3757E38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247" y="2257101"/>
              <a:ext cx="2164667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 dirty="0">
                  <a:latin typeface="+mj-lt"/>
                </a:rPr>
                <a:t>&lt;MAIN&gt;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03D644C7-4E08-45B7-8FAA-7224AD71E28B}"/>
                </a:ext>
              </a:extLst>
            </p:cNvPr>
            <p:cNvSpPr/>
            <p:nvPr/>
          </p:nvSpPr>
          <p:spPr bwMode="auto">
            <a:xfrm>
              <a:off x="4570888" y="3646657"/>
              <a:ext cx="3735843" cy="132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bIns="0" anchor="ctr"/>
            <a:lstStyle/>
            <a:p>
              <a:pPr algn="ctr">
                <a:defRPr/>
              </a:pPr>
              <a:r>
                <a:rPr lang="pt-BR" sz="2398" dirty="0">
                  <a:solidFill>
                    <a:schemeClr val="tx1"/>
                  </a:solidFill>
                  <a:latin typeface="+mj-lt"/>
                </a:rPr>
                <a:t>&lt;SECTION&gt;</a:t>
              </a:r>
            </a:p>
          </p:txBody>
        </p:sp>
        <p:sp>
          <p:nvSpPr>
            <p:cNvPr id="46" name="CaixaDeTexto 30">
              <a:extLst>
                <a:ext uri="{FF2B5EF4-FFF2-40B4-BE49-F238E27FC236}">
                  <a16:creationId xmlns:a16="http://schemas.microsoft.com/office/drawing/2014/main" id="{885D1A41-3A98-42C2-ADC2-BC8BE36F2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881" y="2878112"/>
              <a:ext cx="2325293" cy="77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2398">
                  <a:latin typeface="+mj-lt"/>
                </a:rPr>
                <a:t>&lt;ASIDE&gt;</a:t>
              </a:r>
            </a:p>
          </p:txBody>
        </p:sp>
      </p:grp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footer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literalmente o rodapé da página. Seria o último elemento antes de fechar 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HTML. O elemento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footer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precisa aparecer necessariamente no final de uma seção.	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57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title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o título da página, o conteúdo que será exibido nas abas dos navegadores.</a:t>
            </a:r>
          </a:p>
          <a:p>
            <a:pPr marL="532907" lvl="1" indent="0">
              <a:buNone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Clr>
                <a:srgbClr val="ED145B"/>
              </a:buClr>
              <a:buNone/>
              <a:defRPr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aqui que todo conteúdo de sua página será inserido. Entenda como conteúdo: textos, imagens, links, tabelas, formulários, tudo aquilo que será exibido ao usuário.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C2CF84-26F8-4411-A824-FDC7563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12" y="4237756"/>
            <a:ext cx="4644518" cy="249240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DFD5312-2E7E-4E69-BE1B-AB33BC13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69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compõe a estrutura básica de um código HTML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lnSpc>
                <a:spcPct val="150000"/>
              </a:lnSpc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br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Quebra uma linha</a:t>
            </a:r>
          </a:p>
          <a:p>
            <a:pPr marL="532907" lvl="1" indent="0">
              <a:lnSpc>
                <a:spcPct val="150000"/>
              </a:lnSpc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&lt;p&gt;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 um parágrafo</a:t>
            </a:r>
          </a:p>
          <a:p>
            <a:pPr marL="532907" indent="0">
              <a:lnSpc>
                <a:spcPct val="150000"/>
              </a:lnSpc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div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div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um bloco de elementos na pagina HTML </a:t>
            </a:r>
          </a:p>
          <a:p>
            <a:pPr marL="532907" indent="0">
              <a:lnSpc>
                <a:spcPct val="150000"/>
              </a:lnSpc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span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span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 conjunto do estilo é possível formatar um texto. Ela por si só não faz alteração alguma no código. </a:t>
            </a:r>
          </a:p>
          <a:p>
            <a:pPr marL="532907" indent="0">
              <a:lnSpc>
                <a:spcPct val="150000"/>
              </a:lnSpc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address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address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define informações de contato do proprietário/autor da pagina. </a:t>
            </a:r>
          </a:p>
          <a:p>
            <a:pPr marL="532907" lvl="1" indent="0">
              <a:buNone/>
            </a:pPr>
            <a:endParaRPr lang="pt-BR" alt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FontTx/>
              <a:buChar char="-"/>
            </a:pPr>
            <a:endParaRPr lang="pt-BR" alt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ED7F441-1575-4DCE-8634-2E01DDC66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ESTRUTURAS BÁSICAS - REFORÇANDO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93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auxiliam na formatação do texto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&lt;i&gt;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sendo alterado para a forma itálica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&lt;/i&gt;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&lt;b&gt;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alterado para negrito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&lt;/b&gt;</a:t>
            </a: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rgbClr val="ED145B"/>
                </a:solidFill>
                <a:latin typeface="Gotham HTF Light" pitchFamily="50" charset="0"/>
              </a:rPr>
              <a:t>	</a:t>
            </a: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strong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ênfase em negrito 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strong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&lt;u&gt;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sublinhado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&lt;/u&gt;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sup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alt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sup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(texto elevado)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&lt;sub&gt;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dinâmico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&lt;/sub&gt; 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(texto rebaixado)</a:t>
            </a:r>
          </a:p>
          <a:p>
            <a:pPr marL="532907" lvl="1" indent="0">
              <a:buNone/>
            </a:pPr>
            <a:endParaRPr lang="pt-BR" alt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532907" lvl="1" indent="0">
              <a:buNone/>
            </a:pP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&lt;strike&gt;</a:t>
            </a:r>
            <a:r>
              <a:rPr lang="pt-BR" alt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 tachado</a:t>
            </a:r>
            <a:r>
              <a:rPr lang="pt-BR" alt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&lt;/strike&gt;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ABE3B03-4262-498F-98D6-1E51D639C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FORMATAÇÃO DE TEXTO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01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9341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cabeçalho são: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380648" indent="-380648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&lt;h1&gt;&lt;/h1&gt;</a:t>
            </a:r>
          </a:p>
          <a:p>
            <a:pPr marL="380648" indent="-380648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&lt;h2&gt;&lt;/h2&gt;</a:t>
            </a:r>
          </a:p>
          <a:p>
            <a:pPr marL="380648" indent="-380648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&lt;h3&gt;&lt;/h3&gt;</a:t>
            </a:r>
          </a:p>
          <a:p>
            <a:pPr marL="380648" indent="-380648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&lt;h4&gt;&lt;/h4&gt;</a:t>
            </a:r>
          </a:p>
          <a:p>
            <a:pPr marL="380648" indent="-380648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&lt;h5&gt;&lt;/h5&gt;</a:t>
            </a:r>
          </a:p>
          <a:p>
            <a:pPr marL="380648" indent="-380648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&lt;h6&gt;&lt;/h6&gt;</a:t>
            </a:r>
          </a:p>
          <a:p>
            <a:pPr marL="380648" indent="-380648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3262" indent="-23262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que muda entre elas é o tamanho do texto e o espaçamento entre as linhas.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762E49D-EEFF-421D-A23D-ED64C0C3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CABEÇALHOS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38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ol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=“I”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ol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criar listas ordenadas (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ol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ordered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list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). Esta lista pode ser alfabética ou numérica.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ul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ul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 listas não ordenadas (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ul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unordered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list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Esta será uma lista somente de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bullets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(marcações).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&lt;li&gt;&lt;/li&gt; 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criar os itens da listas (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ol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ul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DF1B10C-7AA4-40E0-B10F-D1FA703F8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LISTAS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6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5523F-0630-4BCD-BED2-C30291FB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36" y="3080087"/>
            <a:ext cx="3178053" cy="197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0B614-E661-4BDC-8CD6-1F7EEE4B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46" y="1589508"/>
            <a:ext cx="3385317" cy="197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5786C43-C2E3-4AB6-9D32-D947DDD8F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36" y="4443733"/>
            <a:ext cx="3411227" cy="192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4964C91-D020-4E90-9BA1-B75ED78A4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LISTAS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65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para a Direita 6"/>
          <p:cNvSpPr/>
          <p:nvPr/>
        </p:nvSpPr>
        <p:spPr>
          <a:xfrm>
            <a:off x="2856567" y="3425745"/>
            <a:ext cx="762000" cy="45720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/>
          <p:cNvSpPr/>
          <p:nvPr/>
        </p:nvSpPr>
        <p:spPr>
          <a:xfrm>
            <a:off x="3787479" y="3185746"/>
            <a:ext cx="1535741" cy="11621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92727" y="5110345"/>
            <a:ext cx="214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Página Web / Mobile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20056" y="511034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 Internet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104784" y="5110345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011382" y="2161309"/>
            <a:ext cx="705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08709" y="1639208"/>
            <a:ext cx="849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Front </a:t>
            </a:r>
            <a:r>
              <a:rPr lang="pt-BR" b="1" dirty="0" err="1"/>
              <a:t>End</a:t>
            </a:r>
            <a:r>
              <a:rPr lang="pt-BR" b="1" dirty="0"/>
              <a:t>  </a:t>
            </a:r>
            <a:r>
              <a:rPr lang="pt-BR" dirty="0"/>
              <a:t>- 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Em ciência da computação, front-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end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, interface frontal ou parte frontal 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988607" y="5582589"/>
            <a:ext cx="7097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06111" y="5691746"/>
            <a:ext cx="849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Back </a:t>
            </a:r>
            <a:r>
              <a:rPr lang="pt-BR" b="1" dirty="0" err="1"/>
              <a:t>End</a:t>
            </a:r>
            <a:r>
              <a:rPr lang="pt-BR" b="1" dirty="0"/>
              <a:t>  </a:t>
            </a:r>
            <a:r>
              <a:rPr lang="pt-BR"/>
              <a:t>- </a:t>
            </a:r>
            <a:r>
              <a:rPr lang="pt-BR">
                <a:solidFill>
                  <a:srgbClr val="222222"/>
                </a:solidFill>
                <a:latin typeface="arial" panose="020B0604020202020204" pitchFamily="34" charset="0"/>
              </a:rPr>
              <a:t>É a parte 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secundária, parte de suporte ou parte de retaguarda são termos generalizados que se referem às etapas inicial e final de um processo.</a:t>
            </a:r>
            <a:endParaRPr lang="pt-BR" dirty="0"/>
          </a:p>
          <a:p>
            <a:endParaRPr lang="pt-BR" dirty="0"/>
          </a:p>
        </p:txBody>
      </p:sp>
      <p:pic>
        <p:nvPicPr>
          <p:cNvPr id="19" name="Imagem 18" descr="&lt;strong&gt;Computador&lt;/strong&gt; pessoal – Wikipédia, a enciclopédia liv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4" y="2420419"/>
            <a:ext cx="1506115" cy="1088168"/>
          </a:xfrm>
          <a:prstGeom prst="rect">
            <a:avLst/>
          </a:prstGeom>
        </p:spPr>
      </p:pic>
      <p:pic>
        <p:nvPicPr>
          <p:cNvPr id="20" name="Imagem 19" descr="Handy Telefon Anruf · Kostenloses Bild auf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2934715"/>
            <a:ext cx="1336964" cy="1336964"/>
          </a:xfrm>
          <a:prstGeom prst="rect">
            <a:avLst/>
          </a:prstGeom>
        </p:spPr>
      </p:pic>
      <p:pic>
        <p:nvPicPr>
          <p:cNvPr id="2" name="Imagem 1" descr="ASUS Eee Pad Transformer Prime Android &lt;strong&gt;Tablet&lt;/strong&gt; | Gadgetsi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6" y="3766838"/>
            <a:ext cx="1568263" cy="1176197"/>
          </a:xfrm>
          <a:prstGeom prst="rect">
            <a:avLst/>
          </a:prstGeom>
        </p:spPr>
      </p:pic>
      <p:pic>
        <p:nvPicPr>
          <p:cNvPr id="3" name="Imagem 2" descr="SQL e &lt;strong&gt;Banco de Dados&lt;/strong&gt; para iniciantes ~ TONETTO EXCEL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19" y="2659633"/>
            <a:ext cx="3537639" cy="1857387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5681006" y="3425745"/>
            <a:ext cx="762000" cy="45720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3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img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Imagens são inseridas pela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img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 Possui o atributo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indica o local onde a imagem está armazenada e o atributo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auxiliará na usabilidade da página com pessoas com algum tipo de deficiência visual.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img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="local da imagem"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="atributo"&gt;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OBS.: se a imagem não for carregada, o navegador exibirá o valor inserido no atributo alt.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EE3E0-6ABD-44A0-B200-C8E437B56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IMAGENS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24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Hipertexto é o responsável pelo grande sucesso da internet, possibilitando a navegação entre arquivos de imagens, texto, áudio, vídeos, etc. São representadas pelas TAGS:  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&lt;a&gt;&lt;/a&gt;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arq_destino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"&gt;âncora&lt;/a&gt;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b="1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Possui atributos do tipo: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especifica a referência do arquivo a ser localizado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name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representa o nome da âncora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target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define o destino do vínculo (_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blank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_self, _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parant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_top, etc...)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_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blank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Documento vinculado em uma nova janela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_self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Abre o documento vinculado no mesmo quadro, uma vez que foi clicado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_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parent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abre o documento vinculado no quadro pai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_top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abre o documento vinculado em todo o corpo da janela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1C71326-ABAB-4522-93F6-38BDFAA31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LINKS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50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Absoluto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=“http://www.itau.com.br”&gt;site do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Itau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Relativo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educacao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/pagina.html”&gt;Página educação&lt;/a&gt;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com Imagem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=“imagem/fotoAnluno.jpg”&gt;Foto do aluno&lt;/a&gt;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604C672-B6C0-4822-AC8A-4AEE44AB6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LINKS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05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com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endParaRPr lang="pt-BR" sz="1599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javascript:alert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('Meu Site!')"&gt;clique aqui&lt;/a&gt;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it-IT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href=“mailto:meuemail@itau.com.br”&gt;Fale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 assunto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=“mailto:fulano1@itau.com.br?subject=Aula de HTML”&gt;Fale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7B6975-641A-41B2-8496-67BA9DC3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LINKS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69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e-mail com cópia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it-IT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href=“mailto:fulano1@itau.com.br&amp;cc=eu@itau.com.br”&gt;Fale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 para e-mail com corpo do e-mail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=“mailto:fulano1@itau.com.br&amp;body=Deixe aqui seu texto”&gt;Fale Conosco&lt;/a&gt;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3AC2735-95C3-4D37-97EA-0951F90CE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LINKS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022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Links para partes da página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Criar um link no final da página para retornar junto do elemento H1 localizado no topo.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&lt;h1 id=“topo”&gt;Aqui começa a página&lt;/h1&gt;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...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&lt;p&gt;&lt;a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=“#topo”&gt;Topo da página&lt;/a&gt;&lt;/p&gt;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A116104-5C43-46A5-B8E1-2B3DBE9D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LINKS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387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table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table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delimita a área de uma tabela.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border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=[pixel] – Especifica o tamanho da borda da tabela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cellpadding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=[pixel] – Especifica o espaço entre a borda da célula e seu conteúdo.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599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cellspacing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=[pixel] – Especifica o espaço entre as células 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599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width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=[pixel ou %] – Especifica a largura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caption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caption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15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Legenda da tabela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8F738E-6786-472C-B116-B7F178BEF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TABELAS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162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thead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thead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“cabeçalho”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tbody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tbody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o “corpo”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tfoot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tfoot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o “rodapé”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Propriedade idênticas paras 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acima.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739642F-BEE1-4365-A057-C4A3E62DA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TABELAS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89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th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th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coluna do “cabeçalho” e “rodapé”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colspan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de colunas que serão mescladas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rowspan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linhas que serão mescladas.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1A769C-AE8A-4707-87DD-1B17B8FC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FORMATAÇÃO DE TEXTO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3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th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th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coluna do “cabeçalho” e “rodapé”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colspan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de colunas que serão mescladas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rowspan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linhas que serão mescladas.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F182CA3-0CE0-4B54-B4AA-F20B25144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TABELAS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84AE37B0-548D-4948-A131-9BFA99BE7E03}"/>
              </a:ext>
            </a:extLst>
          </p:cNvPr>
          <p:cNvSpPr txBox="1"/>
          <p:nvPr/>
        </p:nvSpPr>
        <p:spPr>
          <a:xfrm>
            <a:off x="1252556" y="743518"/>
            <a:ext cx="5793911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Light"/>
              </a:rPr>
              <a:t>TÓPICOS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C01F4B9-78FD-4F38-BDF3-62DB44F721CC}"/>
              </a:ext>
            </a:extLst>
          </p:cNvPr>
          <p:cNvSpPr txBox="1">
            <a:spLocks/>
          </p:cNvSpPr>
          <p:nvPr/>
        </p:nvSpPr>
        <p:spPr>
          <a:xfrm>
            <a:off x="2242312" y="3237669"/>
            <a:ext cx="6184784" cy="535636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Formulário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4EF492-22D8-4F70-B094-B520B986DF9B}"/>
              </a:ext>
            </a:extLst>
          </p:cNvPr>
          <p:cNvSpPr/>
          <p:nvPr/>
        </p:nvSpPr>
        <p:spPr>
          <a:xfrm>
            <a:off x="2242309" y="4218685"/>
            <a:ext cx="6090361" cy="46147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CSS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C5FDEE-E7C7-4B00-BA34-8B6B02019141}"/>
              </a:ext>
            </a:extLst>
          </p:cNvPr>
          <p:cNvSpPr/>
          <p:nvPr/>
        </p:nvSpPr>
        <p:spPr>
          <a:xfrm>
            <a:off x="1401440" y="3247813"/>
            <a:ext cx="581805" cy="585527"/>
          </a:xfrm>
          <a:prstGeom prst="rect">
            <a:avLst/>
          </a:prstGeom>
          <a:solidFill>
            <a:srgbClr val="699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798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20466B-E570-44DB-B67A-BB21130F3645}"/>
              </a:ext>
            </a:extLst>
          </p:cNvPr>
          <p:cNvSpPr/>
          <p:nvPr/>
        </p:nvSpPr>
        <p:spPr>
          <a:xfrm>
            <a:off x="1390853" y="4177257"/>
            <a:ext cx="581805" cy="585527"/>
          </a:xfrm>
          <a:prstGeom prst="rect">
            <a:avLst/>
          </a:prstGeom>
          <a:solidFill>
            <a:srgbClr val="699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798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3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42A9B21-6EEE-4703-929B-F153F86CA486}"/>
              </a:ext>
            </a:extLst>
          </p:cNvPr>
          <p:cNvSpPr txBox="1">
            <a:spLocks/>
          </p:cNvSpPr>
          <p:nvPr/>
        </p:nvSpPr>
        <p:spPr>
          <a:xfrm>
            <a:off x="2089239" y="2300717"/>
            <a:ext cx="6184784" cy="535636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HTML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8352BB-736D-4F03-BEC6-36A6148E6814}"/>
              </a:ext>
            </a:extLst>
          </p:cNvPr>
          <p:cNvSpPr/>
          <p:nvPr/>
        </p:nvSpPr>
        <p:spPr>
          <a:xfrm>
            <a:off x="1390853" y="2310863"/>
            <a:ext cx="581805" cy="585527"/>
          </a:xfrm>
          <a:prstGeom prst="rect">
            <a:avLst/>
          </a:prstGeom>
          <a:solidFill>
            <a:srgbClr val="699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036">
              <a:defRPr/>
            </a:pPr>
            <a:r>
              <a:rPr lang="pt-BR" sz="1798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530461-3372-4F72-B84D-28F987F34DBC}"/>
              </a:ext>
            </a:extLst>
          </p:cNvPr>
          <p:cNvSpPr/>
          <p:nvPr/>
        </p:nvSpPr>
        <p:spPr>
          <a:xfrm>
            <a:off x="2242309" y="5137104"/>
            <a:ext cx="6090361" cy="43075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BootStrap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1567838-3B89-48FD-8A39-0EA6B22E0194}"/>
              </a:ext>
            </a:extLst>
          </p:cNvPr>
          <p:cNvSpPr/>
          <p:nvPr/>
        </p:nvSpPr>
        <p:spPr>
          <a:xfrm>
            <a:off x="1390853" y="5080319"/>
            <a:ext cx="581805" cy="585527"/>
          </a:xfrm>
          <a:prstGeom prst="rect">
            <a:avLst/>
          </a:prstGeom>
          <a:solidFill>
            <a:srgbClr val="699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798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530461-3372-4F72-B84D-28F987F34DBC}"/>
              </a:ext>
            </a:extLst>
          </p:cNvPr>
          <p:cNvSpPr/>
          <p:nvPr/>
        </p:nvSpPr>
        <p:spPr>
          <a:xfrm>
            <a:off x="6352755" y="2367648"/>
            <a:ext cx="6090361" cy="43075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Javascript</a:t>
            </a: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567838-3B89-48FD-8A39-0EA6B22E0194}"/>
              </a:ext>
            </a:extLst>
          </p:cNvPr>
          <p:cNvSpPr/>
          <p:nvPr/>
        </p:nvSpPr>
        <p:spPr>
          <a:xfrm>
            <a:off x="5501299" y="2310863"/>
            <a:ext cx="581805" cy="585527"/>
          </a:xfrm>
          <a:prstGeom prst="rect">
            <a:avLst/>
          </a:prstGeom>
          <a:solidFill>
            <a:srgbClr val="699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798" dirty="0">
                <a:solidFill>
                  <a:prstClr val="white"/>
                </a:solidFill>
                <a:latin typeface="Gotham HTF Medium" pitchFamily="50" charset="0"/>
                <a:ea typeface="Roboto" pitchFamily="2" charset="0"/>
              </a:rPr>
              <a:t>5</a:t>
            </a:r>
          </a:p>
        </p:txBody>
      </p:sp>
      <p:pic>
        <p:nvPicPr>
          <p:cNvPr id="1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4891C9-BAE7-4C02-8888-8058C36B2EB1}"/>
              </a:ext>
            </a:extLst>
          </p:cNvPr>
          <p:cNvSpPr txBox="1"/>
          <p:nvPr/>
        </p:nvSpPr>
        <p:spPr>
          <a:xfrm>
            <a:off x="1390853" y="6224641"/>
            <a:ext cx="6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https://wordpad.cc/ProfRicardoBontempo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8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tr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tr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1599" b="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linha do “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cabeçalho”,“corpo”,”rodapé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td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1599" b="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td</a:t>
            </a:r>
            <a:r>
              <a:rPr lang="pt-BR" sz="1599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determina a conteúdo do “corpo” da tabela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Propriedades idênticas paras 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acima.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horizontal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valign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value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– Especifica o alinhamento vertical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colspan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de colunas que serão mescladas 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»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rowspan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=[numero] – Especifica a quantidade linhas que serão mescladas.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2EA9B55-2357-4F08-8645-3ED8CAEF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TABELAS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302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 monte o código para a tabela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21D554-A029-47F3-A07B-7EA9A82A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04" y="2610608"/>
            <a:ext cx="9893992" cy="163678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5190D01-063D-41D1-86F9-EBB7C67A9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TABELAS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90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Solução: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17FDBA-F3F4-4E25-9AEC-253D2D35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35" y="2366822"/>
            <a:ext cx="9158132" cy="356003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TABELAS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2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Observe as regras de estilo a seguir: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1)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#FF0000;}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2)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#F00;}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3)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(255, 0, 0);}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4)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(100%, 0%, 0%);}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5)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{background-color: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red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;}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#FF0000 = #F00 =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(255,0,0) =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rgb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(100%,0%,0%) = </a:t>
            </a:r>
            <a:r>
              <a:rPr lang="pt-BR" sz="4263" dirty="0" err="1">
                <a:solidFill>
                  <a:srgbClr val="FF0000"/>
                </a:solidFill>
                <a:latin typeface="Gotham HTF Light" pitchFamily="50" charset="0"/>
              </a:rPr>
              <a:t>red</a:t>
            </a:r>
            <a:endParaRPr lang="pt-BR" sz="1599" dirty="0">
              <a:solidFill>
                <a:srgbClr val="FF0000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CORES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87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48380" y="1582257"/>
            <a:ext cx="9525412" cy="45592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 pelo Hexadecimal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Esta é a maneira mais conhecida de definir uma cor.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Convém ressaltar que em uma regra CSS é indiferente usar letras maiúsculas ou minúsculas na sintaxe hexadecimal de cores e também que é válido abreviar a notação para três dígitos.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notação abreviada cada um dos três dígitos é automaticamente dobrado conforme exemplos a seguir: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E2211A-3DCE-4CD7-B8E1-C44677F268EA}"/>
              </a:ext>
            </a:extLst>
          </p:cNvPr>
          <p:cNvSpPr txBox="1"/>
          <p:nvPr/>
        </p:nvSpPr>
        <p:spPr>
          <a:xfrm>
            <a:off x="3294489" y="3718211"/>
            <a:ext cx="4796159" cy="2388346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defTabSz="12180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#FFF = #FFFFFF </a:t>
            </a:r>
          </a:p>
          <a:p>
            <a:pPr defTabSz="12180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#CF9 = #CCFF99 </a:t>
            </a:r>
          </a:p>
          <a:p>
            <a:pPr defTabSz="12180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3730" kern="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cde</a:t>
            </a:r>
            <a:r>
              <a:rPr lang="pt-BR" sz="373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= #</a:t>
            </a:r>
            <a:r>
              <a:rPr lang="pt-BR" sz="3730" kern="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ccddee</a:t>
            </a:r>
            <a:r>
              <a:rPr lang="pt-BR" sz="373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12180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#49c = #4499cc</a:t>
            </a: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CORES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48380" y="6154984"/>
            <a:ext cx="5635004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Dica: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 https://www.colorschemer.com/css-color-codes/</a:t>
            </a:r>
          </a:p>
        </p:txBody>
      </p:sp>
    </p:spTree>
    <p:extLst>
      <p:ext uri="{BB962C8B-B14F-4D97-AF65-F5344CB8AC3E}">
        <p14:creationId xmlns:p14="http://schemas.microsoft.com/office/powerpoint/2010/main" val="22782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altLang="pt-BR" sz="1599" dirty="0">
                <a:latin typeface="Square721 BT"/>
              </a:rPr>
              <a:t>Para inserir vídeo em uma página web, basta usar o elemento </a:t>
            </a:r>
            <a:r>
              <a:rPr lang="pt-BR" altLang="pt-BR" sz="1599" dirty="0" err="1">
                <a:latin typeface="Square721 BT"/>
              </a:rPr>
              <a:t>video</a:t>
            </a:r>
            <a:r>
              <a:rPr lang="pt-BR" altLang="pt-BR" sz="1599" dirty="0">
                <a:latin typeface="Square721 BT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autoplay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width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="400"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height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="300"&gt;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/A.mp4"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/A.wmv"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/A.avi"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/A.mpg"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&lt;p&gt;Não suporta o vídeo&lt;/p&gt;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video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hlinkClick r:id="rId5"/>
              </a:rPr>
              <a:t>Baixar </a:t>
            </a:r>
            <a:r>
              <a:rPr lang="pt-BR" sz="2000" dirty="0" err="1">
                <a:hlinkClick r:id="rId5"/>
              </a:rPr>
              <a:t>video</a:t>
            </a:r>
            <a:r>
              <a:rPr lang="pt-BR" sz="2000" dirty="0">
                <a:hlinkClick r:id="rId5"/>
              </a:rPr>
              <a:t> do YouTube: </a:t>
            </a:r>
            <a:r>
              <a:rPr lang="pt-BR" sz="2000" dirty="0" err="1">
                <a:hlinkClick r:id="rId5"/>
              </a:rPr>
              <a:t>Downloader</a:t>
            </a:r>
            <a:r>
              <a:rPr lang="pt-BR" sz="2000" dirty="0">
                <a:hlinkClick r:id="rId5"/>
              </a:rPr>
              <a:t> do YouTube Online (savefrom.net)</a:t>
            </a:r>
            <a:endParaRPr lang="pt-BR" sz="2000" dirty="0"/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VIDEOS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1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BC0B2966-1B23-4145-AE93-DF36FA720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47559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altLang="pt-BR" sz="1599" dirty="0">
                <a:latin typeface="Square721 BT"/>
              </a:rPr>
              <a:t>Para inserir áudio em uma página web, basta usar o elemento </a:t>
            </a:r>
            <a:r>
              <a:rPr lang="pt-BR" altLang="pt-BR" sz="1599" dirty="0" err="1">
                <a:latin typeface="Square721 BT"/>
              </a:rPr>
              <a:t>audio</a:t>
            </a:r>
            <a:r>
              <a:rPr lang="pt-BR" altLang="pt-BR" sz="1599" dirty="0">
                <a:latin typeface="Square721 BT"/>
              </a:rPr>
              <a:t>:	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audio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autoplay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true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="musicas/A.mp3"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="musicas/A.mid"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source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src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="musicas/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A.oga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&lt;p&gt;Não suporta a música&lt;/p&gt;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audio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599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HTML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AUDIOS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219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5538651" y="2370971"/>
            <a:ext cx="5406678" cy="2138134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 FILHO, </a:t>
            </a:r>
            <a:r>
              <a:rPr lang="pt-BR" sz="1465" b="1" dirty="0" err="1">
                <a:cs typeface="Arial" panose="020B0604020202020204" pitchFamily="34" charset="0"/>
              </a:rPr>
              <a:t>Ozeas</a:t>
            </a:r>
            <a:r>
              <a:rPr lang="pt-BR" sz="1465" b="1" dirty="0">
                <a:cs typeface="Arial" panose="020B0604020202020204" pitchFamily="34" charset="0"/>
              </a:rPr>
              <a:t> Vieira Santana. Introdução à Internet. Editora Senac. São Paulo.</a:t>
            </a:r>
          </a:p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  BENEDICTO, A. D. </a:t>
            </a:r>
            <a:r>
              <a:rPr lang="pt-BR" sz="1465" b="1" dirty="0" err="1">
                <a:cs typeface="Arial" panose="020B0604020202020204" pitchFamily="34" charset="0"/>
              </a:rPr>
              <a:t>Victoriano</a:t>
            </a:r>
            <a:r>
              <a:rPr lang="pt-BR" sz="1465" b="1" dirty="0">
                <a:cs typeface="Arial" panose="020B0604020202020204" pitchFamily="34" charset="0"/>
              </a:rPr>
              <a:t>. Aprenda em 24 horas Internet. Editora Campos, 1998.</a:t>
            </a:r>
          </a:p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  HAHN, Harley; STOUT, Rick. Dominando a Internet. Editora Makron Books, 1995.</a:t>
            </a:r>
            <a:endParaRPr lang="pt-BR" sz="1465" b="1" dirty="0">
              <a:latin typeface="Gotham HTF Light" pitchFamily="50" charset="0"/>
              <a:cs typeface="Roboto Ligh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1248380" y="1711534"/>
            <a:ext cx="4610267" cy="4646355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BIBLIOGRADIAS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REFERENCIAS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56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835" y="3220588"/>
            <a:ext cx="10894422" cy="1320800"/>
          </a:xfrm>
        </p:spPr>
        <p:txBody>
          <a:bodyPr>
            <a:noAutofit/>
          </a:bodyPr>
          <a:lstStyle/>
          <a:p>
            <a:pPr algn="ctr"/>
            <a:r>
              <a:rPr lang="pt-BR" sz="466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+mn-ea"/>
                <a:cs typeface="Gotham HTF Light"/>
              </a:rPr>
              <a:t>Desenvolvendo Formulário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6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Formulários em HTML5 proporcionam uma melhor experiência para usuários por permitirem que eles sejam mais consistentes entre diferentes sites obtendo um feedback imediato sobre a entrada de dados. Essa experiência também é oferecidas à usuários que possuem scripts desabilitados em seus navegadores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INTRODUÇÃO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6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89" y="2554463"/>
            <a:ext cx="9539536" cy="152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Gotham HTF Light"/>
              </a:rPr>
              <a:t>CONFIGURANDO O AMBIENTE PARA AS PÁGINAS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60896" y="1774752"/>
            <a:ext cx="9131457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Representa uma seção de um documento que contém controles interativos que permitem ao usuário submeter informação a um determinado servidor web.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possui:</a:t>
            </a:r>
          </a:p>
          <a:p>
            <a:pPr>
              <a:lnSpc>
                <a:spcPct val="150000"/>
              </a:lnSpc>
              <a:buClr>
                <a:srgbClr val="699841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Id / 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Name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identificadores do formulário. </a:t>
            </a:r>
          </a:p>
          <a:p>
            <a:pPr>
              <a:lnSpc>
                <a:spcPct val="150000"/>
              </a:lnSpc>
              <a:buClr>
                <a:srgbClr val="699841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Action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ação que o formulário terá assim que o botão SUBMIT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 pressionado.</a:t>
            </a:r>
          </a:p>
          <a:p>
            <a:pPr>
              <a:lnSpc>
                <a:spcPct val="150000"/>
              </a:lnSpc>
              <a:buClr>
                <a:srgbClr val="699841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Method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forma de envio de dados do formulário, podendo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ser GET ou POST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40F23BC-ECDC-4FA1-9F5D-7546A8BAD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350" y="3888142"/>
            <a:ext cx="2911320" cy="25578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091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Representa uma seção de um documento que contém controles interativos que permitem ao usuário submeter informação a um determinado servidor web.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60AE3C-2F18-46C4-945D-D82CCDC94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805" y="3515222"/>
            <a:ext cx="7783778" cy="182293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51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339344" y="1831634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method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requisição irá enviar os dados diretamente no link.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method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“post”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requisição irá enviar os dados encapsulados.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86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fieldset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e &lt;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legend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fieldset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fieldset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Permite que os elementos de formulário sejam agrupados, possibilitando assim uma maior organização dos dados no desenho do formulário.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legend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legend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&gt;</a:t>
            </a:r>
            <a:r>
              <a:rPr lang="pt-BR" sz="2131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Receberá um texto que permite identificar o grupo de informações que ali devem ser inseridas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7FEBBF0-314A-4BA8-9686-0BDE1A25E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119" y="4233047"/>
            <a:ext cx="8606279" cy="231226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70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Atributo “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Text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padrão para a digitação de dados.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Password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a digitação de dados no formato para senhas.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Search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campo de busca, A aparência e comportamento do campo pode mudar ligeiramente dependendo do agente de usuário (browser).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2131" dirty="0">
                <a:solidFill>
                  <a:srgbClr val="ED145B"/>
                </a:solidFill>
                <a:latin typeface="Gotham HTF Light" pitchFamily="50" charset="0"/>
              </a:rPr>
              <a:t> 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e-mail com formatação e validação. O agente de usuário pode inclusive promover a integração com sua agenda de contatos.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Url: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endereço web, também com formatação e validação.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9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 com 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email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10C45C4-1183-4C11-A18F-A63E79DAF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006" y="2536902"/>
            <a:ext cx="9775988" cy="3141137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81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Tel: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números de telefone.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Date: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inserção de datas. Abre um calendário onde o usuário seleciona uma data específica.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Time: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inserção da hora. Compreende valores para hora e para minutos.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DateTime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-Local: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inserção de data e hora.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Month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entrada/seleção do mês.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Week: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entrada/seleção da semana.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96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816540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Number: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para entrada de números. Podemos definir a faixa de valores com as opções min e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além de determinar que sejam exibidos  números  dentro de um intervalo com a opção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step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 &lt;input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number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min=“5”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=“30”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step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=“3”&gt;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Range: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Renderiza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uma barra onde o usuário seleciona uma escala de valores. Possui também as opções de min –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step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13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Radio: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 de seleção única, apresenta várias opções mas o usuário pode apenas escolher, seleciona, uma opção. Se usar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checked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 botão já será selecionado.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CheckBox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 de seleção múltipla, o usuário pode selecionar quantas opções ele quiser. Se usar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checked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botões já serão selecionados.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File: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insere um campo para busca e anexo de documentos.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48380" y="1568823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Button: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insere um botão qualquer. Às vezes usamos para chamarmos alguma função em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Submit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envia os dados digitados, assim que este botão é pressionado seu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form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irá ler o conteúdo do atributo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action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direcionar os dados digitados para ele.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Reset: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limpa as informações digitadas no formulário.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TextArea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2400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Permite a inserção de uma caixa de texto de múltiplas linhas. A ideia é que o usuário tenha uma área maior para digitação de dados, sendo muito usado para mensagens, comentários, sugestões, etc.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97577" y="1291022"/>
            <a:ext cx="8382000" cy="177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Quando vamos construir páginas para uma aplicação web, temos algumas etapas que precisamos nos lembrar: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1º Criar um endereço para a página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Deveremos registrar a página e para isso podemos utilizar o site: Registro.br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292" y="3788479"/>
            <a:ext cx="8505416" cy="30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48380" y="1568823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CheckBox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 de seleção múltipla, o usuário pode selecionar quantas opções ele quiser. Se usar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checked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botões já serão selecionados.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	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checkbox</a:t>
            </a:r>
            <a:r>
              <a:rPr lang="pt-BR" sz="2000" dirty="0"/>
              <a:t>"  </a:t>
            </a:r>
            <a:r>
              <a:rPr lang="pt-BR" sz="2000" dirty="0" err="1"/>
              <a:t>name</a:t>
            </a:r>
            <a:r>
              <a:rPr lang="pt-BR" sz="2000" dirty="0"/>
              <a:t>="OPCAO" </a:t>
            </a:r>
            <a:r>
              <a:rPr lang="pt-BR" sz="2000" dirty="0" err="1"/>
              <a:t>value</a:t>
            </a:r>
            <a:r>
              <a:rPr lang="pt-BR" sz="2000" dirty="0"/>
              <a:t>="manhã"&gt; Manhã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     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checkbox</a:t>
            </a:r>
            <a:r>
              <a:rPr lang="pt-BR" sz="2000" dirty="0"/>
              <a:t>"  </a:t>
            </a:r>
            <a:r>
              <a:rPr lang="pt-BR" sz="2000" dirty="0" err="1"/>
              <a:t>name</a:t>
            </a:r>
            <a:r>
              <a:rPr lang="pt-BR" sz="2000" dirty="0"/>
              <a:t>="OPCAO" </a:t>
            </a:r>
            <a:r>
              <a:rPr lang="pt-BR" sz="2000" dirty="0" err="1"/>
              <a:t>value</a:t>
            </a:r>
            <a:r>
              <a:rPr lang="pt-BR" sz="2000" dirty="0"/>
              <a:t>="tarde"&gt; Tarde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     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checkbox</a:t>
            </a:r>
            <a:r>
              <a:rPr lang="pt-BR" sz="2000" dirty="0"/>
              <a:t>"  </a:t>
            </a:r>
            <a:r>
              <a:rPr lang="pt-BR" sz="2000" dirty="0" err="1"/>
              <a:t>name</a:t>
            </a:r>
            <a:r>
              <a:rPr lang="pt-BR" sz="2000" dirty="0"/>
              <a:t>="OPCAO" </a:t>
            </a:r>
            <a:r>
              <a:rPr lang="pt-BR" sz="2000" dirty="0" err="1"/>
              <a:t>value</a:t>
            </a:r>
            <a:r>
              <a:rPr lang="pt-BR" sz="2000" dirty="0"/>
              <a:t>="noite"&gt; Noite&lt;</a:t>
            </a:r>
            <a:r>
              <a:rPr lang="pt-BR" sz="2000" dirty="0" err="1"/>
              <a:t>br</a:t>
            </a:r>
            <a:r>
              <a:rPr lang="pt-BR" sz="2000" dirty="0"/>
              <a:t>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 Light"/>
              </a:rPr>
              <a:t>DESENVOLVIMENTO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COM CHECK BOX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2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336490" y="1568823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Radio: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botão de seleção única, apresenta várias opções mas o usuário pode apenas escolher, seleciona, uma opção. Se usar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checked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 botão já será selecionado.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  <a:br>
              <a:rPr lang="pt-BR" sz="1200" dirty="0"/>
            </a:br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="radio"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opcao</a:t>
            </a:r>
            <a:r>
              <a:rPr lang="pt-BR" sz="2000" dirty="0"/>
              <a:t>" </a:t>
            </a:r>
            <a:r>
              <a:rPr lang="pt-BR" sz="2000" dirty="0" err="1"/>
              <a:t>value</a:t>
            </a:r>
            <a:r>
              <a:rPr lang="pt-BR" sz="2000" dirty="0"/>
              <a:t>="sim"/&gt; Sim&lt;</a:t>
            </a:r>
            <a:r>
              <a:rPr lang="pt-BR" sz="2000" dirty="0" err="1"/>
              <a:t>br</a:t>
            </a:r>
            <a:r>
              <a:rPr lang="pt-BR" sz="2000" dirty="0"/>
              <a:t>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="radio"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opcao</a:t>
            </a:r>
            <a:r>
              <a:rPr lang="pt-BR" sz="2000" dirty="0"/>
              <a:t>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nao</a:t>
            </a:r>
            <a:r>
              <a:rPr lang="pt-BR" sz="2000" dirty="0"/>
              <a:t>"/&gt; Não&lt;</a:t>
            </a:r>
            <a:r>
              <a:rPr lang="pt-BR" sz="2000" dirty="0" err="1"/>
              <a:t>br</a:t>
            </a:r>
            <a:r>
              <a:rPr lang="pt-BR" sz="2000" dirty="0"/>
              <a:t>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="radio"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opcao</a:t>
            </a:r>
            <a:r>
              <a:rPr lang="pt-BR" sz="2000" dirty="0"/>
              <a:t>" </a:t>
            </a:r>
            <a:r>
              <a:rPr lang="pt-BR" sz="2000" dirty="0" err="1"/>
              <a:t>value</a:t>
            </a:r>
            <a:r>
              <a:rPr lang="pt-BR" sz="2000" dirty="0"/>
              <a:t>="talvez"/&gt; Talvez&lt;</a:t>
            </a:r>
            <a:r>
              <a:rPr lang="pt-BR" sz="2000" dirty="0" err="1"/>
              <a:t>br</a:t>
            </a:r>
            <a:r>
              <a:rPr lang="pt-BR" sz="2000" dirty="0"/>
              <a:t> /&gt;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="radio"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opcao</a:t>
            </a:r>
            <a:r>
              <a:rPr lang="pt-BR" sz="2000" dirty="0"/>
              <a:t>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quem_sabe</a:t>
            </a:r>
            <a:r>
              <a:rPr lang="pt-BR" sz="2000" dirty="0"/>
              <a:t>"/&gt; Quem sabe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 Light"/>
              </a:rPr>
              <a:t>DESENVOLVIMENTO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COM RADIO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28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sobre o atributo “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Select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Option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Campo que irá permitir a escolha de uma determinada opção inserida em uma lista acessada por um botão do tipo 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dropdown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Cada item dessa lista deverá estar contida em um elemento &lt;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option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&gt;&lt;/</a:t>
            </a:r>
            <a:r>
              <a:rPr lang="pt-BR" sz="213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option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5074BB1-4657-44FC-BCD1-6876E94D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148" y="3679162"/>
            <a:ext cx="7060239" cy="2501476"/>
          </a:xfrm>
          <a:prstGeom prst="rect">
            <a:avLst/>
          </a:prstGeom>
        </p:spPr>
      </p:pic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Outros atributos: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Required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Torna um campo de formulário obrigatório ou seja, seu valor precisa ser preenchido.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Autofocus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Dá foco automático a um determinado campo assim que o navegador carregar a página.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 err="1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Maxlength</a:t>
            </a:r>
            <a:r>
              <a:rPr lang="pt-BR" sz="2131" dirty="0">
                <a:solidFill>
                  <a:schemeClr val="accent2">
                    <a:lumMod val="7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Limita a quantidade de caracteres em um campo de formulário.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02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424652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de exemplo: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3FE5A1-A57B-408C-8F78-CC5AF2B8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FA1371-F0CA-4380-ACA9-76BE6CF60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450" y="2162605"/>
            <a:ext cx="7875618" cy="443413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FORMULARIO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</a:rPr>
              <a:t>DESENVOLVIMENTO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27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5630092" y="2370971"/>
            <a:ext cx="5315238" cy="2138134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Curso de HTML5 W3C http://www.w3c.br/pub/Cursos/CursoHTML5/html5-web.pdf</a:t>
            </a:r>
          </a:p>
          <a:p>
            <a:pPr marL="456777" indent="-456777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1465" b="1" dirty="0">
                <a:cs typeface="Arial" panose="020B0604020202020204" pitchFamily="34" charset="0"/>
              </a:rPr>
              <a:t>Mozilla </a:t>
            </a:r>
            <a:r>
              <a:rPr lang="pt-BR" sz="1465" b="1" dirty="0" err="1">
                <a:cs typeface="Arial" panose="020B0604020202020204" pitchFamily="34" charset="0"/>
              </a:rPr>
              <a:t>Developer</a:t>
            </a:r>
            <a:r>
              <a:rPr lang="pt-BR" sz="1465" b="1" dirty="0">
                <a:cs typeface="Arial" panose="020B0604020202020204" pitchFamily="34" charset="0"/>
              </a:rPr>
              <a:t> https://developer.mozilla.org/ptBR/docs/Web/Guide/HTML/Forms/Meu_primeiro_formulario_HTML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1109271" y="1345774"/>
            <a:ext cx="4610267" cy="4646355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48380" y="1107478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BIBLIOGRADIAS  – </a:t>
            </a:r>
            <a:r>
              <a:rPr lang="pt-BR" sz="2398" dirty="0">
                <a:solidFill>
                  <a:schemeClr val="accent2">
                    <a:lumMod val="75000"/>
                  </a:schemeClr>
                </a:solidFill>
                <a:latin typeface="Gotham HTF" pitchFamily="50" charset="0"/>
                <a:cs typeface="Gotham HTF Bold"/>
              </a:rPr>
              <a:t>REFERENCIAS</a:t>
            </a:r>
            <a:endParaRPr lang="pt-BR" sz="2398" dirty="0">
              <a:solidFill>
                <a:schemeClr val="accent2">
                  <a:lumMod val="75000"/>
                </a:schemeClr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2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1825" y="3034888"/>
            <a:ext cx="7935927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62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Gotham HTF Light"/>
              </a:rPr>
              <a:t>CSS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02" y="985344"/>
            <a:ext cx="2726522" cy="31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Definição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uma linguagem de estilos utilizada para definir a apresentação de documentos escritos em  HTML.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Linguagem criada pelo W3C para definir estilos (cores, tipologia, posicionamento, etc.) em páginas web.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Possibilita que determinadas propriedades sejam aplicadas ao mesmo tempo a todos elementos de uma página ou site que estejam marcados com uma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específica.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Facilitam a criação, formatação e  manutenção de páginas web.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9518354-7411-4D35-A5CE-A1106110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Tipos de declarações CSS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762113-0E4D-4466-95F1-FEA8AFDD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47" y="2435679"/>
            <a:ext cx="8524988" cy="368197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14269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</a:t>
            </a:r>
            <a:r>
              <a:rPr lang="pt-BR" sz="1865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InLine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&lt;p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="background-color: #900;"&gt; Texto do parágrafo &lt;/p&gt;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 esse tipo de declaração você mistura a formatação de um elemento com o seu respectivo conteúdo.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você queira que a mesma regra seja usada por outro elemento, terá de refazer a mesma declaração no elemento desejado.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terrível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dar manutenção nesse tipo de código.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6818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97577" y="1291022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2º Após obter o endereço teremos que hospedar a nossa página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Existem hoje várias plataformas, como por exemplo: locaweb.com.br, uol.com.br, godaddy.com/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pt-br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entre outras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861488"/>
            <a:ext cx="8653871" cy="3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Interno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"&gt;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p{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        background-color: #900;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} &lt;/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Declaração feita na seção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da página.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Todos os elementos da página que forem declarados na regra serão formatados.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regra é aplicada apenas naquela página que contém a respectiva formatação. 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92661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Interno - Exemplo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C0FB4C-B9C2-432E-B446-72108FBB0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300" y="1690957"/>
            <a:ext cx="5112459" cy="49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Externo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&lt;link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rel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stylesheet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type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href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/style.css"&gt;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linha acima deve ser inserida na seção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de suas páginas, sua função é indicar onde está o arquivo que contém as regras CSS que devem ser usadas na estilização dos elementos da página.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mesma regra CSS dentro de um arquivo externo, pode formatar simultaneamente quantas páginas o desenvolvedor quiser.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Esse é o padrão que </a:t>
            </a:r>
            <a:r>
              <a:rPr lang="pt-BR" sz="1865" b="1" dirty="0">
                <a:solidFill>
                  <a:srgbClr val="ED145B"/>
                </a:solidFill>
                <a:latin typeface="Gotham HTF Light" pitchFamily="50" charset="0"/>
              </a:rPr>
              <a:t>deve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ser usado.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7293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Externo - Exemplo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chamado: </a:t>
            </a:r>
            <a:r>
              <a:rPr lang="pt-BR" sz="1865" b="1" dirty="0">
                <a:solidFill>
                  <a:srgbClr val="699841"/>
                </a:solidFill>
                <a:latin typeface="Gotham HTF Light" pitchFamily="50" charset="0"/>
              </a:rPr>
              <a:t>meuestilo.css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com o seguinte conteúdo: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A64635-07AE-44CA-9D2F-CE1685B45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582" y="2975547"/>
            <a:ext cx="5329066" cy="314668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24809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CSS Externo - Exemplo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na mesma pasta um arquivo chamado: </a:t>
            </a:r>
            <a:r>
              <a:rPr lang="pt-BR" sz="1865" b="1" dirty="0">
                <a:solidFill>
                  <a:srgbClr val="699841"/>
                </a:solidFill>
                <a:latin typeface="Gotham HTF Light" pitchFamily="50" charset="0"/>
              </a:rPr>
              <a:t>TesteCSSExterno.html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com o seguinte conteúdo: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41876B9-D6C8-4E93-88A1-BA0122A0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857" y="3315099"/>
            <a:ext cx="6582120" cy="3270993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9500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Efeito Cascata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efeito cascata define qual regra será aplicada quando há mais de um estilo especificado para o mesmo elemento HTML. Neste caso ele seguirá o padrão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1 - Estilo padrão do navegador.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2 - Folha de Estilo Externa (referenciada e/ou importada).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3 - Folha de Estilo Interna (definida na área de cabeçalho do documento).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4 - Folha de Estilo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Inline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(dentro de um elemento HTML).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4515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Regra CSS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regra CSS é uma declaração com sintaxe própria que indica como será o estilo de um ou mais elementos HTML. Um conjunto de regras CSS formam uma Folha de Estilos.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composta por:  um seletor, uma propriedade e um valor.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{   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PROPRIEDADE: VALOR;      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</a:t>
            </a:r>
            <a:endParaRPr lang="pt-BR" sz="1865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2504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Elementos da Regra CSS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E04BC8-B527-4297-99F8-05CEB4ABA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035" y="2613019"/>
            <a:ext cx="2406783" cy="325963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FD9B39D-59E4-4FB9-9912-D1317CDCF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3753" y="2613019"/>
            <a:ext cx="2406782" cy="32596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A48667-2D31-4EC8-95B6-C9A804839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474" y="2575961"/>
            <a:ext cx="2774443" cy="3173070"/>
          </a:xfrm>
          <a:prstGeom prst="rect">
            <a:avLst/>
          </a:prstGeom>
        </p:spPr>
      </p:pic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28436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 de Regras CSS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p{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	color: #336699;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exemplo acima o seletor é 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&lt;p&gt;, a propriedade que sofrerá alteração será a cor do texto e o novo valor que ela receberá será a cor azul.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também formatar mais de uma propriedade na mesma regra, para isso usamos: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p{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	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font-size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: 25px;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	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font-family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: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calibri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,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verdana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, '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Trebuchet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Ms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';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}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18927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Agrupando Seletores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agrupar vários seletores para uma regra CSS, separando-os por vírgula.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exemplo abaixo, agrupamos todos os elementos cabeçalho. A cor de todos os cabeçalhos será vermelha: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h1, h2, h3, h4, h5, h6{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          color: #990000;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}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24404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97577" y="1141547"/>
            <a:ext cx="8382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3º Neste momento é muito bom criar as pastas aonde iremos armazenas todas as páginas, imagens, estilos entre outros procedimentos.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77" y="2722109"/>
            <a:ext cx="7990114" cy="313022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7577" y="6094070"/>
            <a:ext cx="673774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rgbClr val="699841"/>
                </a:solidFill>
                <a:latin typeface="Gotham HTF Light" pitchFamily="50" charset="0"/>
              </a:rPr>
              <a:t>OBS:</a:t>
            </a:r>
            <a:r>
              <a:rPr lang="pt-BR" dirty="0">
                <a:solidFill>
                  <a:srgbClr val="92D050"/>
                </a:solidFill>
                <a:latin typeface="Gotham HTF Light" pitchFamily="50" charset="0"/>
              </a:rPr>
              <a:t> Este procedimento permite depois fazer o Upload para o site de hospedagem ou servidor </a:t>
            </a:r>
          </a:p>
        </p:txBody>
      </p:sp>
    </p:spTree>
    <p:extLst>
      <p:ext uri="{BB962C8B-B14F-4D97-AF65-F5344CB8AC3E}">
        <p14:creationId xmlns:p14="http://schemas.microsoft.com/office/powerpoint/2010/main" val="35592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utilizar ESTILOS especificamente para uma determinada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necessário criar SELETORES, para isso podemos fazer de duas maneiras diferentes: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  <a:p>
            <a:pPr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 de ID: só pode ser usado por uma única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HTML.   Você deve utilizar o # na criação.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 de CLASS: podem ser usados por várias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Você deve utilizar o . na criação.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17610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Seletores de CLASSE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definir um nome criando assim uma classe, onde serão definidas regras CSS. As classes podem ser aplicadas a qualquer elemento HTML e mais ainda, pode-se aplicar estilos diferentes para o mesmo tipo de elemento do HTML, usando classes diferentes para cada um deles.</a:t>
            </a:r>
            <a:r>
              <a:rPr lang="pt-BR" sz="1865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Declaração de regras CSS: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ED145B"/>
                </a:solidFill>
                <a:latin typeface="Gotham HTF Light" pitchFamily="50" charset="0"/>
              </a:rPr>
              <a:t>.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corum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{ color:#000000;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.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cordois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{ color:#0000FF;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Aplicação no documento HTML:                                                  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&lt;p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class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="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corum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"&gt;Texto &lt;/p&gt;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&lt;h2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class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="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cordois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"&gt;Este cabeçalho é azul.&lt;/h2&gt;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65581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Seletor de ID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seletor ID difere do seletor de classe, por ser ÚNICO, ou seja, um seletor ID só pode ser aplicado a UM e somente UM elemento HTML dentro do documento.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Exemplo:</a:t>
            </a: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Declaração de regras CSS: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#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corum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{ color:#000000;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#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cordois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{ color:#0000FF; }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ED145B"/>
                </a:solidFill>
                <a:latin typeface="Gotham HTF Light" pitchFamily="50" charset="0"/>
              </a:rPr>
              <a:t>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Aplicação no documento HTML:                                                       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&lt;p id ="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corum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"&gt;Texto &lt;/p&gt;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&lt;p id="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cordois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"&gt;Texto azul.&lt;/p&gt;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9939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Div</a:t>
            </a: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Cria divisões do seu conteúdo em vários blocos, permitindo assim a sua  organização e a criação de layouts.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um container onde podemos armazenar diversos elementos e qualquer tipo de conteúdo, inclusive outras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divs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  <a:endParaRPr lang="pt-BR" sz="1865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endParaRPr lang="pt-BR" sz="1865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&lt;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div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class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=“aula”&gt;     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	&lt;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img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src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=“aula.jpg”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title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=“exemplo”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alt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=“exemplo” /&gt;     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	 &lt;p&gt; Texto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texto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&lt;/p&gt;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&lt;/</a:t>
            </a:r>
            <a:r>
              <a:rPr lang="pt-BR" sz="1865" dirty="0" err="1">
                <a:solidFill>
                  <a:srgbClr val="699841"/>
                </a:solidFill>
                <a:latin typeface="Gotham HTF Light" pitchFamily="50" charset="0"/>
              </a:rPr>
              <a:t>div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&gt;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1387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71928E-43A3-47F1-B368-4187722C9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789" y="2153591"/>
            <a:ext cx="5781035" cy="3590328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projeto e adicione um arquivo chamado </a:t>
            </a:r>
            <a:r>
              <a:rPr lang="pt-BR" sz="1865" b="1" dirty="0">
                <a:solidFill>
                  <a:srgbClr val="699841"/>
                </a:solidFill>
                <a:latin typeface="Gotham HTF Light" pitchFamily="50" charset="0"/>
              </a:rPr>
              <a:t>index.html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39638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477331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Revendo as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tag´s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um HTML5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&lt;!DOCTYPE 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html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&lt;!--Informa para o Browser, que trata-se de uma página em HTML5 --&gt;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html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 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lang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="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pt-br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"&gt;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&lt;!--Ajuda por exemplo os buscadores, para saber que essa é uma página do Brasil e o idioma é português--&gt;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head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&lt;!--É o local que podemos dizer que fica a maior parte da inteligência da página --&gt;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&lt;meta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charset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="utf-8"&gt;&lt;!--Resumindo, serve para mostrar no browser todos caracteres do seu texto, como por exemplo acentuação--&gt;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&lt;!--O que estiver no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title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será o título que irá aparecer no browser--&gt; 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title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HTML 5 &lt;/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title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head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&lt;</a:t>
            </a:r>
            <a:r>
              <a:rPr lang="pt-BR" sz="1599" dirty="0" err="1">
                <a:solidFill>
                  <a:srgbClr val="699841"/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&gt; 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&lt;!--No corpo da página (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), podemos entender que iremos inserir as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tags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queremos que seja exibida no corpo da página--&gt;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599" dirty="0">
                <a:solidFill>
                  <a:srgbClr val="699841"/>
                </a:solidFill>
                <a:latin typeface="Gotham HTF Light" pitchFamily="50" charset="0"/>
              </a:rPr>
              <a:t>&lt;p&gt;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Estrutura básica do HTML 5.&lt;/p&gt;&lt;!-- A 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p, gera um parágrafo, que será exibida no corpo da página --&gt; &lt;/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&lt;/</a:t>
            </a:r>
            <a:r>
              <a:rPr lang="pt-BR" sz="15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b="1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147346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A041D1C-FA09-4217-B63F-5CA4F4C5C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502" y="1666874"/>
            <a:ext cx="7106193" cy="4951080"/>
          </a:xfrm>
          <a:prstGeom prst="rect">
            <a:avLst/>
          </a:prstGeom>
        </p:spPr>
      </p:pic>
      <p:sp>
        <p:nvSpPr>
          <p:cNvPr id="7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CSS -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C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ASCADING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TYLE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S</a:t>
            </a:r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10143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inserir uma imagem na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&gt;” </a:t>
            </a:r>
          </a:p>
          <a:p>
            <a:pPr marL="0" indent="0"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elemento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define o conteúdo principal dentro do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 em seu documento ou aplicação. Entende-se como conteúdo principal aquele relacionado diretamente com o tópico central da página ou com a funcionalidade central da aplicação. O mesmo deverá ser único na página. (fonte: https://developer.mozilla.org)</a:t>
            </a:r>
            <a:endParaRPr lang="pt-BR" sz="1865" b="1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E9578C-FFCD-4AF3-A510-B4E67BA26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163" y="3497404"/>
            <a:ext cx="8158879" cy="290354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13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o artigo principal da página, na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article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10590A-AC89-41CD-9841-ED74E9025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3" y="2870567"/>
            <a:ext cx="9239524" cy="239082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8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o menu de apoio para o artigo, por meio da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081A2-8F2F-46D9-A2D5-94F7E115C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3" y="2603319"/>
            <a:ext cx="9525412" cy="3267040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31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97577" y="1291022"/>
            <a:ext cx="8382000" cy="439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Dicas úteis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Nome da Página: 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Index.html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 regra, o arquivo chamado index é a página inicial padrão. Isso significa que esta página será a primeira a ser exibida quando você acessar o seu domínio diretamente (www.exemplo.com). Além disso,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index.php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será sempre exibido ante de index.html.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Tipos de Imagens:</a:t>
            </a:r>
            <a:r>
              <a:rPr lang="pt-BR" sz="1865" dirty="0">
                <a:solidFill>
                  <a:srgbClr val="699841"/>
                </a:solidFill>
                <a:latin typeface="Gotham HTF Light" pitchFamily="50" charset="0"/>
              </a:rPr>
              <a:t> Imagens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rgbClr val="595959"/>
                </a:solidFill>
                <a:latin typeface="Gotham HTF Light" pitchFamily="50" charset="0"/>
              </a:rPr>
              <a:t>Por padrão hoje temos três tipos de imagens que são utilizadas no desenvolvimento de páginas na web: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b="1" dirty="0"/>
              <a:t>JPEG</a:t>
            </a:r>
            <a:r>
              <a:rPr lang="pt-BR" dirty="0"/>
              <a:t>, </a:t>
            </a:r>
            <a:r>
              <a:rPr lang="pt-BR" b="1" dirty="0"/>
              <a:t>GIF</a:t>
            </a:r>
            <a:r>
              <a:rPr lang="pt-BR" dirty="0"/>
              <a:t> e </a:t>
            </a:r>
            <a:r>
              <a:rPr lang="pt-BR" b="1" dirty="0"/>
              <a:t>PNG</a:t>
            </a:r>
            <a:endParaRPr lang="pt-BR" sz="1865" dirty="0">
              <a:solidFill>
                <a:srgbClr val="699841"/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finalizar com o rodapé &lt;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footer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36BF5-43F5-4CF7-9A3C-A6BA04BAD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036" y="2548597"/>
            <a:ext cx="8458777" cy="880403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8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Eu disse “finalizar”????? Claro que não né? Falta </a:t>
            </a:r>
            <a:r>
              <a:rPr lang="pt-BR" sz="1865" b="1" dirty="0">
                <a:solidFill>
                  <a:srgbClr val="699841"/>
                </a:solidFill>
                <a:latin typeface="Gotham HTF Light" pitchFamily="50" charset="0"/>
              </a:rPr>
              <a:t>estilizar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nossa pagina, vamos contar com uma ajuda externa....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chamado reset.css 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 http://meyerweb.com/eric/tools/css/reset/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copie o script que apresenta na página para o arquivo “reset.css” que você criou. 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Adicione a linha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090F25-705E-4F76-B2D1-BFA4C394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950" y="4640316"/>
            <a:ext cx="9376618" cy="171291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6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arquivo “estilo.css” e montaremos o nosso CSS. Digite o código abaixo: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24A676-3A2A-4B35-B3FB-41C86779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3" y="2802014"/>
            <a:ext cx="9525412" cy="3344291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64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alteramos no nosso </a:t>
            </a:r>
            <a:r>
              <a:rPr lang="pt-BR" sz="1865" b="1" dirty="0">
                <a:solidFill>
                  <a:srgbClr val="ED145B"/>
                </a:solidFill>
                <a:latin typeface="Gotham HTF Light" pitchFamily="50" charset="0"/>
              </a:rPr>
              <a:t>index.html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CBC2B6-B8D0-4BB2-8AFA-FEDF6F280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7" y="2671805"/>
            <a:ext cx="11140285" cy="5329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69AE3E-E4F0-4846-BAA6-2C571C56B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92" y="4478810"/>
            <a:ext cx="5566294" cy="575823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03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Continuamos o nosso estilo: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075B01-BA08-446B-A9C3-254EA98B4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3" y="2605876"/>
            <a:ext cx="10387218" cy="380331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67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Continuamos o nosso estilo: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00491C-62C3-4B36-94BC-8C3483224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52" y="2364377"/>
            <a:ext cx="10346913" cy="4079627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367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aprimorar ainda mais nosso menu: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A1CEA-6913-4DA8-94CC-FA19E192E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50" y="2229657"/>
            <a:ext cx="6566629" cy="4555755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8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aprimorar agora o nosso artigo: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42A34D-4E9D-488C-B547-27BCD1F9A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83" y="2396492"/>
            <a:ext cx="5866151" cy="406039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70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Continuamos a aprimorar o nosso artigo: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A0F829-60E8-4D4E-8529-FAEBC26C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916" y="2500033"/>
            <a:ext cx="6280685" cy="3679593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57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50C65942-0E50-4E49-8A20-0A281CF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695" y="2921000"/>
            <a:ext cx="2687317" cy="317307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7CCB4-083B-4C48-AC79-FAE30E38EAC0}"/>
              </a:ext>
            </a:extLst>
          </p:cNvPr>
          <p:cNvSpPr txBox="1">
            <a:spLocks/>
          </p:cNvSpPr>
          <p:nvPr/>
        </p:nvSpPr>
        <p:spPr>
          <a:xfrm>
            <a:off x="1252553" y="1690957"/>
            <a:ext cx="9525412" cy="32596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865" b="1" dirty="0" err="1">
                <a:solidFill>
                  <a:srgbClr val="699841"/>
                </a:solidFill>
                <a:latin typeface="Gotham HTF Light" pitchFamily="50" charset="0"/>
              </a:rPr>
              <a:t>aside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agora: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20D5C2-20F9-405F-B67B-5E2FB73F4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905" y="2481250"/>
            <a:ext cx="6382191" cy="3717658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1252553" y="1132232"/>
            <a:ext cx="9690359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HANDS –</a:t>
            </a:r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</a:t>
            </a:r>
            <a:r>
              <a:rPr lang="pt-BR" sz="2398" dirty="0">
                <a:solidFill>
                  <a:srgbClr val="699841"/>
                </a:solidFill>
                <a:latin typeface="Gotham HTF" pitchFamily="50" charset="0"/>
                <a:cs typeface="Gotham HTF Bold"/>
              </a:rPr>
              <a:t>ON CONTINUAÇÃO</a:t>
            </a:r>
            <a:endParaRPr lang="pt-BR" sz="2398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00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5295</TotalTime>
  <Words>8529</Words>
  <Application>Microsoft Office PowerPoint</Application>
  <PresentationFormat>Widescreen</PresentationFormat>
  <Paragraphs>1063</Paragraphs>
  <Slides>138</Slides>
  <Notes>122</Notes>
  <HiddenSlides>0</HiddenSlides>
  <MMClips>0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138</vt:i4>
      </vt:variant>
    </vt:vector>
  </HeadingPairs>
  <TitlesOfParts>
    <vt:vector size="154" baseType="lpstr">
      <vt:lpstr>arial</vt:lpstr>
      <vt:lpstr>arial</vt:lpstr>
      <vt:lpstr>Arial Rounded MT Bold</vt:lpstr>
      <vt:lpstr>Calibri</vt:lpstr>
      <vt:lpstr>Courier New</vt:lpstr>
      <vt:lpstr>Gotham HTF</vt:lpstr>
      <vt:lpstr>Gotham HTF Light</vt:lpstr>
      <vt:lpstr>Gotham HTF Medium</vt:lpstr>
      <vt:lpstr>Muli</vt:lpstr>
      <vt:lpstr>Source Serif Pro</vt:lpstr>
      <vt:lpstr>Square721 BT</vt:lpstr>
      <vt:lpstr>Tahoma</vt:lpstr>
      <vt:lpstr>Trebuchet MS</vt:lpstr>
      <vt:lpstr>Wingdings</vt:lpstr>
      <vt:lpstr>Wingdings 3</vt:lpstr>
      <vt:lpstr>Facetado</vt:lpstr>
      <vt:lpstr>Módulo de Desenvolvimento</vt:lpstr>
      <vt:lpstr>Mini Curriculum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Desenvolvendo Formulário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 Banco de Dados INNER, CROSS, LEFT, RIGTH E FULL JOINS</dc:title>
  <dc:creator>Ricardo</dc:creator>
  <cp:lastModifiedBy>Ricardo Bontempo</cp:lastModifiedBy>
  <cp:revision>129</cp:revision>
  <dcterms:created xsi:type="dcterms:W3CDTF">2020-05-22T21:36:07Z</dcterms:created>
  <dcterms:modified xsi:type="dcterms:W3CDTF">2021-03-04T13:56:35Z</dcterms:modified>
</cp:coreProperties>
</file>