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40">
          <p15:clr>
            <a:srgbClr val="A4A3A4"/>
          </p15:clr>
        </p15:guide>
        <p15:guide id="3" pos="2159">
          <p15:clr>
            <a:srgbClr val="9AA0A6"/>
          </p15:clr>
        </p15:guide>
        <p15:guide id="4" orient="horz" pos="964">
          <p15:clr>
            <a:srgbClr val="9AA0A6"/>
          </p15:clr>
        </p15:guide>
        <p15:guide id="5" orient="horz" pos="1716">
          <p15:clr>
            <a:srgbClr val="9AA0A6"/>
          </p15:clr>
        </p15:guide>
        <p15:guide id="6"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C53C53-2757-4770-9049-5C8DDC02920B}">
  <a:tblStyle styleId="{1BC53C53-2757-4770-9049-5C8DDC0292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40"/>
        <p:guide pos="2159"/>
        <p:guide pos="964" orient="horz"/>
        <p:guide pos="171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878d614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878d614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e75f28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e75f28f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f925ed6e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f925ed6e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ef3060f41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ef3060f4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fdc24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bfdc24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f3922ae7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f3922ae7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b8cd8aa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b8cd8aa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615e8b2e4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615e8b2e4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615e8b2e4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e615e8b2e4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f925ed6e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f925ed6e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b7d1218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b7d1218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f925ed6e3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f925ed6e3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b7d121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b7d121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615e8b2e4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615e8b2e4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df925ed6e3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df925ed6e3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81173e0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81173e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dbfdc24e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dbfdc24e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615e8b2e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e615e8b2e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a878d614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a878d614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a878d614c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a878d614c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b4bb330b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b4bb330b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def3060f41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def3060f41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878d614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878d614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f925ed6e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f925ed6e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f3060f4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ef3060f4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ef3060f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ef3060f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878d614c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878d614c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aff3b5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aff3b5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aff3b54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aff3b54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escrição de seção 1">
  <p:cSld name="SECTION_TITLE_AND_DESCRIPTION_1">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39.png"/><Relationship Id="rId13" Type="http://schemas.openxmlformats.org/officeDocument/2006/relationships/image" Target="../media/image14.png"/><Relationship Id="rId12"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7.png"/><Relationship Id="rId9" Type="http://schemas.openxmlformats.org/officeDocument/2006/relationships/image" Target="../media/image31.png"/><Relationship Id="rId15" Type="http://schemas.openxmlformats.org/officeDocument/2006/relationships/image" Target="../media/image10.png"/><Relationship Id="rId14" Type="http://schemas.openxmlformats.org/officeDocument/2006/relationships/image" Target="../media/image4.png"/><Relationship Id="rId17" Type="http://schemas.openxmlformats.org/officeDocument/2006/relationships/image" Target="../media/image15.png"/><Relationship Id="rId16" Type="http://schemas.openxmlformats.org/officeDocument/2006/relationships/image" Target="../media/image8.png"/><Relationship Id="rId5" Type="http://schemas.openxmlformats.org/officeDocument/2006/relationships/image" Target="../media/image26.png"/><Relationship Id="rId19" Type="http://schemas.openxmlformats.org/officeDocument/2006/relationships/image" Target="../media/image21.png"/><Relationship Id="rId6" Type="http://schemas.openxmlformats.org/officeDocument/2006/relationships/image" Target="../media/image35.png"/><Relationship Id="rId18" Type="http://schemas.openxmlformats.org/officeDocument/2006/relationships/image" Target="../media/image12.png"/><Relationship Id="rId7" Type="http://schemas.openxmlformats.org/officeDocument/2006/relationships/image" Target="../media/image33.png"/><Relationship Id="rId8"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3.png"/><Relationship Id="rId5" Type="http://schemas.openxmlformats.org/officeDocument/2006/relationships/image" Target="../media/image21.png"/><Relationship Id="rId6" Type="http://schemas.openxmlformats.org/officeDocument/2006/relationships/image" Target="../media/image34.png"/><Relationship Id="rId7" Type="http://schemas.openxmlformats.org/officeDocument/2006/relationships/image" Target="../media/image19.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31.png"/><Relationship Id="rId13"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15.png"/><Relationship Id="rId14" Type="http://schemas.openxmlformats.org/officeDocument/2006/relationships/image" Target="../media/image39.png"/><Relationship Id="rId5" Type="http://schemas.openxmlformats.org/officeDocument/2006/relationships/image" Target="../media/image25.png"/><Relationship Id="rId6" Type="http://schemas.openxmlformats.org/officeDocument/2006/relationships/image" Target="../media/image35.png"/><Relationship Id="rId7" Type="http://schemas.openxmlformats.org/officeDocument/2006/relationships/image" Target="../media/image33.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41.png"/><Relationship Id="rId7" Type="http://schemas.openxmlformats.org/officeDocument/2006/relationships/image" Target="../media/image48.png"/><Relationship Id="rId8"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2.png"/><Relationship Id="rId7"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4.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23.png"/><Relationship Id="rId7"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0.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2.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afiti.jira.com/wiki/spaces/RT/pages/1953464321/Lifetime+Value+Prediction" TargetMode="External"/><Relationship Id="rId4" Type="http://schemas.openxmlformats.org/officeDocument/2006/relationships/hyperlink" Target="https://docs.google.com/document/d/107SR-UMGQhyUkrx8uSkwAVNemeHh6n3b6H3NQL6LRp0/edit" TargetMode="External"/><Relationship Id="rId5" Type="http://schemas.openxmlformats.org/officeDocument/2006/relationships/hyperlink" Target="https://github.com/dafiti-group/rnd-lifetime-value" TargetMode="External"/><Relationship Id="rId6" Type="http://schemas.openxmlformats.org/officeDocument/2006/relationships/hyperlink" Target="https://docs.google.com/document/d/1KCvAT3DzjEUqfTZ9alsTO5OGVhshdF8z8OwT_sYhFzw/edit?usp=sharing" TargetMode="External"/><Relationship Id="rId7" Type="http://schemas.openxmlformats.org/officeDocument/2006/relationships/hyperlink" Target="https://dafiti.workplace.com/groups/ml.dft/posts/78013374599913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www.flaticon.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mailto:willian.dihanster@dafiti.com.br" TargetMode="External"/><Relationship Id="rId4" Type="http://schemas.openxmlformats.org/officeDocument/2006/relationships/hyperlink" Target="mailto:research-and-development@dafiti.com.b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2.png"/><Relationship Id="rId13" Type="http://schemas.openxmlformats.org/officeDocument/2006/relationships/image" Target="../media/image20.png"/><Relationship Id="rId12"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pic>
        <p:nvPicPr>
          <p:cNvPr id="56" name="Google Shape;56;p15"/>
          <p:cNvPicPr preferRelativeResize="0"/>
          <p:nvPr/>
        </p:nvPicPr>
        <p:blipFill rotWithShape="1">
          <a:blip r:embed="rId3">
            <a:alphaModFix/>
          </a:blip>
          <a:srcRect b="14736" l="16814" r="15000" t="9655"/>
          <a:stretch/>
        </p:blipFill>
        <p:spPr>
          <a:xfrm>
            <a:off x="2584600" y="900125"/>
            <a:ext cx="4082652" cy="2597449"/>
          </a:xfrm>
          <a:prstGeom prst="rect">
            <a:avLst/>
          </a:prstGeom>
          <a:noFill/>
          <a:ln>
            <a:noFill/>
          </a:ln>
        </p:spPr>
      </p:pic>
      <p:sp>
        <p:nvSpPr>
          <p:cNvPr id="57" name="Google Shape;57;p15"/>
          <p:cNvSpPr txBox="1"/>
          <p:nvPr/>
        </p:nvSpPr>
        <p:spPr>
          <a:xfrm>
            <a:off x="5797421" y="3248000"/>
            <a:ext cx="976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600">
                <a:solidFill>
                  <a:srgbClr val="D9D9D9"/>
                </a:solidFill>
                <a:latin typeface="Calibri"/>
                <a:ea typeface="Calibri"/>
                <a:cs typeface="Calibri"/>
                <a:sym typeface="Calibri"/>
              </a:rPr>
              <a:t>Image from </a:t>
            </a:r>
            <a:r>
              <a:rPr lang="pt-BR" sz="600">
                <a:solidFill>
                  <a:srgbClr val="D9D9D9"/>
                </a:solidFill>
                <a:latin typeface="Calibri"/>
                <a:ea typeface="Calibri"/>
                <a:cs typeface="Calibri"/>
                <a:sym typeface="Calibri"/>
              </a:rPr>
              <a:t>bayleafdigital</a:t>
            </a:r>
            <a:endParaRPr sz="600">
              <a:solidFill>
                <a:srgbClr val="D9D9D9"/>
              </a:solidFill>
              <a:latin typeface="Calibri"/>
              <a:ea typeface="Calibri"/>
              <a:cs typeface="Calibri"/>
              <a:sym typeface="Calibri"/>
            </a:endParaRPr>
          </a:p>
        </p:txBody>
      </p:sp>
      <p:sp>
        <p:nvSpPr>
          <p:cNvPr id="58" name="Google Shape;58;p15"/>
          <p:cNvSpPr txBox="1"/>
          <p:nvPr/>
        </p:nvSpPr>
        <p:spPr>
          <a:xfrm>
            <a:off x="1539300" y="3763925"/>
            <a:ext cx="6065400" cy="4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2600">
                <a:latin typeface="Roboto"/>
                <a:ea typeface="Roboto"/>
                <a:cs typeface="Roboto"/>
                <a:sym typeface="Roboto"/>
              </a:rPr>
              <a:t>Customer Lifetime Value</a:t>
            </a:r>
            <a:r>
              <a:rPr lang="pt-BR" sz="2600">
                <a:latin typeface="Roboto"/>
                <a:ea typeface="Roboto"/>
                <a:cs typeface="Roboto"/>
                <a:sym typeface="Roboto"/>
              </a:rPr>
              <a:t> Prediction</a:t>
            </a:r>
            <a:endParaRPr sz="2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C</a:t>
            </a:r>
            <a:r>
              <a:rPr lang="pt-BR" sz="2400">
                <a:latin typeface="Roboto"/>
                <a:ea typeface="Roboto"/>
                <a:cs typeface="Roboto"/>
                <a:sym typeface="Roboto"/>
              </a:rPr>
              <a:t>uriosities</a:t>
            </a:r>
            <a:endParaRPr sz="2400">
              <a:latin typeface="Roboto"/>
              <a:ea typeface="Roboto"/>
              <a:cs typeface="Roboto"/>
              <a:sym typeface="Roboto"/>
            </a:endParaRPr>
          </a:p>
        </p:txBody>
      </p:sp>
      <p:cxnSp>
        <p:nvCxnSpPr>
          <p:cNvPr id="245" name="Google Shape;245;p24"/>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246" name="Google Shape;246;p24"/>
          <p:cNvSpPr txBox="1"/>
          <p:nvPr/>
        </p:nvSpPr>
        <p:spPr>
          <a:xfrm>
            <a:off x="3598613" y="2479275"/>
            <a:ext cx="1946700" cy="25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Calibri"/>
                <a:ea typeface="Calibri"/>
                <a:cs typeface="Calibri"/>
                <a:sym typeface="Calibri"/>
              </a:rPr>
              <a:t>LTV Real = R$ 0,00</a:t>
            </a:r>
            <a:endParaRPr b="1" sz="1200">
              <a:solidFill>
                <a:srgbClr val="FFFFFF"/>
              </a:solidFill>
              <a:latin typeface="Calibri"/>
              <a:ea typeface="Calibri"/>
              <a:cs typeface="Calibri"/>
              <a:sym typeface="Calibri"/>
            </a:endParaRPr>
          </a:p>
        </p:txBody>
      </p:sp>
      <p:sp>
        <p:nvSpPr>
          <p:cNvPr id="247" name="Google Shape;247;p24"/>
          <p:cNvSpPr txBox="1"/>
          <p:nvPr/>
        </p:nvSpPr>
        <p:spPr>
          <a:xfrm>
            <a:off x="4661738" y="2853125"/>
            <a:ext cx="944400" cy="261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48" name="Google Shape;248;p24"/>
          <p:cNvSpPr txBox="1"/>
          <p:nvPr/>
        </p:nvSpPr>
        <p:spPr>
          <a:xfrm>
            <a:off x="3537788" y="2853125"/>
            <a:ext cx="944400" cy="261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49" name="Google Shape;249;p24"/>
          <p:cNvSpPr txBox="1"/>
          <p:nvPr/>
        </p:nvSpPr>
        <p:spPr>
          <a:xfrm>
            <a:off x="4661750" y="3103775"/>
            <a:ext cx="1530300" cy="9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chemeClr val="dk1"/>
                </a:solidFill>
                <a:latin typeface="Calibri"/>
                <a:ea typeface="Calibri"/>
                <a:cs typeface="Calibri"/>
                <a:sym typeface="Calibri"/>
              </a:rPr>
              <a:t>sum_gtv_12m = 4.347</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pt-BR" sz="1000">
                <a:solidFill>
                  <a:schemeClr val="dk1"/>
                </a:solidFill>
                <a:latin typeface="Calibri"/>
                <a:ea typeface="Calibri"/>
                <a:cs typeface="Calibri"/>
                <a:sym typeface="Calibri"/>
              </a:rPr>
              <a:t>sum_gtv = 19.690</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pt-BR" sz="1000">
                <a:solidFill>
                  <a:schemeClr val="dk1"/>
                </a:solidFill>
                <a:latin typeface="Calibri"/>
                <a:ea typeface="Calibri"/>
                <a:cs typeface="Calibri"/>
                <a:sym typeface="Calibri"/>
              </a:rPr>
              <a:t>prob_buy = 0,82</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pt-BR" sz="1000">
                <a:solidFill>
                  <a:schemeClr val="dk1"/>
                </a:solidFill>
                <a:latin typeface="Calibri"/>
                <a:ea typeface="Calibri"/>
                <a:cs typeface="Calibri"/>
                <a:sym typeface="Calibri"/>
              </a:rPr>
              <a:t>frequency = 46</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pt-BR" sz="1000">
                <a:solidFill>
                  <a:schemeClr val="dk1"/>
                </a:solidFill>
                <a:latin typeface="Calibri"/>
                <a:ea typeface="Calibri"/>
                <a:cs typeface="Calibri"/>
                <a:sym typeface="Calibri"/>
              </a:rPr>
              <a:t>frequency_12m = 5</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pt-BR" sz="1000">
                <a:solidFill>
                  <a:schemeClr val="dk1"/>
                </a:solidFill>
                <a:latin typeface="Calibri"/>
                <a:ea typeface="Calibri"/>
                <a:cs typeface="Calibri"/>
                <a:sym typeface="Calibri"/>
              </a:rPr>
              <a:t>number_items = 130</a:t>
            </a:r>
            <a:endParaRPr sz="1000">
              <a:solidFill>
                <a:schemeClr val="dk1"/>
              </a:solidFill>
              <a:latin typeface="Calibri"/>
              <a:ea typeface="Calibri"/>
              <a:cs typeface="Calibri"/>
              <a:sym typeface="Calibri"/>
            </a:endParaRPr>
          </a:p>
        </p:txBody>
      </p:sp>
      <p:sp>
        <p:nvSpPr>
          <p:cNvPr id="250" name="Google Shape;250;p24"/>
          <p:cNvSpPr txBox="1"/>
          <p:nvPr/>
        </p:nvSpPr>
        <p:spPr>
          <a:xfrm>
            <a:off x="2951946" y="3114125"/>
            <a:ext cx="1530300" cy="90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000">
                <a:latin typeface="Calibri"/>
                <a:ea typeface="Calibri"/>
                <a:cs typeface="Calibri"/>
                <a:sym typeface="Calibri"/>
              </a:rPr>
              <a:t>last_order = 148</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gtv_last_year = 0</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 </a:t>
            </a:r>
            <a:endParaRPr sz="1000">
              <a:latin typeface="Calibri"/>
              <a:ea typeface="Calibri"/>
              <a:cs typeface="Calibri"/>
              <a:sym typeface="Calibri"/>
            </a:endParaRPr>
          </a:p>
        </p:txBody>
      </p:sp>
      <p:sp>
        <p:nvSpPr>
          <p:cNvPr id="251" name="Google Shape;251;p24"/>
          <p:cNvSpPr txBox="1"/>
          <p:nvPr/>
        </p:nvSpPr>
        <p:spPr>
          <a:xfrm>
            <a:off x="3598607" y="4542650"/>
            <a:ext cx="1946700" cy="2580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latin typeface="Calibri"/>
                <a:ea typeface="Calibri"/>
                <a:cs typeface="Calibri"/>
                <a:sym typeface="Calibri"/>
              </a:rPr>
              <a:t>LTV Pred = R$ 2.139,72</a:t>
            </a:r>
            <a:endParaRPr b="1" sz="1200">
              <a:latin typeface="Calibri"/>
              <a:ea typeface="Calibri"/>
              <a:cs typeface="Calibri"/>
              <a:sym typeface="Calibri"/>
            </a:endParaRPr>
          </a:p>
        </p:txBody>
      </p:sp>
      <p:sp>
        <p:nvSpPr>
          <p:cNvPr id="252" name="Google Shape;252;p24"/>
          <p:cNvSpPr/>
          <p:nvPr/>
        </p:nvSpPr>
        <p:spPr>
          <a:xfrm>
            <a:off x="4468775" y="4144613"/>
            <a:ext cx="206400" cy="258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24"/>
          <p:cNvPicPr preferRelativeResize="0"/>
          <p:nvPr/>
        </p:nvPicPr>
        <p:blipFill>
          <a:blip r:embed="rId3">
            <a:alphaModFix/>
          </a:blip>
          <a:stretch>
            <a:fillRect/>
          </a:stretch>
        </p:blipFill>
        <p:spPr>
          <a:xfrm>
            <a:off x="4020975" y="1256250"/>
            <a:ext cx="1101949" cy="1098426"/>
          </a:xfrm>
          <a:prstGeom prst="rect">
            <a:avLst/>
          </a:prstGeom>
          <a:noFill/>
          <a:ln>
            <a:noFill/>
          </a:ln>
        </p:spPr>
      </p:pic>
      <p:sp>
        <p:nvSpPr>
          <p:cNvPr id="254" name="Google Shape;254;p24"/>
          <p:cNvSpPr txBox="1"/>
          <p:nvPr/>
        </p:nvSpPr>
        <p:spPr>
          <a:xfrm>
            <a:off x="1259925" y="1753250"/>
            <a:ext cx="1996200" cy="600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BR" sz="900">
                <a:latin typeface="Calibri"/>
                <a:ea typeface="Calibri"/>
                <a:cs typeface="Calibri"/>
                <a:sym typeface="Calibri"/>
              </a:rPr>
              <a:t>After searching our database, we found that the customer </a:t>
            </a:r>
            <a:r>
              <a:rPr b="1" i="1" lang="pt-BR" sz="900">
                <a:latin typeface="Calibri"/>
                <a:ea typeface="Calibri"/>
                <a:cs typeface="Calibri"/>
                <a:sym typeface="Calibri"/>
              </a:rPr>
              <a:t>continued to shop with us</a:t>
            </a:r>
            <a:r>
              <a:rPr b="1" lang="pt-BR" sz="900">
                <a:latin typeface="Calibri"/>
                <a:ea typeface="Calibri"/>
                <a:cs typeface="Calibri"/>
                <a:sym typeface="Calibri"/>
              </a:rPr>
              <a:t>, but with a </a:t>
            </a:r>
            <a:r>
              <a:rPr b="1" lang="pt-BR" sz="900">
                <a:solidFill>
                  <a:srgbClr val="0097A7"/>
                </a:solidFill>
                <a:latin typeface="Calibri"/>
                <a:ea typeface="Calibri"/>
                <a:cs typeface="Calibri"/>
                <a:sym typeface="Calibri"/>
              </a:rPr>
              <a:t>new account</a:t>
            </a:r>
            <a:r>
              <a:rPr b="1" lang="pt-BR" sz="900">
                <a:latin typeface="Calibri"/>
                <a:ea typeface="Calibri"/>
                <a:cs typeface="Calibri"/>
                <a:sym typeface="Calibri"/>
              </a:rPr>
              <a:t>.</a:t>
            </a:r>
            <a:endParaRPr b="1" sz="9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nvSpPr>
        <p:spPr>
          <a:xfrm>
            <a:off x="2131038" y="3731550"/>
            <a:ext cx="4881900" cy="4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Roboto"/>
                <a:ea typeface="Roboto"/>
                <a:cs typeface="Roboto"/>
                <a:sym typeface="Roboto"/>
              </a:rPr>
              <a:t>Experiments</a:t>
            </a:r>
            <a:endParaRPr sz="3000">
              <a:latin typeface="Roboto"/>
              <a:ea typeface="Roboto"/>
              <a:cs typeface="Roboto"/>
              <a:sym typeface="Roboto"/>
            </a:endParaRPr>
          </a:p>
        </p:txBody>
      </p:sp>
      <p:pic>
        <p:nvPicPr>
          <p:cNvPr id="260" name="Google Shape;260;p25"/>
          <p:cNvPicPr preferRelativeResize="0"/>
          <p:nvPr/>
        </p:nvPicPr>
        <p:blipFill>
          <a:blip r:embed="rId3">
            <a:alphaModFix/>
          </a:blip>
          <a:stretch>
            <a:fillRect/>
          </a:stretch>
        </p:blipFill>
        <p:spPr>
          <a:xfrm>
            <a:off x="3506985" y="1506738"/>
            <a:ext cx="2130025" cy="213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Experiment (Simulation)</a:t>
            </a:r>
            <a:endParaRPr sz="2400">
              <a:latin typeface="Roboto"/>
              <a:ea typeface="Roboto"/>
              <a:cs typeface="Roboto"/>
              <a:sym typeface="Roboto"/>
            </a:endParaRPr>
          </a:p>
        </p:txBody>
      </p:sp>
      <p:cxnSp>
        <p:nvCxnSpPr>
          <p:cNvPr id="266" name="Google Shape;266;p26"/>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267" name="Google Shape;267;p26"/>
          <p:cNvPicPr preferRelativeResize="0"/>
          <p:nvPr/>
        </p:nvPicPr>
        <p:blipFill>
          <a:blip r:embed="rId3">
            <a:alphaModFix/>
          </a:blip>
          <a:stretch>
            <a:fillRect/>
          </a:stretch>
        </p:blipFill>
        <p:spPr>
          <a:xfrm>
            <a:off x="1323378" y="2523926"/>
            <a:ext cx="446199" cy="430611"/>
          </a:xfrm>
          <a:prstGeom prst="rect">
            <a:avLst/>
          </a:prstGeom>
          <a:noFill/>
          <a:ln>
            <a:noFill/>
          </a:ln>
        </p:spPr>
      </p:pic>
      <p:pic>
        <p:nvPicPr>
          <p:cNvPr id="268" name="Google Shape;268;p26"/>
          <p:cNvPicPr preferRelativeResize="0"/>
          <p:nvPr/>
        </p:nvPicPr>
        <p:blipFill>
          <a:blip r:embed="rId4">
            <a:alphaModFix/>
          </a:blip>
          <a:stretch>
            <a:fillRect/>
          </a:stretch>
        </p:blipFill>
        <p:spPr>
          <a:xfrm>
            <a:off x="1040218" y="2040963"/>
            <a:ext cx="412305" cy="399165"/>
          </a:xfrm>
          <a:prstGeom prst="rect">
            <a:avLst/>
          </a:prstGeom>
          <a:noFill/>
          <a:ln>
            <a:noFill/>
          </a:ln>
        </p:spPr>
      </p:pic>
      <p:pic>
        <p:nvPicPr>
          <p:cNvPr id="269" name="Google Shape;269;p26"/>
          <p:cNvPicPr preferRelativeResize="0"/>
          <p:nvPr/>
        </p:nvPicPr>
        <p:blipFill>
          <a:blip r:embed="rId5">
            <a:alphaModFix/>
          </a:blip>
          <a:stretch>
            <a:fillRect/>
          </a:stretch>
        </p:blipFill>
        <p:spPr>
          <a:xfrm>
            <a:off x="1863135" y="2911772"/>
            <a:ext cx="412305" cy="399165"/>
          </a:xfrm>
          <a:prstGeom prst="rect">
            <a:avLst/>
          </a:prstGeom>
          <a:noFill/>
          <a:ln>
            <a:noFill/>
          </a:ln>
        </p:spPr>
      </p:pic>
      <p:pic>
        <p:nvPicPr>
          <p:cNvPr id="270" name="Google Shape;270;p26"/>
          <p:cNvPicPr preferRelativeResize="0"/>
          <p:nvPr/>
        </p:nvPicPr>
        <p:blipFill>
          <a:blip r:embed="rId6">
            <a:alphaModFix/>
          </a:blip>
          <a:stretch>
            <a:fillRect/>
          </a:stretch>
        </p:blipFill>
        <p:spPr>
          <a:xfrm>
            <a:off x="750929" y="2492489"/>
            <a:ext cx="405825" cy="406797"/>
          </a:xfrm>
          <a:prstGeom prst="rect">
            <a:avLst/>
          </a:prstGeom>
          <a:noFill/>
          <a:ln>
            <a:noFill/>
          </a:ln>
        </p:spPr>
      </p:pic>
      <p:pic>
        <p:nvPicPr>
          <p:cNvPr id="271" name="Google Shape;271;p26"/>
          <p:cNvPicPr preferRelativeResize="0"/>
          <p:nvPr/>
        </p:nvPicPr>
        <p:blipFill>
          <a:blip r:embed="rId7">
            <a:alphaModFix/>
          </a:blip>
          <a:stretch>
            <a:fillRect/>
          </a:stretch>
        </p:blipFill>
        <p:spPr>
          <a:xfrm>
            <a:off x="1899527" y="2503405"/>
            <a:ext cx="339502" cy="340315"/>
          </a:xfrm>
          <a:prstGeom prst="rect">
            <a:avLst/>
          </a:prstGeom>
          <a:noFill/>
          <a:ln>
            <a:noFill/>
          </a:ln>
        </p:spPr>
      </p:pic>
      <p:pic>
        <p:nvPicPr>
          <p:cNvPr id="272" name="Google Shape;272;p26"/>
          <p:cNvPicPr preferRelativeResize="0"/>
          <p:nvPr/>
        </p:nvPicPr>
        <p:blipFill>
          <a:blip r:embed="rId8">
            <a:alphaModFix/>
          </a:blip>
          <a:stretch>
            <a:fillRect/>
          </a:stretch>
        </p:blipFill>
        <p:spPr>
          <a:xfrm>
            <a:off x="1569555" y="2045741"/>
            <a:ext cx="388695" cy="389627"/>
          </a:xfrm>
          <a:prstGeom prst="rect">
            <a:avLst/>
          </a:prstGeom>
          <a:noFill/>
          <a:ln>
            <a:noFill/>
          </a:ln>
        </p:spPr>
      </p:pic>
      <p:pic>
        <p:nvPicPr>
          <p:cNvPr id="273" name="Google Shape;273;p26"/>
          <p:cNvPicPr preferRelativeResize="0"/>
          <p:nvPr/>
        </p:nvPicPr>
        <p:blipFill>
          <a:blip r:embed="rId9">
            <a:alphaModFix/>
          </a:blip>
          <a:stretch>
            <a:fillRect/>
          </a:stretch>
        </p:blipFill>
        <p:spPr>
          <a:xfrm>
            <a:off x="844450" y="2999540"/>
            <a:ext cx="388695" cy="389641"/>
          </a:xfrm>
          <a:prstGeom prst="rect">
            <a:avLst/>
          </a:prstGeom>
          <a:noFill/>
          <a:ln>
            <a:noFill/>
          </a:ln>
        </p:spPr>
      </p:pic>
      <p:pic>
        <p:nvPicPr>
          <p:cNvPr id="274" name="Google Shape;274;p26"/>
          <p:cNvPicPr preferRelativeResize="0"/>
          <p:nvPr/>
        </p:nvPicPr>
        <p:blipFill>
          <a:blip r:embed="rId10">
            <a:alphaModFix/>
          </a:blip>
          <a:stretch>
            <a:fillRect/>
          </a:stretch>
        </p:blipFill>
        <p:spPr>
          <a:xfrm>
            <a:off x="1371228" y="3097377"/>
            <a:ext cx="431807" cy="418044"/>
          </a:xfrm>
          <a:prstGeom prst="rect">
            <a:avLst/>
          </a:prstGeom>
          <a:noFill/>
          <a:ln>
            <a:noFill/>
          </a:ln>
        </p:spPr>
      </p:pic>
      <p:sp>
        <p:nvSpPr>
          <p:cNvPr id="275" name="Google Shape;275;p26"/>
          <p:cNvSpPr txBox="1"/>
          <p:nvPr/>
        </p:nvSpPr>
        <p:spPr>
          <a:xfrm>
            <a:off x="3007625" y="1399225"/>
            <a:ext cx="3068400" cy="3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600">
                <a:solidFill>
                  <a:schemeClr val="dk1"/>
                </a:solidFill>
                <a:latin typeface="Calibri"/>
                <a:ea typeface="Calibri"/>
                <a:cs typeface="Calibri"/>
                <a:sym typeface="Calibri"/>
              </a:rPr>
              <a:t>Simulating a Test on 20/05/20</a:t>
            </a:r>
            <a:endParaRPr b="1" sz="1600">
              <a:solidFill>
                <a:schemeClr val="dk1"/>
              </a:solidFill>
              <a:latin typeface="Calibri"/>
              <a:ea typeface="Calibri"/>
              <a:cs typeface="Calibri"/>
              <a:sym typeface="Calibri"/>
            </a:endParaRPr>
          </a:p>
          <a:p>
            <a:pPr indent="0" lvl="0" marL="0" rtl="0" algn="ctr">
              <a:spcBef>
                <a:spcPts val="0"/>
              </a:spcBef>
              <a:spcAft>
                <a:spcPts val="0"/>
              </a:spcAft>
              <a:buNone/>
            </a:pPr>
            <a:r>
              <a:rPr i="1" lang="pt-BR" sz="800">
                <a:solidFill>
                  <a:schemeClr val="dk1"/>
                </a:solidFill>
                <a:latin typeface="Calibri"/>
                <a:ea typeface="Calibri"/>
                <a:cs typeface="Calibri"/>
                <a:sym typeface="Calibri"/>
              </a:rPr>
              <a:t>As if we were on that day, and we had run a prediction for 1 year.</a:t>
            </a:r>
            <a:endParaRPr i="1" sz="800">
              <a:solidFill>
                <a:schemeClr val="dk1"/>
              </a:solidFill>
              <a:latin typeface="Calibri"/>
              <a:ea typeface="Calibri"/>
              <a:cs typeface="Calibri"/>
              <a:sym typeface="Calibri"/>
            </a:endParaRPr>
          </a:p>
          <a:p>
            <a:pPr indent="0" lvl="0" marL="0" rtl="0" algn="l">
              <a:spcBef>
                <a:spcPts val="0"/>
              </a:spcBef>
              <a:spcAft>
                <a:spcPts val="0"/>
              </a:spcAft>
              <a:buNone/>
            </a:pPr>
            <a:r>
              <a:t/>
            </a:r>
            <a:endParaRPr b="1" sz="300">
              <a:solidFill>
                <a:schemeClr val="dk1"/>
              </a:solidFill>
              <a:latin typeface="Calibri"/>
              <a:ea typeface="Calibri"/>
              <a:cs typeface="Calibri"/>
              <a:sym typeface="Calibri"/>
            </a:endParaRPr>
          </a:p>
          <a:p>
            <a:pPr indent="0" lvl="0" marL="0" rtl="0" algn="l">
              <a:spcBef>
                <a:spcPts val="0"/>
              </a:spcBef>
              <a:spcAft>
                <a:spcPts val="0"/>
              </a:spcAft>
              <a:buNone/>
            </a:pPr>
            <a:r>
              <a:t/>
            </a:r>
            <a:endParaRPr i="1" sz="800">
              <a:solidFill>
                <a:schemeClr val="dk1"/>
              </a:solidFill>
              <a:latin typeface="Calibri"/>
              <a:ea typeface="Calibri"/>
              <a:cs typeface="Calibri"/>
              <a:sym typeface="Calibri"/>
            </a:endParaRPr>
          </a:p>
        </p:txBody>
      </p:sp>
      <p:pic>
        <p:nvPicPr>
          <p:cNvPr id="276" name="Google Shape;276;p26"/>
          <p:cNvPicPr preferRelativeResize="0"/>
          <p:nvPr/>
        </p:nvPicPr>
        <p:blipFill>
          <a:blip r:embed="rId11">
            <a:alphaModFix/>
          </a:blip>
          <a:stretch>
            <a:fillRect/>
          </a:stretch>
        </p:blipFill>
        <p:spPr>
          <a:xfrm>
            <a:off x="4617010" y="2689109"/>
            <a:ext cx="560479" cy="555211"/>
          </a:xfrm>
          <a:prstGeom prst="rect">
            <a:avLst/>
          </a:prstGeom>
          <a:noFill/>
          <a:ln>
            <a:noFill/>
          </a:ln>
        </p:spPr>
      </p:pic>
      <p:pic>
        <p:nvPicPr>
          <p:cNvPr id="277" name="Google Shape;277;p26"/>
          <p:cNvPicPr preferRelativeResize="0"/>
          <p:nvPr/>
        </p:nvPicPr>
        <p:blipFill>
          <a:blip r:embed="rId12">
            <a:alphaModFix/>
          </a:blip>
          <a:stretch>
            <a:fillRect/>
          </a:stretch>
        </p:blipFill>
        <p:spPr>
          <a:xfrm>
            <a:off x="4284778" y="2261950"/>
            <a:ext cx="394734" cy="391034"/>
          </a:xfrm>
          <a:prstGeom prst="rect">
            <a:avLst/>
          </a:prstGeom>
          <a:noFill/>
          <a:ln>
            <a:noFill/>
          </a:ln>
        </p:spPr>
      </p:pic>
      <p:grpSp>
        <p:nvGrpSpPr>
          <p:cNvPr id="278" name="Google Shape;278;p26"/>
          <p:cNvGrpSpPr/>
          <p:nvPr/>
        </p:nvGrpSpPr>
        <p:grpSpPr>
          <a:xfrm>
            <a:off x="3524812" y="2267892"/>
            <a:ext cx="656704" cy="500580"/>
            <a:chOff x="2153032" y="4449213"/>
            <a:chExt cx="705905" cy="560937"/>
          </a:xfrm>
        </p:grpSpPr>
        <p:pic>
          <p:nvPicPr>
            <p:cNvPr id="279" name="Google Shape;279;p26"/>
            <p:cNvPicPr preferRelativeResize="0"/>
            <p:nvPr/>
          </p:nvPicPr>
          <p:blipFill rotWithShape="1">
            <a:blip r:embed="rId13">
              <a:alphaModFix/>
            </a:blip>
            <a:srcRect b="0" l="0" r="0" t="2095"/>
            <a:stretch/>
          </p:blipFill>
          <p:spPr>
            <a:xfrm>
              <a:off x="2285990" y="4449213"/>
              <a:ext cx="572947" cy="560937"/>
            </a:xfrm>
            <a:prstGeom prst="rect">
              <a:avLst/>
            </a:prstGeom>
            <a:noFill/>
            <a:ln>
              <a:noFill/>
            </a:ln>
          </p:spPr>
        </p:pic>
        <p:pic>
          <p:nvPicPr>
            <p:cNvPr id="280" name="Google Shape;280;p26"/>
            <p:cNvPicPr preferRelativeResize="0"/>
            <p:nvPr/>
          </p:nvPicPr>
          <p:blipFill>
            <a:blip r:embed="rId14">
              <a:alphaModFix/>
            </a:blip>
            <a:stretch>
              <a:fillRect/>
            </a:stretch>
          </p:blipFill>
          <p:spPr>
            <a:xfrm>
              <a:off x="2153032" y="4699681"/>
              <a:ext cx="287804" cy="287795"/>
            </a:xfrm>
            <a:prstGeom prst="rect">
              <a:avLst/>
            </a:prstGeom>
            <a:noFill/>
            <a:ln>
              <a:noFill/>
            </a:ln>
          </p:spPr>
        </p:pic>
      </p:grpSp>
      <p:pic>
        <p:nvPicPr>
          <p:cNvPr id="281" name="Google Shape;281;p26"/>
          <p:cNvPicPr preferRelativeResize="0"/>
          <p:nvPr/>
        </p:nvPicPr>
        <p:blipFill>
          <a:blip r:embed="rId15">
            <a:alphaModFix/>
          </a:blip>
          <a:stretch>
            <a:fillRect/>
          </a:stretch>
        </p:blipFill>
        <p:spPr>
          <a:xfrm>
            <a:off x="3997222" y="2864524"/>
            <a:ext cx="492072" cy="472626"/>
          </a:xfrm>
          <a:prstGeom prst="rect">
            <a:avLst/>
          </a:prstGeom>
          <a:noFill/>
          <a:ln>
            <a:noFill/>
          </a:ln>
        </p:spPr>
      </p:pic>
      <p:pic>
        <p:nvPicPr>
          <p:cNvPr id="282" name="Google Shape;282;p26"/>
          <p:cNvPicPr preferRelativeResize="0"/>
          <p:nvPr/>
        </p:nvPicPr>
        <p:blipFill>
          <a:blip r:embed="rId16">
            <a:alphaModFix/>
          </a:blip>
          <a:stretch>
            <a:fillRect/>
          </a:stretch>
        </p:blipFill>
        <p:spPr>
          <a:xfrm>
            <a:off x="4782784" y="2191700"/>
            <a:ext cx="394716" cy="379124"/>
          </a:xfrm>
          <a:prstGeom prst="rect">
            <a:avLst/>
          </a:prstGeom>
          <a:noFill/>
          <a:ln>
            <a:noFill/>
          </a:ln>
        </p:spPr>
      </p:pic>
      <p:sp>
        <p:nvSpPr>
          <p:cNvPr id="283" name="Google Shape;283;p26"/>
          <p:cNvSpPr txBox="1"/>
          <p:nvPr/>
        </p:nvSpPr>
        <p:spPr>
          <a:xfrm>
            <a:off x="6621162" y="3270263"/>
            <a:ext cx="1275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solidFill>
                  <a:srgbClr val="000000"/>
                </a:solidFill>
                <a:latin typeface="Calibri"/>
                <a:ea typeface="Calibri"/>
                <a:cs typeface="Calibri"/>
                <a:sym typeface="Calibri"/>
              </a:rPr>
              <a:t>LTV = R</a:t>
            </a:r>
            <a:r>
              <a:rPr b="1" lang="pt-BR" sz="800">
                <a:latin typeface="Calibri"/>
                <a:ea typeface="Calibri"/>
                <a:cs typeface="Calibri"/>
                <a:sym typeface="Calibri"/>
              </a:rPr>
              <a:t>$</a:t>
            </a:r>
            <a:r>
              <a:rPr b="1" lang="pt-BR" sz="800">
                <a:solidFill>
                  <a:srgbClr val="000000"/>
                </a:solidFill>
                <a:latin typeface="Calibri"/>
                <a:ea typeface="Calibri"/>
                <a:cs typeface="Calibri"/>
                <a:sym typeface="Calibri"/>
              </a:rPr>
              <a:t> </a:t>
            </a:r>
            <a:r>
              <a:rPr b="1" lang="pt-BR" sz="800">
                <a:latin typeface="Calibri"/>
                <a:ea typeface="Calibri"/>
                <a:cs typeface="Calibri"/>
                <a:sym typeface="Calibri"/>
              </a:rPr>
              <a:t>XYZ</a:t>
            </a:r>
            <a:endParaRPr b="1" sz="800">
              <a:latin typeface="Calibri"/>
              <a:ea typeface="Calibri"/>
              <a:cs typeface="Calibri"/>
              <a:sym typeface="Calibri"/>
            </a:endParaRPr>
          </a:p>
        </p:txBody>
      </p:sp>
      <p:pic>
        <p:nvPicPr>
          <p:cNvPr id="284" name="Google Shape;284;p26"/>
          <p:cNvPicPr preferRelativeResize="0"/>
          <p:nvPr/>
        </p:nvPicPr>
        <p:blipFill>
          <a:blip r:embed="rId17">
            <a:alphaModFix/>
          </a:blip>
          <a:stretch>
            <a:fillRect/>
          </a:stretch>
        </p:blipFill>
        <p:spPr>
          <a:xfrm>
            <a:off x="7061740" y="2904026"/>
            <a:ext cx="394725" cy="394725"/>
          </a:xfrm>
          <a:prstGeom prst="rect">
            <a:avLst/>
          </a:prstGeom>
          <a:noFill/>
          <a:ln>
            <a:noFill/>
          </a:ln>
        </p:spPr>
      </p:pic>
      <p:pic>
        <p:nvPicPr>
          <p:cNvPr id="285" name="Google Shape;285;p26"/>
          <p:cNvPicPr preferRelativeResize="0"/>
          <p:nvPr/>
        </p:nvPicPr>
        <p:blipFill rotWithShape="1">
          <a:blip r:embed="rId18">
            <a:alphaModFix/>
          </a:blip>
          <a:srcRect b="5442" l="0" r="0" t="5039"/>
          <a:stretch/>
        </p:blipFill>
        <p:spPr>
          <a:xfrm>
            <a:off x="6598375" y="2231024"/>
            <a:ext cx="412325" cy="369092"/>
          </a:xfrm>
          <a:prstGeom prst="rect">
            <a:avLst/>
          </a:prstGeom>
          <a:noFill/>
          <a:ln>
            <a:noFill/>
          </a:ln>
        </p:spPr>
      </p:pic>
      <p:pic>
        <p:nvPicPr>
          <p:cNvPr id="286" name="Google Shape;286;p26"/>
          <p:cNvPicPr preferRelativeResize="0"/>
          <p:nvPr/>
        </p:nvPicPr>
        <p:blipFill>
          <a:blip r:embed="rId19">
            <a:alphaModFix/>
          </a:blip>
          <a:stretch>
            <a:fillRect/>
          </a:stretch>
        </p:blipFill>
        <p:spPr>
          <a:xfrm>
            <a:off x="7499975" y="2218197"/>
            <a:ext cx="394749" cy="394749"/>
          </a:xfrm>
          <a:prstGeom prst="rect">
            <a:avLst/>
          </a:prstGeom>
          <a:noFill/>
          <a:ln>
            <a:noFill/>
          </a:ln>
        </p:spPr>
      </p:pic>
      <p:sp>
        <p:nvSpPr>
          <p:cNvPr id="287" name="Google Shape;287;p26"/>
          <p:cNvSpPr txBox="1"/>
          <p:nvPr/>
        </p:nvSpPr>
        <p:spPr>
          <a:xfrm>
            <a:off x="6166600" y="2522421"/>
            <a:ext cx="1275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latin typeface="Calibri"/>
                <a:ea typeface="Calibri"/>
                <a:cs typeface="Calibri"/>
                <a:sym typeface="Calibri"/>
              </a:rPr>
              <a:t>Will Buy? 0 or 1</a:t>
            </a:r>
            <a:endParaRPr b="1" sz="800">
              <a:latin typeface="Calibri"/>
              <a:ea typeface="Calibri"/>
              <a:cs typeface="Calibri"/>
              <a:sym typeface="Calibri"/>
            </a:endParaRPr>
          </a:p>
        </p:txBody>
      </p:sp>
      <p:sp>
        <p:nvSpPr>
          <p:cNvPr id="288" name="Google Shape;288;p26"/>
          <p:cNvSpPr txBox="1"/>
          <p:nvPr/>
        </p:nvSpPr>
        <p:spPr>
          <a:xfrm>
            <a:off x="7004800" y="2522425"/>
            <a:ext cx="13851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latin typeface="Calibri"/>
                <a:ea typeface="Calibri"/>
                <a:cs typeface="Calibri"/>
                <a:sym typeface="Calibri"/>
              </a:rPr>
              <a:t>Probability to Buy 0-1</a:t>
            </a:r>
            <a:endParaRPr b="1" sz="800">
              <a:latin typeface="Calibri"/>
              <a:ea typeface="Calibri"/>
              <a:cs typeface="Calibri"/>
              <a:sym typeface="Calibri"/>
            </a:endParaRPr>
          </a:p>
        </p:txBody>
      </p:sp>
      <p:sp>
        <p:nvSpPr>
          <p:cNvPr id="289" name="Google Shape;289;p26"/>
          <p:cNvSpPr txBox="1"/>
          <p:nvPr/>
        </p:nvSpPr>
        <p:spPr>
          <a:xfrm>
            <a:off x="688925" y="3581700"/>
            <a:ext cx="17151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100.000 Customers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Random active clients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from Dafiti Brazil</a:t>
            </a:r>
            <a:endParaRPr b="1" sz="1500">
              <a:solidFill>
                <a:schemeClr val="dk1"/>
              </a:solidFill>
              <a:latin typeface="Calibri"/>
              <a:ea typeface="Calibri"/>
              <a:cs typeface="Calibri"/>
              <a:sym typeface="Calibri"/>
            </a:endParaRPr>
          </a:p>
        </p:txBody>
      </p:sp>
      <p:sp>
        <p:nvSpPr>
          <p:cNvPr id="290" name="Google Shape;290;p26"/>
          <p:cNvSpPr txBox="1"/>
          <p:nvPr/>
        </p:nvSpPr>
        <p:spPr>
          <a:xfrm>
            <a:off x="3370414" y="3581700"/>
            <a:ext cx="19455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Customers Features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Variables of each customer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until 19/05/2020</a:t>
            </a:r>
            <a:endParaRPr b="1" sz="1500">
              <a:solidFill>
                <a:schemeClr val="dk1"/>
              </a:solidFill>
              <a:latin typeface="Calibri"/>
              <a:ea typeface="Calibri"/>
              <a:cs typeface="Calibri"/>
              <a:sym typeface="Calibri"/>
            </a:endParaRPr>
          </a:p>
        </p:txBody>
      </p:sp>
      <p:sp>
        <p:nvSpPr>
          <p:cNvPr id="291" name="Google Shape;291;p26"/>
          <p:cNvSpPr txBox="1"/>
          <p:nvPr/>
        </p:nvSpPr>
        <p:spPr>
          <a:xfrm>
            <a:off x="5997612" y="3581700"/>
            <a:ext cx="25230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Outputs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Predictions for each customer from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20/05/2020 to 20/05/2021</a:t>
            </a:r>
            <a:endParaRPr b="1" sz="15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Experiments (Will Buy?)</a:t>
            </a:r>
            <a:endParaRPr sz="2400">
              <a:latin typeface="Roboto"/>
              <a:ea typeface="Roboto"/>
              <a:cs typeface="Roboto"/>
              <a:sym typeface="Roboto"/>
            </a:endParaRPr>
          </a:p>
        </p:txBody>
      </p:sp>
      <p:cxnSp>
        <p:nvCxnSpPr>
          <p:cNvPr id="297" name="Google Shape;297;p27"/>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298" name="Google Shape;298;p27"/>
          <p:cNvSpPr txBox="1"/>
          <p:nvPr/>
        </p:nvSpPr>
        <p:spPr>
          <a:xfrm>
            <a:off x="5449788" y="2475863"/>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100.000</a:t>
            </a:r>
            <a:endParaRPr b="1"/>
          </a:p>
        </p:txBody>
      </p:sp>
      <p:sp>
        <p:nvSpPr>
          <p:cNvPr id="299" name="Google Shape;299;p27"/>
          <p:cNvSpPr txBox="1"/>
          <p:nvPr/>
        </p:nvSpPr>
        <p:spPr>
          <a:xfrm>
            <a:off x="6477890" y="24758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68%</a:t>
            </a:r>
            <a:endParaRPr b="1"/>
          </a:p>
        </p:txBody>
      </p:sp>
      <p:sp>
        <p:nvSpPr>
          <p:cNvPr id="300" name="Google Shape;300;p27"/>
          <p:cNvSpPr txBox="1"/>
          <p:nvPr/>
        </p:nvSpPr>
        <p:spPr>
          <a:xfrm>
            <a:off x="7468479" y="247962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65%</a:t>
            </a:r>
            <a:endParaRPr b="1"/>
          </a:p>
        </p:txBody>
      </p:sp>
      <p:sp>
        <p:nvSpPr>
          <p:cNvPr id="301" name="Google Shape;301;p27"/>
          <p:cNvSpPr txBox="1"/>
          <p:nvPr/>
        </p:nvSpPr>
        <p:spPr>
          <a:xfrm>
            <a:off x="5449788" y="2933063"/>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42.133</a:t>
            </a:r>
            <a:endParaRPr b="1"/>
          </a:p>
        </p:txBody>
      </p:sp>
      <p:sp>
        <p:nvSpPr>
          <p:cNvPr id="302" name="Google Shape;302;p27"/>
          <p:cNvSpPr txBox="1"/>
          <p:nvPr/>
        </p:nvSpPr>
        <p:spPr>
          <a:xfrm>
            <a:off x="6477890" y="29330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79%</a:t>
            </a:r>
            <a:endParaRPr b="1"/>
          </a:p>
        </p:txBody>
      </p:sp>
      <p:sp>
        <p:nvSpPr>
          <p:cNvPr id="303" name="Google Shape;303;p27"/>
          <p:cNvSpPr txBox="1"/>
          <p:nvPr/>
        </p:nvSpPr>
        <p:spPr>
          <a:xfrm>
            <a:off x="5449788" y="3466463"/>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17.921</a:t>
            </a:r>
            <a:endParaRPr b="1"/>
          </a:p>
        </p:txBody>
      </p:sp>
      <p:sp>
        <p:nvSpPr>
          <p:cNvPr id="304" name="Google Shape;304;p27"/>
          <p:cNvSpPr txBox="1"/>
          <p:nvPr/>
        </p:nvSpPr>
        <p:spPr>
          <a:xfrm>
            <a:off x="6477890" y="34664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85%</a:t>
            </a:r>
            <a:endParaRPr b="1"/>
          </a:p>
        </p:txBody>
      </p:sp>
      <p:sp>
        <p:nvSpPr>
          <p:cNvPr id="305" name="Google Shape;305;p27"/>
          <p:cNvSpPr txBox="1"/>
          <p:nvPr/>
        </p:nvSpPr>
        <p:spPr>
          <a:xfrm>
            <a:off x="5449788" y="3923663"/>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11.735</a:t>
            </a:r>
            <a:endParaRPr b="1"/>
          </a:p>
        </p:txBody>
      </p:sp>
      <p:sp>
        <p:nvSpPr>
          <p:cNvPr id="306" name="Google Shape;306;p27"/>
          <p:cNvSpPr txBox="1"/>
          <p:nvPr/>
        </p:nvSpPr>
        <p:spPr>
          <a:xfrm>
            <a:off x="6477890" y="39236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88%</a:t>
            </a:r>
            <a:endParaRPr b="1"/>
          </a:p>
        </p:txBody>
      </p:sp>
      <p:pic>
        <p:nvPicPr>
          <p:cNvPr id="307" name="Google Shape;307;p27"/>
          <p:cNvPicPr preferRelativeResize="0"/>
          <p:nvPr/>
        </p:nvPicPr>
        <p:blipFill>
          <a:blip r:embed="rId3">
            <a:alphaModFix/>
          </a:blip>
          <a:stretch>
            <a:fillRect/>
          </a:stretch>
        </p:blipFill>
        <p:spPr>
          <a:xfrm>
            <a:off x="6723119" y="1610188"/>
            <a:ext cx="510657" cy="506426"/>
          </a:xfrm>
          <a:prstGeom prst="rect">
            <a:avLst/>
          </a:prstGeom>
          <a:noFill/>
          <a:ln>
            <a:noFill/>
          </a:ln>
        </p:spPr>
      </p:pic>
      <p:pic>
        <p:nvPicPr>
          <p:cNvPr id="308" name="Google Shape;308;p27"/>
          <p:cNvPicPr preferRelativeResize="0"/>
          <p:nvPr/>
        </p:nvPicPr>
        <p:blipFill>
          <a:blip r:embed="rId4">
            <a:alphaModFix/>
          </a:blip>
          <a:stretch>
            <a:fillRect/>
          </a:stretch>
        </p:blipFill>
        <p:spPr>
          <a:xfrm>
            <a:off x="5730925" y="1709655"/>
            <a:ext cx="407069" cy="403699"/>
          </a:xfrm>
          <a:prstGeom prst="rect">
            <a:avLst/>
          </a:prstGeom>
          <a:noFill/>
          <a:ln>
            <a:noFill/>
          </a:ln>
        </p:spPr>
      </p:pic>
      <p:sp>
        <p:nvSpPr>
          <p:cNvPr id="309" name="Google Shape;309;p27"/>
          <p:cNvSpPr/>
          <p:nvPr/>
        </p:nvSpPr>
        <p:spPr>
          <a:xfrm rot="5400000">
            <a:off x="4426975" y="3290275"/>
            <a:ext cx="1900500" cy="37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txBox="1"/>
          <p:nvPr/>
        </p:nvSpPr>
        <p:spPr>
          <a:xfrm>
            <a:off x="7468479" y="293682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78%</a:t>
            </a:r>
            <a:endParaRPr b="1"/>
          </a:p>
        </p:txBody>
      </p:sp>
      <p:sp>
        <p:nvSpPr>
          <p:cNvPr id="311" name="Google Shape;311;p27"/>
          <p:cNvSpPr txBox="1"/>
          <p:nvPr/>
        </p:nvSpPr>
        <p:spPr>
          <a:xfrm>
            <a:off x="7468479" y="347022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85%</a:t>
            </a:r>
            <a:endParaRPr b="1"/>
          </a:p>
        </p:txBody>
      </p:sp>
      <p:sp>
        <p:nvSpPr>
          <p:cNvPr id="312" name="Google Shape;312;p27"/>
          <p:cNvSpPr txBox="1"/>
          <p:nvPr/>
        </p:nvSpPr>
        <p:spPr>
          <a:xfrm>
            <a:off x="7468479" y="392742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t>92%</a:t>
            </a:r>
            <a:endParaRPr b="1"/>
          </a:p>
        </p:txBody>
      </p:sp>
      <p:pic>
        <p:nvPicPr>
          <p:cNvPr id="313" name="Google Shape;313;p27"/>
          <p:cNvPicPr preferRelativeResize="0"/>
          <p:nvPr/>
        </p:nvPicPr>
        <p:blipFill>
          <a:blip r:embed="rId5">
            <a:alphaModFix/>
          </a:blip>
          <a:stretch>
            <a:fillRect/>
          </a:stretch>
        </p:blipFill>
        <p:spPr>
          <a:xfrm>
            <a:off x="4696150" y="1637574"/>
            <a:ext cx="449650" cy="449650"/>
          </a:xfrm>
          <a:prstGeom prst="rect">
            <a:avLst/>
          </a:prstGeom>
          <a:noFill/>
          <a:ln>
            <a:noFill/>
          </a:ln>
        </p:spPr>
      </p:pic>
      <p:sp>
        <p:nvSpPr>
          <p:cNvPr id="314" name="Google Shape;314;p27"/>
          <p:cNvSpPr txBox="1"/>
          <p:nvPr/>
        </p:nvSpPr>
        <p:spPr>
          <a:xfrm>
            <a:off x="4439827" y="24758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t>50%</a:t>
            </a:r>
            <a:endParaRPr b="1" sz="1500"/>
          </a:p>
        </p:txBody>
      </p:sp>
      <p:sp>
        <p:nvSpPr>
          <p:cNvPr id="315" name="Google Shape;315;p27"/>
          <p:cNvSpPr txBox="1"/>
          <p:nvPr/>
        </p:nvSpPr>
        <p:spPr>
          <a:xfrm>
            <a:off x="4439827" y="29330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t>70%</a:t>
            </a:r>
            <a:endParaRPr b="1" sz="1500"/>
          </a:p>
        </p:txBody>
      </p:sp>
      <p:sp>
        <p:nvSpPr>
          <p:cNvPr id="316" name="Google Shape;316;p27"/>
          <p:cNvSpPr txBox="1"/>
          <p:nvPr/>
        </p:nvSpPr>
        <p:spPr>
          <a:xfrm>
            <a:off x="4439827" y="34664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t>80%</a:t>
            </a:r>
            <a:endParaRPr b="1" sz="1500"/>
          </a:p>
        </p:txBody>
      </p:sp>
      <p:sp>
        <p:nvSpPr>
          <p:cNvPr id="317" name="Google Shape;317;p27"/>
          <p:cNvSpPr txBox="1"/>
          <p:nvPr/>
        </p:nvSpPr>
        <p:spPr>
          <a:xfrm>
            <a:off x="4439827" y="3923675"/>
            <a:ext cx="1001100" cy="28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t>90%</a:t>
            </a:r>
            <a:endParaRPr b="1" sz="1500"/>
          </a:p>
        </p:txBody>
      </p:sp>
      <p:sp>
        <p:nvSpPr>
          <p:cNvPr id="318" name="Google Shape;318;p27"/>
          <p:cNvSpPr txBox="1"/>
          <p:nvPr/>
        </p:nvSpPr>
        <p:spPr>
          <a:xfrm>
            <a:off x="4439825" y="1303650"/>
            <a:ext cx="3972300" cy="25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sz="1200">
                <a:solidFill>
                  <a:srgbClr val="FFFFFF"/>
                </a:solidFill>
              </a:rPr>
              <a:t>Confidence Rate Experiments</a:t>
            </a:r>
            <a:endParaRPr b="1" sz="1200">
              <a:solidFill>
                <a:srgbClr val="FFFFFF"/>
              </a:solidFill>
            </a:endParaRPr>
          </a:p>
        </p:txBody>
      </p:sp>
      <p:sp>
        <p:nvSpPr>
          <p:cNvPr id="319" name="Google Shape;319;p27"/>
          <p:cNvSpPr/>
          <p:nvPr/>
        </p:nvSpPr>
        <p:spPr>
          <a:xfrm>
            <a:off x="4439825" y="2317525"/>
            <a:ext cx="3972300" cy="41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txBox="1"/>
          <p:nvPr/>
        </p:nvSpPr>
        <p:spPr>
          <a:xfrm>
            <a:off x="5534404" y="2112575"/>
            <a:ext cx="831900" cy="1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latin typeface="Roboto"/>
                <a:ea typeface="Roboto"/>
                <a:cs typeface="Roboto"/>
                <a:sym typeface="Roboto"/>
              </a:rPr>
              <a:t>N. Examples</a:t>
            </a:r>
            <a:endParaRPr b="1" sz="800">
              <a:latin typeface="Roboto"/>
              <a:ea typeface="Roboto"/>
              <a:cs typeface="Roboto"/>
              <a:sym typeface="Roboto"/>
            </a:endParaRPr>
          </a:p>
        </p:txBody>
      </p:sp>
      <p:sp>
        <p:nvSpPr>
          <p:cNvPr id="321" name="Google Shape;321;p27"/>
          <p:cNvSpPr txBox="1"/>
          <p:nvPr/>
        </p:nvSpPr>
        <p:spPr>
          <a:xfrm>
            <a:off x="6614050" y="2112091"/>
            <a:ext cx="711000" cy="1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latin typeface="Roboto"/>
                <a:ea typeface="Roboto"/>
                <a:cs typeface="Roboto"/>
                <a:sym typeface="Roboto"/>
              </a:rPr>
              <a:t>Accuracy</a:t>
            </a:r>
            <a:endParaRPr b="1" sz="800">
              <a:latin typeface="Roboto"/>
              <a:ea typeface="Roboto"/>
              <a:cs typeface="Roboto"/>
              <a:sym typeface="Roboto"/>
            </a:endParaRPr>
          </a:p>
        </p:txBody>
      </p:sp>
      <p:sp>
        <p:nvSpPr>
          <p:cNvPr id="322" name="Google Shape;322;p27"/>
          <p:cNvSpPr txBox="1"/>
          <p:nvPr/>
        </p:nvSpPr>
        <p:spPr>
          <a:xfrm>
            <a:off x="7432315" y="2112580"/>
            <a:ext cx="1073400" cy="1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latin typeface="Roboto"/>
                <a:ea typeface="Roboto"/>
                <a:cs typeface="Roboto"/>
                <a:sym typeface="Roboto"/>
              </a:rPr>
              <a:t>Precision(1)</a:t>
            </a:r>
            <a:endParaRPr b="1" sz="800">
              <a:latin typeface="Roboto"/>
              <a:ea typeface="Roboto"/>
              <a:cs typeface="Roboto"/>
              <a:sym typeface="Roboto"/>
            </a:endParaRPr>
          </a:p>
        </p:txBody>
      </p:sp>
      <p:sp>
        <p:nvSpPr>
          <p:cNvPr id="323" name="Google Shape;323;p27"/>
          <p:cNvSpPr txBox="1"/>
          <p:nvPr/>
        </p:nvSpPr>
        <p:spPr>
          <a:xfrm>
            <a:off x="4572550" y="2112091"/>
            <a:ext cx="739200" cy="14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latin typeface="Roboto"/>
                <a:ea typeface="Roboto"/>
                <a:cs typeface="Roboto"/>
                <a:sym typeface="Roboto"/>
              </a:rPr>
              <a:t>Probability*</a:t>
            </a:r>
            <a:endParaRPr b="1" sz="800">
              <a:latin typeface="Roboto"/>
              <a:ea typeface="Roboto"/>
              <a:cs typeface="Roboto"/>
              <a:sym typeface="Roboto"/>
            </a:endParaRPr>
          </a:p>
        </p:txBody>
      </p:sp>
      <p:pic>
        <p:nvPicPr>
          <p:cNvPr id="324" name="Google Shape;324;p27"/>
          <p:cNvPicPr preferRelativeResize="0"/>
          <p:nvPr/>
        </p:nvPicPr>
        <p:blipFill>
          <a:blip r:embed="rId6">
            <a:alphaModFix/>
          </a:blip>
          <a:stretch>
            <a:fillRect/>
          </a:stretch>
        </p:blipFill>
        <p:spPr>
          <a:xfrm>
            <a:off x="7713700" y="1608080"/>
            <a:ext cx="510650" cy="510650"/>
          </a:xfrm>
          <a:prstGeom prst="rect">
            <a:avLst/>
          </a:prstGeom>
          <a:noFill/>
          <a:ln>
            <a:noFill/>
          </a:ln>
        </p:spPr>
      </p:pic>
      <p:sp>
        <p:nvSpPr>
          <p:cNvPr id="325" name="Google Shape;325;p27"/>
          <p:cNvSpPr txBox="1"/>
          <p:nvPr/>
        </p:nvSpPr>
        <p:spPr>
          <a:xfrm>
            <a:off x="4979675" y="4625400"/>
            <a:ext cx="4071600" cy="4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pt-BR" sz="700">
                <a:solidFill>
                  <a:schemeClr val="dk1"/>
                </a:solidFill>
                <a:latin typeface="Calibri"/>
                <a:ea typeface="Calibri"/>
                <a:cs typeface="Calibri"/>
                <a:sym typeface="Calibri"/>
              </a:rPr>
              <a:t>*Probability refers to the confidence threshold that we will accept at the base. </a:t>
            </a:r>
            <a:endParaRPr i="1" sz="700">
              <a:solidFill>
                <a:schemeClr val="dk1"/>
              </a:solidFill>
              <a:latin typeface="Calibri"/>
              <a:ea typeface="Calibri"/>
              <a:cs typeface="Calibri"/>
              <a:sym typeface="Calibri"/>
            </a:endParaRPr>
          </a:p>
          <a:p>
            <a:pPr indent="0" lvl="0" marL="0" rtl="0" algn="l">
              <a:spcBef>
                <a:spcPts val="0"/>
              </a:spcBef>
              <a:spcAft>
                <a:spcPts val="0"/>
              </a:spcAft>
              <a:buNone/>
            </a:pPr>
            <a:r>
              <a:rPr i="1" lang="pt-BR" sz="700">
                <a:solidFill>
                  <a:schemeClr val="dk1"/>
                </a:solidFill>
                <a:latin typeface="Calibri"/>
                <a:ea typeface="Calibri"/>
                <a:cs typeface="Calibri"/>
                <a:sym typeface="Calibri"/>
              </a:rPr>
              <a:t>e.g. probability=0.8, </a:t>
            </a:r>
            <a:r>
              <a:rPr b="1" i="1" lang="pt-BR" sz="700">
                <a:solidFill>
                  <a:schemeClr val="dk1"/>
                </a:solidFill>
                <a:latin typeface="Calibri"/>
                <a:ea typeface="Calibri"/>
                <a:cs typeface="Calibri"/>
                <a:sym typeface="Calibri"/>
              </a:rPr>
              <a:t>only considers customers</a:t>
            </a:r>
            <a:r>
              <a:rPr i="1" lang="pt-BR" sz="700">
                <a:solidFill>
                  <a:schemeClr val="dk1"/>
                </a:solidFill>
                <a:latin typeface="Calibri"/>
                <a:ea typeface="Calibri"/>
                <a:cs typeface="Calibri"/>
                <a:sym typeface="Calibri"/>
              </a:rPr>
              <a:t> with an </a:t>
            </a:r>
            <a:r>
              <a:rPr b="1" i="1" lang="pt-BR" sz="700">
                <a:solidFill>
                  <a:schemeClr val="dk1"/>
                </a:solidFill>
                <a:latin typeface="Calibri"/>
                <a:ea typeface="Calibri"/>
                <a:cs typeface="Calibri"/>
                <a:sym typeface="Calibri"/>
              </a:rPr>
              <a:t>80%</a:t>
            </a:r>
            <a:r>
              <a:rPr i="1" lang="pt-BR" sz="700">
                <a:solidFill>
                  <a:schemeClr val="dk1"/>
                </a:solidFill>
                <a:latin typeface="Calibri"/>
                <a:ea typeface="Calibri"/>
                <a:cs typeface="Calibri"/>
                <a:sym typeface="Calibri"/>
              </a:rPr>
              <a:t> or greater </a:t>
            </a:r>
            <a:r>
              <a:rPr b="1" i="1" lang="pt-BR" sz="700">
                <a:solidFill>
                  <a:schemeClr val="dk1"/>
                </a:solidFill>
                <a:latin typeface="Calibri"/>
                <a:ea typeface="Calibri"/>
                <a:cs typeface="Calibri"/>
                <a:sym typeface="Calibri"/>
              </a:rPr>
              <a:t>probability</a:t>
            </a:r>
            <a:r>
              <a:rPr i="1" lang="pt-BR" sz="700">
                <a:solidFill>
                  <a:schemeClr val="dk1"/>
                </a:solidFill>
                <a:latin typeface="Calibri"/>
                <a:ea typeface="Calibri"/>
                <a:cs typeface="Calibri"/>
                <a:sym typeface="Calibri"/>
              </a:rPr>
              <a:t> of </a:t>
            </a:r>
            <a:r>
              <a:rPr b="1" i="1" lang="pt-BR" sz="700">
                <a:solidFill>
                  <a:srgbClr val="38761D"/>
                </a:solidFill>
                <a:latin typeface="Calibri"/>
                <a:ea typeface="Calibri"/>
                <a:cs typeface="Calibri"/>
                <a:sym typeface="Calibri"/>
              </a:rPr>
              <a:t>buying</a:t>
            </a:r>
            <a:r>
              <a:rPr i="1" lang="pt-BR" sz="700">
                <a:solidFill>
                  <a:schemeClr val="dk1"/>
                </a:solidFill>
                <a:latin typeface="Calibri"/>
                <a:ea typeface="Calibri"/>
                <a:cs typeface="Calibri"/>
                <a:sym typeface="Calibri"/>
              </a:rPr>
              <a:t> or </a:t>
            </a:r>
            <a:r>
              <a:rPr b="1" i="1" lang="pt-BR" sz="700">
                <a:solidFill>
                  <a:srgbClr val="FF0000"/>
                </a:solidFill>
                <a:latin typeface="Calibri"/>
                <a:ea typeface="Calibri"/>
                <a:cs typeface="Calibri"/>
                <a:sym typeface="Calibri"/>
              </a:rPr>
              <a:t>not buying</a:t>
            </a:r>
            <a:r>
              <a:rPr i="1" lang="pt-BR" sz="700">
                <a:solidFill>
                  <a:schemeClr val="dk1"/>
                </a:solidFill>
                <a:latin typeface="Calibri"/>
                <a:ea typeface="Calibri"/>
                <a:cs typeface="Calibri"/>
                <a:sym typeface="Calibri"/>
              </a:rPr>
              <a:t>.</a:t>
            </a:r>
            <a:endParaRPr i="1" sz="700">
              <a:solidFill>
                <a:schemeClr val="dk1"/>
              </a:solidFill>
              <a:latin typeface="Calibri"/>
              <a:ea typeface="Calibri"/>
              <a:cs typeface="Calibri"/>
              <a:sym typeface="Calibri"/>
            </a:endParaRPr>
          </a:p>
        </p:txBody>
      </p:sp>
      <p:pic>
        <p:nvPicPr>
          <p:cNvPr id="326" name="Google Shape;326;p27"/>
          <p:cNvPicPr preferRelativeResize="0"/>
          <p:nvPr/>
        </p:nvPicPr>
        <p:blipFill>
          <a:blip r:embed="rId3">
            <a:alphaModFix/>
          </a:blip>
          <a:stretch>
            <a:fillRect/>
          </a:stretch>
        </p:blipFill>
        <p:spPr>
          <a:xfrm>
            <a:off x="530194" y="3045375"/>
            <a:ext cx="510657" cy="506426"/>
          </a:xfrm>
          <a:prstGeom prst="rect">
            <a:avLst/>
          </a:prstGeom>
          <a:noFill/>
          <a:ln>
            <a:noFill/>
          </a:ln>
        </p:spPr>
      </p:pic>
      <p:sp>
        <p:nvSpPr>
          <p:cNvPr id="327" name="Google Shape;327;p27"/>
          <p:cNvSpPr txBox="1"/>
          <p:nvPr/>
        </p:nvSpPr>
        <p:spPr>
          <a:xfrm>
            <a:off x="1049850" y="3072825"/>
            <a:ext cx="898500" cy="1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000">
                <a:latin typeface="Roboto"/>
                <a:ea typeface="Roboto"/>
                <a:cs typeface="Roboto"/>
                <a:sym typeface="Roboto"/>
              </a:rPr>
              <a:t>Accuracy</a:t>
            </a:r>
            <a:endParaRPr b="1" sz="1000">
              <a:latin typeface="Roboto"/>
              <a:ea typeface="Roboto"/>
              <a:cs typeface="Roboto"/>
              <a:sym typeface="Roboto"/>
            </a:endParaRPr>
          </a:p>
        </p:txBody>
      </p:sp>
      <p:sp>
        <p:nvSpPr>
          <p:cNvPr id="328" name="Google Shape;328;p27"/>
          <p:cNvSpPr txBox="1"/>
          <p:nvPr/>
        </p:nvSpPr>
        <p:spPr>
          <a:xfrm>
            <a:off x="1056015" y="4027493"/>
            <a:ext cx="1073400" cy="1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000">
                <a:latin typeface="Roboto"/>
                <a:ea typeface="Roboto"/>
                <a:cs typeface="Roboto"/>
                <a:sym typeface="Roboto"/>
              </a:rPr>
              <a:t>Precision</a:t>
            </a:r>
            <a:endParaRPr b="1" sz="1000">
              <a:latin typeface="Roboto"/>
              <a:ea typeface="Roboto"/>
              <a:cs typeface="Roboto"/>
              <a:sym typeface="Roboto"/>
            </a:endParaRPr>
          </a:p>
        </p:txBody>
      </p:sp>
      <p:pic>
        <p:nvPicPr>
          <p:cNvPr id="329" name="Google Shape;329;p27"/>
          <p:cNvPicPr preferRelativeResize="0"/>
          <p:nvPr/>
        </p:nvPicPr>
        <p:blipFill>
          <a:blip r:embed="rId6">
            <a:alphaModFix/>
          </a:blip>
          <a:stretch>
            <a:fillRect/>
          </a:stretch>
        </p:blipFill>
        <p:spPr>
          <a:xfrm>
            <a:off x="530200" y="4036067"/>
            <a:ext cx="510650" cy="510650"/>
          </a:xfrm>
          <a:prstGeom prst="rect">
            <a:avLst/>
          </a:prstGeom>
          <a:noFill/>
          <a:ln>
            <a:noFill/>
          </a:ln>
        </p:spPr>
      </p:pic>
      <p:pic>
        <p:nvPicPr>
          <p:cNvPr id="330" name="Google Shape;330;p27"/>
          <p:cNvPicPr preferRelativeResize="0"/>
          <p:nvPr/>
        </p:nvPicPr>
        <p:blipFill>
          <a:blip r:embed="rId7">
            <a:alphaModFix/>
          </a:blip>
          <a:stretch>
            <a:fillRect/>
          </a:stretch>
        </p:blipFill>
        <p:spPr>
          <a:xfrm>
            <a:off x="3228808" y="1600288"/>
            <a:ext cx="366090" cy="366090"/>
          </a:xfrm>
          <a:prstGeom prst="rect">
            <a:avLst/>
          </a:prstGeom>
          <a:noFill/>
          <a:ln>
            <a:noFill/>
          </a:ln>
        </p:spPr>
      </p:pic>
      <p:pic>
        <p:nvPicPr>
          <p:cNvPr id="331" name="Google Shape;331;p27"/>
          <p:cNvPicPr preferRelativeResize="0"/>
          <p:nvPr/>
        </p:nvPicPr>
        <p:blipFill>
          <a:blip r:embed="rId8">
            <a:alphaModFix/>
          </a:blip>
          <a:stretch>
            <a:fillRect/>
          </a:stretch>
        </p:blipFill>
        <p:spPr>
          <a:xfrm>
            <a:off x="535527" y="1606194"/>
            <a:ext cx="354277" cy="354277"/>
          </a:xfrm>
          <a:prstGeom prst="rect">
            <a:avLst/>
          </a:prstGeom>
          <a:noFill/>
          <a:ln>
            <a:noFill/>
          </a:ln>
        </p:spPr>
      </p:pic>
      <p:sp>
        <p:nvSpPr>
          <p:cNvPr id="332" name="Google Shape;332;p27"/>
          <p:cNvSpPr/>
          <p:nvPr/>
        </p:nvSpPr>
        <p:spPr>
          <a:xfrm>
            <a:off x="381200" y="2137942"/>
            <a:ext cx="3365100" cy="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706672" y="2096861"/>
            <a:ext cx="12000" cy="82500"/>
          </a:xfrm>
          <a:prstGeom prst="rect">
            <a:avLst/>
          </a:prstGeom>
          <a:solidFill>
            <a:srgbClr val="99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1044017" y="2096861"/>
            <a:ext cx="12000" cy="82500"/>
          </a:xfrm>
          <a:prstGeom prst="rec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1393473" y="2096861"/>
            <a:ext cx="12000" cy="82500"/>
          </a:xfrm>
          <a:prstGeom prst="rect">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1730830" y="2096861"/>
            <a:ext cx="12000" cy="825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2057795" y="2067449"/>
            <a:ext cx="12000" cy="147000"/>
          </a:xfrm>
          <a:prstGeom prst="rect">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2393694" y="2096861"/>
            <a:ext cx="12000" cy="82500"/>
          </a:xfrm>
          <a:prstGeom prst="rect">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2743032" y="2096861"/>
            <a:ext cx="12000" cy="82500"/>
          </a:xfrm>
          <a:prstGeom prst="rect">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080436" y="2096861"/>
            <a:ext cx="12000" cy="82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3405861" y="2096861"/>
            <a:ext cx="12000" cy="825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txBox="1"/>
          <p:nvPr/>
        </p:nvSpPr>
        <p:spPr>
          <a:xfrm>
            <a:off x="3185804"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0.90</a:t>
            </a:r>
            <a:endParaRPr b="1" sz="800">
              <a:latin typeface="Calibri"/>
              <a:ea typeface="Calibri"/>
              <a:cs typeface="Calibri"/>
              <a:sym typeface="Calibri"/>
            </a:endParaRPr>
          </a:p>
        </p:txBody>
      </p:sp>
      <p:sp>
        <p:nvSpPr>
          <p:cNvPr id="343" name="Google Shape;343;p27"/>
          <p:cNvSpPr txBox="1"/>
          <p:nvPr/>
        </p:nvSpPr>
        <p:spPr>
          <a:xfrm>
            <a:off x="2854392"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0.80</a:t>
            </a:r>
            <a:endParaRPr b="1" sz="800">
              <a:latin typeface="Calibri"/>
              <a:ea typeface="Calibri"/>
              <a:cs typeface="Calibri"/>
              <a:sym typeface="Calibri"/>
            </a:endParaRPr>
          </a:p>
        </p:txBody>
      </p:sp>
      <p:sp>
        <p:nvSpPr>
          <p:cNvPr id="344" name="Google Shape;344;p27"/>
          <p:cNvSpPr txBox="1"/>
          <p:nvPr/>
        </p:nvSpPr>
        <p:spPr>
          <a:xfrm>
            <a:off x="2517017"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0.70</a:t>
            </a:r>
            <a:endParaRPr b="1" sz="800">
              <a:latin typeface="Calibri"/>
              <a:ea typeface="Calibri"/>
              <a:cs typeface="Calibri"/>
              <a:sym typeface="Calibri"/>
            </a:endParaRPr>
          </a:p>
        </p:txBody>
      </p:sp>
      <p:sp>
        <p:nvSpPr>
          <p:cNvPr id="345" name="Google Shape;345;p27"/>
          <p:cNvSpPr txBox="1"/>
          <p:nvPr/>
        </p:nvSpPr>
        <p:spPr>
          <a:xfrm>
            <a:off x="2180367"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0.60</a:t>
            </a:r>
            <a:endParaRPr b="1" sz="800">
              <a:latin typeface="Calibri"/>
              <a:ea typeface="Calibri"/>
              <a:cs typeface="Calibri"/>
              <a:sym typeface="Calibri"/>
            </a:endParaRPr>
          </a:p>
        </p:txBody>
      </p:sp>
      <p:sp>
        <p:nvSpPr>
          <p:cNvPr id="346" name="Google Shape;346;p27"/>
          <p:cNvSpPr txBox="1"/>
          <p:nvPr/>
        </p:nvSpPr>
        <p:spPr>
          <a:xfrm>
            <a:off x="1495129"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0.40</a:t>
            </a:r>
            <a:endParaRPr b="1" sz="800">
              <a:latin typeface="Calibri"/>
              <a:ea typeface="Calibri"/>
              <a:cs typeface="Calibri"/>
              <a:sym typeface="Calibri"/>
            </a:endParaRPr>
          </a:p>
        </p:txBody>
      </p:sp>
      <p:sp>
        <p:nvSpPr>
          <p:cNvPr id="347" name="Google Shape;347;p27"/>
          <p:cNvSpPr txBox="1"/>
          <p:nvPr/>
        </p:nvSpPr>
        <p:spPr>
          <a:xfrm>
            <a:off x="1163717"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0.30</a:t>
            </a:r>
            <a:endParaRPr b="1" sz="800">
              <a:latin typeface="Calibri"/>
              <a:ea typeface="Calibri"/>
              <a:cs typeface="Calibri"/>
              <a:sym typeface="Calibri"/>
            </a:endParaRPr>
          </a:p>
        </p:txBody>
      </p:sp>
      <p:sp>
        <p:nvSpPr>
          <p:cNvPr id="348" name="Google Shape;348;p27"/>
          <p:cNvSpPr txBox="1"/>
          <p:nvPr/>
        </p:nvSpPr>
        <p:spPr>
          <a:xfrm>
            <a:off x="826342"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0.20</a:t>
            </a:r>
            <a:endParaRPr b="1" sz="800">
              <a:latin typeface="Calibri"/>
              <a:ea typeface="Calibri"/>
              <a:cs typeface="Calibri"/>
              <a:sym typeface="Calibri"/>
            </a:endParaRPr>
          </a:p>
        </p:txBody>
      </p:sp>
      <p:sp>
        <p:nvSpPr>
          <p:cNvPr id="349" name="Google Shape;349;p27"/>
          <p:cNvSpPr txBox="1"/>
          <p:nvPr/>
        </p:nvSpPr>
        <p:spPr>
          <a:xfrm>
            <a:off x="489692" y="2107363"/>
            <a:ext cx="452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0.10</a:t>
            </a:r>
            <a:endParaRPr b="1" sz="800">
              <a:latin typeface="Calibri"/>
              <a:ea typeface="Calibri"/>
              <a:cs typeface="Calibri"/>
              <a:sym typeface="Calibri"/>
            </a:endParaRPr>
          </a:p>
        </p:txBody>
      </p:sp>
      <p:sp>
        <p:nvSpPr>
          <p:cNvPr id="350" name="Google Shape;350;p27"/>
          <p:cNvSpPr txBox="1"/>
          <p:nvPr/>
        </p:nvSpPr>
        <p:spPr>
          <a:xfrm>
            <a:off x="1840379" y="2164263"/>
            <a:ext cx="452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100">
                <a:latin typeface="Calibri"/>
                <a:ea typeface="Calibri"/>
                <a:cs typeface="Calibri"/>
                <a:sym typeface="Calibri"/>
              </a:rPr>
              <a:t>0.50</a:t>
            </a:r>
            <a:endParaRPr b="1" sz="1100">
              <a:latin typeface="Calibri"/>
              <a:ea typeface="Calibri"/>
              <a:cs typeface="Calibri"/>
              <a:sym typeface="Calibri"/>
            </a:endParaRPr>
          </a:p>
        </p:txBody>
      </p:sp>
      <p:sp>
        <p:nvSpPr>
          <p:cNvPr id="351" name="Google Shape;351;p27"/>
          <p:cNvSpPr txBox="1"/>
          <p:nvPr/>
        </p:nvSpPr>
        <p:spPr>
          <a:xfrm>
            <a:off x="1087025" y="3121400"/>
            <a:ext cx="27186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solidFill>
                  <a:schemeClr val="dk1"/>
                </a:solidFill>
                <a:latin typeface="Calibri"/>
                <a:ea typeface="Calibri"/>
                <a:cs typeface="Calibri"/>
                <a:sym typeface="Calibri"/>
              </a:rPr>
              <a:t>Percentage of examples classified correctly, whether buying or non-buying examples.</a:t>
            </a:r>
            <a:endParaRPr sz="1000">
              <a:solidFill>
                <a:schemeClr val="dk1"/>
              </a:solidFill>
              <a:latin typeface="Calibri"/>
              <a:ea typeface="Calibri"/>
              <a:cs typeface="Calibri"/>
              <a:sym typeface="Calibri"/>
            </a:endParaRPr>
          </a:p>
        </p:txBody>
      </p:sp>
      <p:sp>
        <p:nvSpPr>
          <p:cNvPr id="352" name="Google Shape;352;p27"/>
          <p:cNvSpPr txBox="1"/>
          <p:nvPr/>
        </p:nvSpPr>
        <p:spPr>
          <a:xfrm>
            <a:off x="1065875" y="4096775"/>
            <a:ext cx="27609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solidFill>
                  <a:schemeClr val="dk1"/>
                </a:solidFill>
                <a:latin typeface="Calibri"/>
                <a:ea typeface="Calibri"/>
                <a:cs typeface="Calibri"/>
                <a:sym typeface="Calibri"/>
              </a:rPr>
              <a:t>Percentage of examples where the model said the customer was going to buy, and actually, he did.</a:t>
            </a:r>
            <a:endParaRPr sz="1000">
              <a:solidFill>
                <a:schemeClr val="dk1"/>
              </a:solidFill>
              <a:latin typeface="Calibri"/>
              <a:ea typeface="Calibri"/>
              <a:cs typeface="Calibri"/>
              <a:sym typeface="Calibri"/>
            </a:endParaRPr>
          </a:p>
        </p:txBody>
      </p:sp>
      <p:sp>
        <p:nvSpPr>
          <p:cNvPr id="353" name="Google Shape;353;p27"/>
          <p:cNvSpPr txBox="1"/>
          <p:nvPr/>
        </p:nvSpPr>
        <p:spPr>
          <a:xfrm>
            <a:off x="1074625" y="1422513"/>
            <a:ext cx="1983600" cy="21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000">
                <a:solidFill>
                  <a:schemeClr val="dk1"/>
                </a:solidFill>
                <a:latin typeface="Calibri"/>
                <a:ea typeface="Calibri"/>
                <a:cs typeface="Calibri"/>
                <a:sym typeface="Calibri"/>
              </a:rPr>
              <a:t>Probability Thermometer</a:t>
            </a:r>
            <a:endParaRPr b="1" sz="1000">
              <a:solidFill>
                <a:schemeClr val="dk1"/>
              </a:solidFill>
              <a:latin typeface="Calibri"/>
              <a:ea typeface="Calibri"/>
              <a:cs typeface="Calibri"/>
              <a:sym typeface="Calibri"/>
            </a:endParaRPr>
          </a:p>
        </p:txBody>
      </p:sp>
      <p:sp>
        <p:nvSpPr>
          <p:cNvPr id="354" name="Google Shape;354;p27"/>
          <p:cNvSpPr/>
          <p:nvPr/>
        </p:nvSpPr>
        <p:spPr>
          <a:xfrm rot="-5400000">
            <a:off x="2018800" y="748075"/>
            <a:ext cx="109200" cy="33303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rot="-5400000">
            <a:off x="845550" y="1908475"/>
            <a:ext cx="109200" cy="10095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rot="-5400000">
            <a:off x="3182500" y="1924675"/>
            <a:ext cx="109200" cy="9771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rot="-5400000">
            <a:off x="671850" y="2082175"/>
            <a:ext cx="109200" cy="6621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rot="-5400000">
            <a:off x="3362525" y="2104675"/>
            <a:ext cx="109200" cy="6171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rot="-5400000">
            <a:off x="498300" y="2249275"/>
            <a:ext cx="109200" cy="3279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rot="-5400000">
            <a:off x="3526325" y="2268775"/>
            <a:ext cx="109200" cy="288900"/>
          </a:xfrm>
          <a:prstGeom prst="leftBracket">
            <a:avLst>
              <a:gd fmla="val 8333"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5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3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Experiments (</a:t>
            </a:r>
            <a:r>
              <a:rPr lang="pt-BR" sz="2400">
                <a:solidFill>
                  <a:schemeClr val="dk1"/>
                </a:solidFill>
                <a:latin typeface="Roboto"/>
                <a:ea typeface="Roboto"/>
                <a:cs typeface="Roboto"/>
                <a:sym typeface="Roboto"/>
              </a:rPr>
              <a:t>How Much?</a:t>
            </a:r>
            <a:r>
              <a:rPr lang="pt-BR" sz="2400">
                <a:latin typeface="Roboto"/>
                <a:ea typeface="Roboto"/>
                <a:cs typeface="Roboto"/>
                <a:sym typeface="Roboto"/>
              </a:rPr>
              <a:t>)</a:t>
            </a:r>
            <a:endParaRPr sz="2400">
              <a:latin typeface="Roboto"/>
              <a:ea typeface="Roboto"/>
              <a:cs typeface="Roboto"/>
              <a:sym typeface="Roboto"/>
            </a:endParaRPr>
          </a:p>
        </p:txBody>
      </p:sp>
      <p:cxnSp>
        <p:nvCxnSpPr>
          <p:cNvPr id="366" name="Google Shape;366;p28"/>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367" name="Google Shape;367;p28"/>
          <p:cNvSpPr txBox="1"/>
          <p:nvPr/>
        </p:nvSpPr>
        <p:spPr>
          <a:xfrm>
            <a:off x="5890313" y="509600"/>
            <a:ext cx="1182000" cy="48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800">
                <a:solidFill>
                  <a:schemeClr val="dk1"/>
                </a:solidFill>
                <a:latin typeface="Calibri"/>
                <a:ea typeface="Calibri"/>
                <a:cs typeface="Calibri"/>
                <a:sym typeface="Calibri"/>
              </a:rPr>
              <a:t>Sum LTV (Forecast)</a:t>
            </a:r>
            <a:endParaRPr b="1" sz="800">
              <a:solidFill>
                <a:schemeClr val="dk1"/>
              </a:solidFill>
              <a:latin typeface="Calibri"/>
              <a:ea typeface="Calibri"/>
              <a:cs typeface="Calibri"/>
              <a:sym typeface="Calibri"/>
            </a:endParaRPr>
          </a:p>
          <a:p>
            <a:pPr indent="0" lvl="0" marL="0" rtl="0" algn="l">
              <a:spcBef>
                <a:spcPts val="0"/>
              </a:spcBef>
              <a:spcAft>
                <a:spcPts val="0"/>
              </a:spcAft>
              <a:buNone/>
            </a:pPr>
            <a:r>
              <a:rPr lang="pt-BR" sz="800">
                <a:solidFill>
                  <a:schemeClr val="dk1"/>
                </a:solidFill>
                <a:latin typeface="Calibri"/>
                <a:ea typeface="Calibri"/>
                <a:cs typeface="Calibri"/>
                <a:sym typeface="Calibri"/>
              </a:rPr>
              <a:t> Real = R$ 26.308.149</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lang="pt-BR" sz="800">
                <a:solidFill>
                  <a:schemeClr val="dk1"/>
                </a:solidFill>
                <a:latin typeface="Calibri"/>
                <a:ea typeface="Calibri"/>
                <a:cs typeface="Calibri"/>
                <a:sym typeface="Calibri"/>
              </a:rPr>
              <a:t> Pred = R$ 29.514.519 </a:t>
            </a:r>
            <a:r>
              <a:rPr b="1" lang="pt-BR" sz="800">
                <a:solidFill>
                  <a:schemeClr val="dk1"/>
                </a:solidFill>
                <a:latin typeface="Calibri"/>
                <a:ea typeface="Calibri"/>
                <a:cs typeface="Calibri"/>
                <a:sym typeface="Calibri"/>
              </a:rPr>
              <a:t>(+10,86%)</a:t>
            </a:r>
            <a:endParaRPr b="1" sz="800">
              <a:solidFill>
                <a:schemeClr val="dk1"/>
              </a:solidFill>
              <a:latin typeface="Calibri"/>
              <a:ea typeface="Calibri"/>
              <a:cs typeface="Calibri"/>
              <a:sym typeface="Calibri"/>
            </a:endParaRPr>
          </a:p>
        </p:txBody>
      </p:sp>
      <p:pic>
        <p:nvPicPr>
          <p:cNvPr id="368" name="Google Shape;368;p28"/>
          <p:cNvPicPr preferRelativeResize="0"/>
          <p:nvPr/>
        </p:nvPicPr>
        <p:blipFill>
          <a:blip r:embed="rId3">
            <a:alphaModFix/>
          </a:blip>
          <a:stretch>
            <a:fillRect/>
          </a:stretch>
        </p:blipFill>
        <p:spPr>
          <a:xfrm>
            <a:off x="5338450" y="485075"/>
            <a:ext cx="528876" cy="528876"/>
          </a:xfrm>
          <a:prstGeom prst="rect">
            <a:avLst/>
          </a:prstGeom>
          <a:noFill/>
          <a:ln>
            <a:noFill/>
          </a:ln>
        </p:spPr>
      </p:pic>
      <p:sp>
        <p:nvSpPr>
          <p:cNvPr id="369" name="Google Shape;369;p28"/>
          <p:cNvSpPr txBox="1"/>
          <p:nvPr/>
        </p:nvSpPr>
        <p:spPr>
          <a:xfrm>
            <a:off x="7766461" y="538625"/>
            <a:ext cx="1120200" cy="4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900">
                <a:solidFill>
                  <a:schemeClr val="dk1"/>
                </a:solidFill>
                <a:latin typeface="Calibri"/>
                <a:ea typeface="Calibri"/>
                <a:cs typeface="Calibri"/>
                <a:sym typeface="Calibri"/>
              </a:rPr>
              <a:t>Spearman’s </a:t>
            </a:r>
            <a:endParaRPr b="1" sz="900">
              <a:solidFill>
                <a:schemeClr val="dk1"/>
              </a:solidFill>
              <a:latin typeface="Calibri"/>
              <a:ea typeface="Calibri"/>
              <a:cs typeface="Calibri"/>
              <a:sym typeface="Calibri"/>
            </a:endParaRPr>
          </a:p>
          <a:p>
            <a:pPr indent="0" lvl="0" marL="0" rtl="0" algn="l">
              <a:spcBef>
                <a:spcPts val="0"/>
              </a:spcBef>
              <a:spcAft>
                <a:spcPts val="0"/>
              </a:spcAft>
              <a:buNone/>
            </a:pPr>
            <a:r>
              <a:rPr b="1" lang="pt-BR" sz="900">
                <a:solidFill>
                  <a:schemeClr val="dk1"/>
                </a:solidFill>
                <a:latin typeface="Calibri"/>
                <a:ea typeface="Calibri"/>
                <a:cs typeface="Calibri"/>
                <a:sym typeface="Calibri"/>
              </a:rPr>
              <a:t>Correlation = 0.45</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pt-BR" sz="600">
                <a:solidFill>
                  <a:schemeClr val="dk1"/>
                </a:solidFill>
                <a:latin typeface="Calibri"/>
                <a:ea typeface="Calibri"/>
                <a:cs typeface="Calibri"/>
                <a:sym typeface="Calibri"/>
              </a:rPr>
              <a:t>Similar to the state  of the art [1] , [2]</a:t>
            </a:r>
            <a:endParaRPr sz="600">
              <a:solidFill>
                <a:schemeClr val="dk1"/>
              </a:solidFill>
              <a:latin typeface="Calibri"/>
              <a:ea typeface="Calibri"/>
              <a:cs typeface="Calibri"/>
              <a:sym typeface="Calibri"/>
            </a:endParaRPr>
          </a:p>
        </p:txBody>
      </p:sp>
      <p:sp>
        <p:nvSpPr>
          <p:cNvPr id="370" name="Google Shape;370;p28"/>
          <p:cNvSpPr txBox="1"/>
          <p:nvPr/>
        </p:nvSpPr>
        <p:spPr>
          <a:xfrm>
            <a:off x="5223725" y="1179975"/>
            <a:ext cx="3832800" cy="25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chemeClr val="dk1"/>
                </a:solidFill>
                <a:latin typeface="Calibri"/>
                <a:ea typeface="Calibri"/>
                <a:cs typeface="Calibri"/>
                <a:sym typeface="Calibri"/>
              </a:rPr>
              <a:t>Groups based on predicted LTV (Percentiles)</a:t>
            </a:r>
            <a:endParaRPr b="1" sz="1200">
              <a:solidFill>
                <a:schemeClr val="dk1"/>
              </a:solidFill>
              <a:latin typeface="Calibri"/>
              <a:ea typeface="Calibri"/>
              <a:cs typeface="Calibri"/>
              <a:sym typeface="Calibri"/>
            </a:endParaRPr>
          </a:p>
        </p:txBody>
      </p:sp>
      <p:sp>
        <p:nvSpPr>
          <p:cNvPr id="371" name="Google Shape;371;p28"/>
          <p:cNvSpPr/>
          <p:nvPr/>
        </p:nvSpPr>
        <p:spPr>
          <a:xfrm>
            <a:off x="7374209" y="854954"/>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7433243" y="836390"/>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7443343" y="786942"/>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7495765" y="773765"/>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7530504" y="718538"/>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7582981" y="701939"/>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7600738" y="647869"/>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7652647" y="627318"/>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7309093" y="496489"/>
            <a:ext cx="37200" cy="475800"/>
          </a:xfrm>
          <a:prstGeom prst="upArrow">
            <a:avLst>
              <a:gd fmla="val 50000" name="adj1"/>
              <a:gd fmla="val 66957"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7652647" y="681003"/>
            <a:ext cx="33300" cy="33300"/>
          </a:xfrm>
          <a:prstGeom prst="ellipse">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5400000">
            <a:off x="7493483" y="765882"/>
            <a:ext cx="45000" cy="392100"/>
          </a:xfrm>
          <a:prstGeom prst="upArrow">
            <a:avLst>
              <a:gd fmla="val 50000" name="adj1"/>
              <a:gd fmla="val 66957" name="adj2"/>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28"/>
          <p:cNvPicPr preferRelativeResize="0"/>
          <p:nvPr/>
        </p:nvPicPr>
        <p:blipFill>
          <a:blip r:embed="rId4">
            <a:alphaModFix/>
          </a:blip>
          <a:stretch>
            <a:fillRect/>
          </a:stretch>
        </p:blipFill>
        <p:spPr>
          <a:xfrm>
            <a:off x="5204775" y="1429025"/>
            <a:ext cx="3710625" cy="3565376"/>
          </a:xfrm>
          <a:prstGeom prst="rect">
            <a:avLst/>
          </a:prstGeom>
          <a:noFill/>
          <a:ln>
            <a:noFill/>
          </a:ln>
        </p:spPr>
      </p:pic>
      <p:pic>
        <p:nvPicPr>
          <p:cNvPr id="383" name="Google Shape;383;p28"/>
          <p:cNvPicPr preferRelativeResize="0"/>
          <p:nvPr/>
        </p:nvPicPr>
        <p:blipFill>
          <a:blip r:embed="rId5">
            <a:alphaModFix/>
          </a:blip>
          <a:stretch>
            <a:fillRect/>
          </a:stretch>
        </p:blipFill>
        <p:spPr>
          <a:xfrm>
            <a:off x="673718" y="2747434"/>
            <a:ext cx="496154" cy="500040"/>
          </a:xfrm>
          <a:prstGeom prst="rect">
            <a:avLst/>
          </a:prstGeom>
          <a:noFill/>
          <a:ln>
            <a:noFill/>
          </a:ln>
        </p:spPr>
      </p:pic>
      <p:pic>
        <p:nvPicPr>
          <p:cNvPr id="384" name="Google Shape;384;p28"/>
          <p:cNvPicPr preferRelativeResize="0"/>
          <p:nvPr/>
        </p:nvPicPr>
        <p:blipFill>
          <a:blip r:embed="rId6">
            <a:alphaModFix/>
          </a:blip>
          <a:stretch>
            <a:fillRect/>
          </a:stretch>
        </p:blipFill>
        <p:spPr>
          <a:xfrm>
            <a:off x="270136" y="3323673"/>
            <a:ext cx="473747" cy="478979"/>
          </a:xfrm>
          <a:prstGeom prst="rect">
            <a:avLst/>
          </a:prstGeom>
          <a:noFill/>
          <a:ln>
            <a:noFill/>
          </a:ln>
        </p:spPr>
      </p:pic>
      <p:pic>
        <p:nvPicPr>
          <p:cNvPr id="385" name="Google Shape;385;p28"/>
          <p:cNvPicPr preferRelativeResize="0"/>
          <p:nvPr/>
        </p:nvPicPr>
        <p:blipFill>
          <a:blip r:embed="rId7">
            <a:alphaModFix/>
          </a:blip>
          <a:stretch>
            <a:fillRect/>
          </a:stretch>
        </p:blipFill>
        <p:spPr>
          <a:xfrm>
            <a:off x="1520820" y="3464577"/>
            <a:ext cx="396323" cy="400699"/>
          </a:xfrm>
          <a:prstGeom prst="rect">
            <a:avLst/>
          </a:prstGeom>
          <a:noFill/>
          <a:ln>
            <a:noFill/>
          </a:ln>
        </p:spPr>
      </p:pic>
      <p:pic>
        <p:nvPicPr>
          <p:cNvPr id="386" name="Google Shape;386;p28"/>
          <p:cNvPicPr preferRelativeResize="0"/>
          <p:nvPr/>
        </p:nvPicPr>
        <p:blipFill>
          <a:blip r:embed="rId8">
            <a:alphaModFix/>
          </a:blip>
          <a:stretch>
            <a:fillRect/>
          </a:stretch>
        </p:blipFill>
        <p:spPr>
          <a:xfrm>
            <a:off x="1462718" y="2967907"/>
            <a:ext cx="453750" cy="458762"/>
          </a:xfrm>
          <a:prstGeom prst="rect">
            <a:avLst/>
          </a:prstGeom>
          <a:noFill/>
          <a:ln>
            <a:noFill/>
          </a:ln>
        </p:spPr>
      </p:pic>
      <p:grpSp>
        <p:nvGrpSpPr>
          <p:cNvPr id="387" name="Google Shape;387;p28"/>
          <p:cNvGrpSpPr/>
          <p:nvPr/>
        </p:nvGrpSpPr>
        <p:grpSpPr>
          <a:xfrm>
            <a:off x="1863494" y="3712916"/>
            <a:ext cx="396378" cy="234614"/>
            <a:chOff x="7250916" y="1922936"/>
            <a:chExt cx="641700" cy="375682"/>
          </a:xfrm>
        </p:grpSpPr>
        <p:sp>
          <p:nvSpPr>
            <p:cNvPr id="388" name="Google Shape;388;p28"/>
            <p:cNvSpPr txBox="1"/>
            <p:nvPr/>
          </p:nvSpPr>
          <p:spPr>
            <a:xfrm>
              <a:off x="7250916" y="2150718"/>
              <a:ext cx="6417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0</a:t>
              </a:r>
              <a:endParaRPr b="1"/>
            </a:p>
          </p:txBody>
        </p:sp>
        <p:pic>
          <p:nvPicPr>
            <p:cNvPr id="389" name="Google Shape;389;p28"/>
            <p:cNvPicPr preferRelativeResize="0"/>
            <p:nvPr/>
          </p:nvPicPr>
          <p:blipFill>
            <a:blip r:embed="rId9">
              <a:alphaModFix/>
            </a:blip>
            <a:stretch>
              <a:fillRect/>
            </a:stretch>
          </p:blipFill>
          <p:spPr>
            <a:xfrm>
              <a:off x="7412416" y="1922936"/>
              <a:ext cx="318712" cy="306862"/>
            </a:xfrm>
            <a:prstGeom prst="rect">
              <a:avLst/>
            </a:prstGeom>
            <a:noFill/>
            <a:ln>
              <a:noFill/>
            </a:ln>
          </p:spPr>
        </p:pic>
      </p:grpSp>
      <p:grpSp>
        <p:nvGrpSpPr>
          <p:cNvPr id="390" name="Google Shape;390;p28"/>
          <p:cNvGrpSpPr/>
          <p:nvPr/>
        </p:nvGrpSpPr>
        <p:grpSpPr>
          <a:xfrm>
            <a:off x="1224504" y="3950844"/>
            <a:ext cx="563342" cy="234620"/>
            <a:chOff x="7127575" y="1922936"/>
            <a:chExt cx="912000" cy="375692"/>
          </a:xfrm>
        </p:grpSpPr>
        <p:sp>
          <p:nvSpPr>
            <p:cNvPr id="391" name="Google Shape;391;p28"/>
            <p:cNvSpPr txBox="1"/>
            <p:nvPr/>
          </p:nvSpPr>
          <p:spPr>
            <a:xfrm>
              <a:off x="7127575" y="2150728"/>
              <a:ext cx="9120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30</a:t>
              </a:r>
              <a:endParaRPr b="1"/>
            </a:p>
          </p:txBody>
        </p:sp>
        <p:pic>
          <p:nvPicPr>
            <p:cNvPr id="392" name="Google Shape;392;p28"/>
            <p:cNvPicPr preferRelativeResize="0"/>
            <p:nvPr/>
          </p:nvPicPr>
          <p:blipFill>
            <a:blip r:embed="rId9">
              <a:alphaModFix/>
            </a:blip>
            <a:stretch>
              <a:fillRect/>
            </a:stretch>
          </p:blipFill>
          <p:spPr>
            <a:xfrm>
              <a:off x="7412416" y="1922936"/>
              <a:ext cx="318712" cy="306862"/>
            </a:xfrm>
            <a:prstGeom prst="rect">
              <a:avLst/>
            </a:prstGeom>
            <a:noFill/>
            <a:ln>
              <a:noFill/>
            </a:ln>
          </p:spPr>
        </p:pic>
      </p:grpSp>
      <p:grpSp>
        <p:nvGrpSpPr>
          <p:cNvPr id="393" name="Google Shape;393;p28"/>
          <p:cNvGrpSpPr/>
          <p:nvPr/>
        </p:nvGrpSpPr>
        <p:grpSpPr>
          <a:xfrm>
            <a:off x="1841212" y="3171312"/>
            <a:ext cx="396378" cy="234614"/>
            <a:chOff x="7250916" y="1922936"/>
            <a:chExt cx="641700" cy="375682"/>
          </a:xfrm>
        </p:grpSpPr>
        <p:sp>
          <p:nvSpPr>
            <p:cNvPr id="394" name="Google Shape;394;p28"/>
            <p:cNvSpPr txBox="1"/>
            <p:nvPr/>
          </p:nvSpPr>
          <p:spPr>
            <a:xfrm>
              <a:off x="7250916" y="2150718"/>
              <a:ext cx="6417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0</a:t>
              </a:r>
              <a:endParaRPr b="1"/>
            </a:p>
          </p:txBody>
        </p:sp>
        <p:pic>
          <p:nvPicPr>
            <p:cNvPr id="395" name="Google Shape;395;p28"/>
            <p:cNvPicPr preferRelativeResize="0"/>
            <p:nvPr/>
          </p:nvPicPr>
          <p:blipFill>
            <a:blip r:embed="rId9">
              <a:alphaModFix/>
            </a:blip>
            <a:stretch>
              <a:fillRect/>
            </a:stretch>
          </p:blipFill>
          <p:spPr>
            <a:xfrm>
              <a:off x="7412416" y="1922936"/>
              <a:ext cx="318712" cy="306862"/>
            </a:xfrm>
            <a:prstGeom prst="rect">
              <a:avLst/>
            </a:prstGeom>
            <a:noFill/>
            <a:ln>
              <a:noFill/>
            </a:ln>
          </p:spPr>
        </p:pic>
      </p:grpSp>
      <p:grpSp>
        <p:nvGrpSpPr>
          <p:cNvPr id="396" name="Google Shape;396;p28"/>
          <p:cNvGrpSpPr/>
          <p:nvPr/>
        </p:nvGrpSpPr>
        <p:grpSpPr>
          <a:xfrm>
            <a:off x="1094505" y="3037540"/>
            <a:ext cx="396378" cy="234614"/>
            <a:chOff x="7250916" y="1922936"/>
            <a:chExt cx="641700" cy="375682"/>
          </a:xfrm>
        </p:grpSpPr>
        <p:sp>
          <p:nvSpPr>
            <p:cNvPr id="397" name="Google Shape;397;p28"/>
            <p:cNvSpPr txBox="1"/>
            <p:nvPr/>
          </p:nvSpPr>
          <p:spPr>
            <a:xfrm>
              <a:off x="7250916" y="2150718"/>
              <a:ext cx="6417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0</a:t>
              </a:r>
              <a:endParaRPr b="1"/>
            </a:p>
          </p:txBody>
        </p:sp>
        <p:pic>
          <p:nvPicPr>
            <p:cNvPr id="398" name="Google Shape;398;p28"/>
            <p:cNvPicPr preferRelativeResize="0"/>
            <p:nvPr/>
          </p:nvPicPr>
          <p:blipFill>
            <a:blip r:embed="rId9">
              <a:alphaModFix/>
            </a:blip>
            <a:stretch>
              <a:fillRect/>
            </a:stretch>
          </p:blipFill>
          <p:spPr>
            <a:xfrm>
              <a:off x="7412416" y="1922936"/>
              <a:ext cx="318712" cy="306862"/>
            </a:xfrm>
            <a:prstGeom prst="rect">
              <a:avLst/>
            </a:prstGeom>
            <a:noFill/>
            <a:ln>
              <a:noFill/>
            </a:ln>
          </p:spPr>
        </p:pic>
      </p:grpSp>
      <p:pic>
        <p:nvPicPr>
          <p:cNvPr id="399" name="Google Shape;399;p28"/>
          <p:cNvPicPr preferRelativeResize="0"/>
          <p:nvPr/>
        </p:nvPicPr>
        <p:blipFill>
          <a:blip r:embed="rId10">
            <a:alphaModFix/>
          </a:blip>
          <a:stretch>
            <a:fillRect/>
          </a:stretch>
        </p:blipFill>
        <p:spPr>
          <a:xfrm>
            <a:off x="893960" y="3712291"/>
            <a:ext cx="453750" cy="458778"/>
          </a:xfrm>
          <a:prstGeom prst="rect">
            <a:avLst/>
          </a:prstGeom>
          <a:noFill/>
          <a:ln>
            <a:noFill/>
          </a:ln>
        </p:spPr>
      </p:pic>
      <p:grpSp>
        <p:nvGrpSpPr>
          <p:cNvPr id="400" name="Google Shape;400;p28"/>
          <p:cNvGrpSpPr/>
          <p:nvPr/>
        </p:nvGrpSpPr>
        <p:grpSpPr>
          <a:xfrm>
            <a:off x="684885" y="3412803"/>
            <a:ext cx="473838" cy="234623"/>
            <a:chOff x="7250895" y="1922936"/>
            <a:chExt cx="767100" cy="375697"/>
          </a:xfrm>
        </p:grpSpPr>
        <p:sp>
          <p:nvSpPr>
            <p:cNvPr id="401" name="Google Shape;401;p28"/>
            <p:cNvSpPr txBox="1"/>
            <p:nvPr/>
          </p:nvSpPr>
          <p:spPr>
            <a:xfrm>
              <a:off x="7250895" y="2150733"/>
              <a:ext cx="7671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50</a:t>
              </a:r>
              <a:endParaRPr b="1"/>
            </a:p>
          </p:txBody>
        </p:sp>
        <p:pic>
          <p:nvPicPr>
            <p:cNvPr id="402" name="Google Shape;402;p28"/>
            <p:cNvPicPr preferRelativeResize="0"/>
            <p:nvPr/>
          </p:nvPicPr>
          <p:blipFill>
            <a:blip r:embed="rId9">
              <a:alphaModFix/>
            </a:blip>
            <a:stretch>
              <a:fillRect/>
            </a:stretch>
          </p:blipFill>
          <p:spPr>
            <a:xfrm>
              <a:off x="7412416" y="1922936"/>
              <a:ext cx="318712" cy="306862"/>
            </a:xfrm>
            <a:prstGeom prst="rect">
              <a:avLst/>
            </a:prstGeom>
            <a:noFill/>
            <a:ln>
              <a:noFill/>
            </a:ln>
          </p:spPr>
        </p:pic>
      </p:grpSp>
      <p:sp>
        <p:nvSpPr>
          <p:cNvPr id="403" name="Google Shape;403;p28"/>
          <p:cNvSpPr txBox="1"/>
          <p:nvPr/>
        </p:nvSpPr>
        <p:spPr>
          <a:xfrm>
            <a:off x="1096065" y="3286506"/>
            <a:ext cx="39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latin typeface="Calibri"/>
                <a:ea typeface="Calibri"/>
                <a:cs typeface="Calibri"/>
                <a:sym typeface="Calibri"/>
              </a:rPr>
              <a:t>....</a:t>
            </a:r>
            <a:endParaRPr b="1">
              <a:latin typeface="Calibri"/>
              <a:ea typeface="Calibri"/>
              <a:cs typeface="Calibri"/>
              <a:sym typeface="Calibri"/>
            </a:endParaRPr>
          </a:p>
        </p:txBody>
      </p:sp>
      <p:sp>
        <p:nvSpPr>
          <p:cNvPr id="404" name="Google Shape;404;p28"/>
          <p:cNvSpPr/>
          <p:nvPr/>
        </p:nvSpPr>
        <p:spPr>
          <a:xfrm>
            <a:off x="217475" y="2558975"/>
            <a:ext cx="2064300" cy="1745700"/>
          </a:xfrm>
          <a:prstGeom prst="roundRect">
            <a:avLst>
              <a:gd fmla="val 9751" name="adj"/>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txBox="1"/>
          <p:nvPr/>
        </p:nvSpPr>
        <p:spPr>
          <a:xfrm>
            <a:off x="1242425" y="2498500"/>
            <a:ext cx="10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latin typeface="Calibri"/>
                <a:ea typeface="Calibri"/>
                <a:cs typeface="Calibri"/>
                <a:sym typeface="Calibri"/>
              </a:rPr>
              <a:t>AVG LTV Real = 48,00</a:t>
            </a:r>
            <a:endParaRPr b="1" sz="700">
              <a:latin typeface="Calibri"/>
              <a:ea typeface="Calibri"/>
              <a:cs typeface="Calibri"/>
              <a:sym typeface="Calibri"/>
            </a:endParaRPr>
          </a:p>
          <a:p>
            <a:pPr indent="0" lvl="0" marL="0" rtl="0" algn="ctr">
              <a:spcBef>
                <a:spcPts val="0"/>
              </a:spcBef>
              <a:spcAft>
                <a:spcPts val="0"/>
              </a:spcAft>
              <a:buNone/>
            </a:pPr>
            <a:r>
              <a:rPr b="1" lang="pt-BR" sz="700">
                <a:latin typeface="Calibri"/>
                <a:ea typeface="Calibri"/>
                <a:cs typeface="Calibri"/>
                <a:sym typeface="Calibri"/>
              </a:rPr>
              <a:t>AVG LTV Pred = 42,00</a:t>
            </a:r>
            <a:endParaRPr b="1" sz="700">
              <a:latin typeface="Calibri"/>
              <a:ea typeface="Calibri"/>
              <a:cs typeface="Calibri"/>
              <a:sym typeface="Calibri"/>
            </a:endParaRPr>
          </a:p>
        </p:txBody>
      </p:sp>
      <p:sp>
        <p:nvSpPr>
          <p:cNvPr id="406" name="Google Shape;406;p28"/>
          <p:cNvSpPr txBox="1"/>
          <p:nvPr/>
        </p:nvSpPr>
        <p:spPr>
          <a:xfrm>
            <a:off x="234393" y="2526832"/>
            <a:ext cx="855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000">
                <a:latin typeface="Calibri"/>
                <a:ea typeface="Calibri"/>
                <a:cs typeface="Calibri"/>
                <a:sym typeface="Calibri"/>
              </a:rPr>
              <a:t>Group</a:t>
            </a:r>
            <a:r>
              <a:rPr b="1" lang="pt-BR" sz="1100">
                <a:latin typeface="Calibri"/>
                <a:ea typeface="Calibri"/>
                <a:cs typeface="Calibri"/>
                <a:sym typeface="Calibri"/>
              </a:rPr>
              <a:t> 0</a:t>
            </a:r>
            <a:endParaRPr b="1" sz="1100">
              <a:latin typeface="Calibri"/>
              <a:ea typeface="Calibri"/>
              <a:cs typeface="Calibri"/>
              <a:sym typeface="Calibri"/>
            </a:endParaRPr>
          </a:p>
        </p:txBody>
      </p:sp>
      <p:pic>
        <p:nvPicPr>
          <p:cNvPr id="407" name="Google Shape;407;p28"/>
          <p:cNvPicPr preferRelativeResize="0"/>
          <p:nvPr/>
        </p:nvPicPr>
        <p:blipFill>
          <a:blip r:embed="rId11">
            <a:alphaModFix/>
          </a:blip>
          <a:stretch>
            <a:fillRect/>
          </a:stretch>
        </p:blipFill>
        <p:spPr>
          <a:xfrm>
            <a:off x="3850723" y="2351956"/>
            <a:ext cx="527845" cy="528198"/>
          </a:xfrm>
          <a:prstGeom prst="rect">
            <a:avLst/>
          </a:prstGeom>
          <a:noFill/>
          <a:ln>
            <a:noFill/>
          </a:ln>
        </p:spPr>
      </p:pic>
      <p:pic>
        <p:nvPicPr>
          <p:cNvPr id="408" name="Google Shape;408;p28"/>
          <p:cNvPicPr preferRelativeResize="0"/>
          <p:nvPr/>
        </p:nvPicPr>
        <p:blipFill>
          <a:blip r:embed="rId12">
            <a:alphaModFix/>
          </a:blip>
          <a:stretch>
            <a:fillRect/>
          </a:stretch>
        </p:blipFill>
        <p:spPr>
          <a:xfrm>
            <a:off x="3024141" y="2084337"/>
            <a:ext cx="487750" cy="489627"/>
          </a:xfrm>
          <a:prstGeom prst="rect">
            <a:avLst/>
          </a:prstGeom>
          <a:noFill/>
          <a:ln>
            <a:noFill/>
          </a:ln>
        </p:spPr>
      </p:pic>
      <p:pic>
        <p:nvPicPr>
          <p:cNvPr id="409" name="Google Shape;409;p28"/>
          <p:cNvPicPr preferRelativeResize="0"/>
          <p:nvPr/>
        </p:nvPicPr>
        <p:blipFill>
          <a:blip r:embed="rId13">
            <a:alphaModFix/>
          </a:blip>
          <a:stretch>
            <a:fillRect/>
          </a:stretch>
        </p:blipFill>
        <p:spPr>
          <a:xfrm>
            <a:off x="3727213" y="2974287"/>
            <a:ext cx="487750" cy="489627"/>
          </a:xfrm>
          <a:prstGeom prst="rect">
            <a:avLst/>
          </a:prstGeom>
          <a:noFill/>
          <a:ln>
            <a:noFill/>
          </a:ln>
        </p:spPr>
      </p:pic>
      <p:grpSp>
        <p:nvGrpSpPr>
          <p:cNvPr id="410" name="Google Shape;410;p28"/>
          <p:cNvGrpSpPr/>
          <p:nvPr/>
        </p:nvGrpSpPr>
        <p:grpSpPr>
          <a:xfrm>
            <a:off x="4021070" y="2678250"/>
            <a:ext cx="855031" cy="239845"/>
            <a:chOff x="6891404" y="1922936"/>
            <a:chExt cx="1344600" cy="375697"/>
          </a:xfrm>
        </p:grpSpPr>
        <p:sp>
          <p:nvSpPr>
            <p:cNvPr id="411" name="Google Shape;411;p28"/>
            <p:cNvSpPr txBox="1"/>
            <p:nvPr/>
          </p:nvSpPr>
          <p:spPr>
            <a:xfrm>
              <a:off x="6891404" y="2150733"/>
              <a:ext cx="13446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1.500</a:t>
              </a:r>
              <a:endParaRPr b="1"/>
            </a:p>
          </p:txBody>
        </p:sp>
        <p:pic>
          <p:nvPicPr>
            <p:cNvPr id="412" name="Google Shape;412;p28"/>
            <p:cNvPicPr preferRelativeResize="0"/>
            <p:nvPr/>
          </p:nvPicPr>
          <p:blipFill>
            <a:blip r:embed="rId9">
              <a:alphaModFix/>
            </a:blip>
            <a:stretch>
              <a:fillRect/>
            </a:stretch>
          </p:blipFill>
          <p:spPr>
            <a:xfrm>
              <a:off x="7412416" y="1922936"/>
              <a:ext cx="318712" cy="306862"/>
            </a:xfrm>
            <a:prstGeom prst="rect">
              <a:avLst/>
            </a:prstGeom>
            <a:noFill/>
            <a:ln>
              <a:noFill/>
            </a:ln>
          </p:spPr>
        </p:pic>
      </p:grpSp>
      <p:grpSp>
        <p:nvGrpSpPr>
          <p:cNvPr id="413" name="Google Shape;413;p28"/>
          <p:cNvGrpSpPr/>
          <p:nvPr/>
        </p:nvGrpSpPr>
        <p:grpSpPr>
          <a:xfrm>
            <a:off x="4074047" y="3170216"/>
            <a:ext cx="781966" cy="239829"/>
            <a:chOff x="6891385" y="1922936"/>
            <a:chExt cx="1229700" cy="375671"/>
          </a:xfrm>
        </p:grpSpPr>
        <p:sp>
          <p:nvSpPr>
            <p:cNvPr id="414" name="Google Shape;414;p28"/>
            <p:cNvSpPr txBox="1"/>
            <p:nvPr/>
          </p:nvSpPr>
          <p:spPr>
            <a:xfrm>
              <a:off x="6891385" y="2150707"/>
              <a:ext cx="12297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1.</a:t>
              </a:r>
              <a:r>
                <a:rPr b="1" lang="pt-BR" sz="600"/>
                <a:t>000</a:t>
              </a:r>
              <a:endParaRPr b="1"/>
            </a:p>
          </p:txBody>
        </p:sp>
        <p:pic>
          <p:nvPicPr>
            <p:cNvPr id="415" name="Google Shape;415;p28"/>
            <p:cNvPicPr preferRelativeResize="0"/>
            <p:nvPr/>
          </p:nvPicPr>
          <p:blipFill rotWithShape="1">
            <a:blip r:embed="rId9">
              <a:alphaModFix/>
            </a:blip>
            <a:srcRect b="0" l="0" r="0" t="0"/>
            <a:stretch/>
          </p:blipFill>
          <p:spPr>
            <a:xfrm>
              <a:off x="7292586" y="1922936"/>
              <a:ext cx="318712" cy="306862"/>
            </a:xfrm>
            <a:prstGeom prst="rect">
              <a:avLst/>
            </a:prstGeom>
            <a:noFill/>
            <a:ln>
              <a:noFill/>
            </a:ln>
          </p:spPr>
        </p:pic>
      </p:grpSp>
      <p:grpSp>
        <p:nvGrpSpPr>
          <p:cNvPr id="416" name="Google Shape;416;p28"/>
          <p:cNvGrpSpPr/>
          <p:nvPr/>
        </p:nvGrpSpPr>
        <p:grpSpPr>
          <a:xfrm>
            <a:off x="2986650" y="2952704"/>
            <a:ext cx="855031" cy="239841"/>
            <a:chOff x="6859749" y="1922936"/>
            <a:chExt cx="1344600" cy="375690"/>
          </a:xfrm>
        </p:grpSpPr>
        <p:sp>
          <p:nvSpPr>
            <p:cNvPr id="417" name="Google Shape;417;p28"/>
            <p:cNvSpPr txBox="1"/>
            <p:nvPr/>
          </p:nvSpPr>
          <p:spPr>
            <a:xfrm>
              <a:off x="6859749" y="2150726"/>
              <a:ext cx="13446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a:t>
              </a:r>
              <a:r>
                <a:rPr b="1" lang="pt-BR" sz="600"/>
                <a:t>2.200</a:t>
              </a:r>
              <a:endParaRPr b="1"/>
            </a:p>
          </p:txBody>
        </p:sp>
        <p:pic>
          <p:nvPicPr>
            <p:cNvPr id="418" name="Google Shape;418;p28"/>
            <p:cNvPicPr preferRelativeResize="0"/>
            <p:nvPr/>
          </p:nvPicPr>
          <p:blipFill>
            <a:blip r:embed="rId9">
              <a:alphaModFix/>
            </a:blip>
            <a:stretch>
              <a:fillRect/>
            </a:stretch>
          </p:blipFill>
          <p:spPr>
            <a:xfrm>
              <a:off x="7412416" y="1922936"/>
              <a:ext cx="318712" cy="306862"/>
            </a:xfrm>
            <a:prstGeom prst="rect">
              <a:avLst/>
            </a:prstGeom>
            <a:noFill/>
            <a:ln>
              <a:noFill/>
            </a:ln>
          </p:spPr>
        </p:pic>
      </p:grpSp>
      <p:grpSp>
        <p:nvGrpSpPr>
          <p:cNvPr id="419" name="Google Shape;419;p28"/>
          <p:cNvGrpSpPr/>
          <p:nvPr/>
        </p:nvGrpSpPr>
        <p:grpSpPr>
          <a:xfrm>
            <a:off x="3286652" y="2394552"/>
            <a:ext cx="597682" cy="239842"/>
            <a:chOff x="7005803" y="1922936"/>
            <a:chExt cx="939900" cy="375693"/>
          </a:xfrm>
        </p:grpSpPr>
        <p:sp>
          <p:nvSpPr>
            <p:cNvPr id="420" name="Google Shape;420;p28"/>
            <p:cNvSpPr txBox="1"/>
            <p:nvPr/>
          </p:nvSpPr>
          <p:spPr>
            <a:xfrm>
              <a:off x="7005803" y="2150729"/>
              <a:ext cx="9399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600">
                  <a:solidFill>
                    <a:srgbClr val="000000"/>
                  </a:solidFill>
                </a:rPr>
                <a:t>LTV 1</a:t>
              </a:r>
              <a:r>
                <a:rPr b="1" lang="pt-BR" sz="600"/>
                <a:t>.8</a:t>
              </a:r>
              <a:r>
                <a:rPr b="1" lang="pt-BR" sz="600">
                  <a:solidFill>
                    <a:srgbClr val="000000"/>
                  </a:solidFill>
                </a:rPr>
                <a:t>00</a:t>
              </a:r>
              <a:endParaRPr b="1"/>
            </a:p>
          </p:txBody>
        </p:sp>
        <p:pic>
          <p:nvPicPr>
            <p:cNvPr id="421" name="Google Shape;421;p28"/>
            <p:cNvPicPr preferRelativeResize="0"/>
            <p:nvPr/>
          </p:nvPicPr>
          <p:blipFill>
            <a:blip r:embed="rId9">
              <a:alphaModFix/>
            </a:blip>
            <a:stretch>
              <a:fillRect/>
            </a:stretch>
          </p:blipFill>
          <p:spPr>
            <a:xfrm>
              <a:off x="7412416" y="1922936"/>
              <a:ext cx="318712" cy="306862"/>
            </a:xfrm>
            <a:prstGeom prst="rect">
              <a:avLst/>
            </a:prstGeom>
            <a:noFill/>
            <a:ln>
              <a:noFill/>
            </a:ln>
          </p:spPr>
        </p:pic>
      </p:grpSp>
      <p:pic>
        <p:nvPicPr>
          <p:cNvPr id="422" name="Google Shape;422;p28"/>
          <p:cNvPicPr preferRelativeResize="0"/>
          <p:nvPr/>
        </p:nvPicPr>
        <p:blipFill>
          <a:blip r:embed="rId14">
            <a:alphaModFix/>
          </a:blip>
          <a:stretch>
            <a:fillRect/>
          </a:stretch>
        </p:blipFill>
        <p:spPr>
          <a:xfrm>
            <a:off x="2838469" y="2664691"/>
            <a:ext cx="510819" cy="512783"/>
          </a:xfrm>
          <a:prstGeom prst="rect">
            <a:avLst/>
          </a:prstGeom>
          <a:noFill/>
          <a:ln>
            <a:noFill/>
          </a:ln>
        </p:spPr>
      </p:pic>
      <p:sp>
        <p:nvSpPr>
          <p:cNvPr id="423" name="Google Shape;423;p28"/>
          <p:cNvSpPr txBox="1"/>
          <p:nvPr/>
        </p:nvSpPr>
        <p:spPr>
          <a:xfrm>
            <a:off x="3186475" y="3253827"/>
            <a:ext cx="40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latin typeface="Calibri"/>
                <a:ea typeface="Calibri"/>
                <a:cs typeface="Calibri"/>
                <a:sym typeface="Calibri"/>
              </a:rPr>
              <a:t>....</a:t>
            </a:r>
            <a:endParaRPr b="1">
              <a:latin typeface="Calibri"/>
              <a:ea typeface="Calibri"/>
              <a:cs typeface="Calibri"/>
              <a:sym typeface="Calibri"/>
            </a:endParaRPr>
          </a:p>
        </p:txBody>
      </p:sp>
      <p:sp>
        <p:nvSpPr>
          <p:cNvPr id="424" name="Google Shape;424;p28"/>
          <p:cNvSpPr/>
          <p:nvPr/>
        </p:nvSpPr>
        <p:spPr>
          <a:xfrm>
            <a:off x="2749225" y="1825625"/>
            <a:ext cx="2064300" cy="1745700"/>
          </a:xfrm>
          <a:prstGeom prst="roundRect">
            <a:avLst>
              <a:gd fmla="val 9751" name="adj"/>
            </a:avLst>
          </a:pr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txBox="1"/>
          <p:nvPr/>
        </p:nvSpPr>
        <p:spPr>
          <a:xfrm>
            <a:off x="3664286" y="1815950"/>
            <a:ext cx="128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latin typeface="Calibri"/>
                <a:ea typeface="Calibri"/>
                <a:cs typeface="Calibri"/>
                <a:sym typeface="Calibri"/>
              </a:rPr>
              <a:t>AVG LTV Real = 1.297</a:t>
            </a:r>
            <a:endParaRPr b="1" sz="700">
              <a:latin typeface="Calibri"/>
              <a:ea typeface="Calibri"/>
              <a:cs typeface="Calibri"/>
              <a:sym typeface="Calibri"/>
            </a:endParaRPr>
          </a:p>
          <a:p>
            <a:pPr indent="0" lvl="0" marL="0" rtl="0" algn="ctr">
              <a:spcBef>
                <a:spcPts val="0"/>
              </a:spcBef>
              <a:spcAft>
                <a:spcPts val="0"/>
              </a:spcAft>
              <a:buNone/>
            </a:pPr>
            <a:r>
              <a:rPr b="1" lang="pt-BR" sz="700">
                <a:latin typeface="Calibri"/>
                <a:ea typeface="Calibri"/>
                <a:cs typeface="Calibri"/>
                <a:sym typeface="Calibri"/>
              </a:rPr>
              <a:t>AVG LTV Pred = 1.091</a:t>
            </a:r>
            <a:endParaRPr b="1" sz="700">
              <a:latin typeface="Calibri"/>
              <a:ea typeface="Calibri"/>
              <a:cs typeface="Calibri"/>
              <a:sym typeface="Calibri"/>
            </a:endParaRPr>
          </a:p>
        </p:txBody>
      </p:sp>
      <p:sp>
        <p:nvSpPr>
          <p:cNvPr id="426" name="Google Shape;426;p28"/>
          <p:cNvSpPr txBox="1"/>
          <p:nvPr/>
        </p:nvSpPr>
        <p:spPr>
          <a:xfrm>
            <a:off x="2776942" y="1778937"/>
            <a:ext cx="86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000">
                <a:latin typeface="Calibri"/>
                <a:ea typeface="Calibri"/>
                <a:cs typeface="Calibri"/>
                <a:sym typeface="Calibri"/>
              </a:rPr>
              <a:t>Group 9</a:t>
            </a:r>
            <a:endParaRPr b="1" sz="1000">
              <a:latin typeface="Calibri"/>
              <a:ea typeface="Calibri"/>
              <a:cs typeface="Calibri"/>
              <a:sym typeface="Calibri"/>
            </a:endParaRPr>
          </a:p>
        </p:txBody>
      </p:sp>
      <p:sp>
        <p:nvSpPr>
          <p:cNvPr id="427" name="Google Shape;427;p28"/>
          <p:cNvSpPr txBox="1"/>
          <p:nvPr/>
        </p:nvSpPr>
        <p:spPr>
          <a:xfrm>
            <a:off x="1622175" y="4492050"/>
            <a:ext cx="1965900" cy="500100"/>
          </a:xfrm>
          <a:prstGeom prst="rect">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700">
                <a:latin typeface="Calibri"/>
                <a:ea typeface="Calibri"/>
                <a:cs typeface="Calibri"/>
                <a:sym typeface="Calibri"/>
              </a:rPr>
              <a:t>In this group were the 10.000 customers with the lowest LTV predicted. We expect a low LTV, but there may be isolated cases of high LTV.</a:t>
            </a:r>
            <a:endParaRPr b="1" sz="700">
              <a:latin typeface="Calibri"/>
              <a:ea typeface="Calibri"/>
              <a:cs typeface="Calibri"/>
              <a:sym typeface="Calibri"/>
            </a:endParaRPr>
          </a:p>
        </p:txBody>
      </p:sp>
      <p:cxnSp>
        <p:nvCxnSpPr>
          <p:cNvPr id="428" name="Google Shape;428;p28"/>
          <p:cNvCxnSpPr>
            <a:stCxn id="427" idx="1"/>
            <a:endCxn id="404" idx="2"/>
          </p:cNvCxnSpPr>
          <p:nvPr/>
        </p:nvCxnSpPr>
        <p:spPr>
          <a:xfrm rot="10800000">
            <a:off x="1249575" y="4304700"/>
            <a:ext cx="372600" cy="437400"/>
          </a:xfrm>
          <a:prstGeom prst="bentConnector2">
            <a:avLst/>
          </a:prstGeom>
          <a:noFill/>
          <a:ln cap="flat" cmpd="sng" w="9525">
            <a:solidFill>
              <a:schemeClr val="dk1"/>
            </a:solidFill>
            <a:prstDash val="solid"/>
            <a:round/>
            <a:headEnd len="med" w="med" type="triangle"/>
            <a:tailEnd len="med" w="med" type="none"/>
          </a:ln>
        </p:spPr>
      </p:cxnSp>
      <p:sp>
        <p:nvSpPr>
          <p:cNvPr id="429" name="Google Shape;429;p28"/>
          <p:cNvSpPr txBox="1"/>
          <p:nvPr/>
        </p:nvSpPr>
        <p:spPr>
          <a:xfrm>
            <a:off x="1520825" y="1205600"/>
            <a:ext cx="2064300" cy="458700"/>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700">
                <a:latin typeface="Calibri"/>
                <a:ea typeface="Calibri"/>
                <a:cs typeface="Calibri"/>
                <a:sym typeface="Calibri"/>
              </a:rPr>
              <a:t>In this group were the 10.000 customers with the highest LTV predicted. We expect a high LTV, but there may be isolated cases of low LTV.</a:t>
            </a:r>
            <a:endParaRPr b="1" sz="700">
              <a:latin typeface="Calibri"/>
              <a:ea typeface="Calibri"/>
              <a:cs typeface="Calibri"/>
              <a:sym typeface="Calibri"/>
            </a:endParaRPr>
          </a:p>
        </p:txBody>
      </p:sp>
      <p:cxnSp>
        <p:nvCxnSpPr>
          <p:cNvPr id="430" name="Google Shape;430;p28"/>
          <p:cNvCxnSpPr/>
          <p:nvPr/>
        </p:nvCxnSpPr>
        <p:spPr>
          <a:xfrm flipH="1" rot="-5400000">
            <a:off x="3551425" y="1550475"/>
            <a:ext cx="329400" cy="242700"/>
          </a:xfrm>
          <a:prstGeom prst="bentConnector3">
            <a:avLst>
              <a:gd fmla="val 425" name="adj1"/>
            </a:avLst>
          </a:prstGeom>
          <a:noFill/>
          <a:ln cap="flat" cmpd="sng" w="9525">
            <a:solidFill>
              <a:schemeClr val="dk1"/>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Experiments (</a:t>
            </a:r>
            <a:r>
              <a:rPr lang="pt-BR" sz="2400">
                <a:solidFill>
                  <a:schemeClr val="dk1"/>
                </a:solidFill>
                <a:latin typeface="Roboto"/>
                <a:ea typeface="Roboto"/>
                <a:cs typeface="Roboto"/>
                <a:sym typeface="Roboto"/>
              </a:rPr>
              <a:t>How Much?</a:t>
            </a:r>
            <a:r>
              <a:rPr lang="pt-BR" sz="2400">
                <a:latin typeface="Roboto"/>
                <a:ea typeface="Roboto"/>
                <a:cs typeface="Roboto"/>
                <a:sym typeface="Roboto"/>
              </a:rPr>
              <a:t>)</a:t>
            </a:r>
            <a:endParaRPr sz="2400">
              <a:latin typeface="Roboto"/>
              <a:ea typeface="Roboto"/>
              <a:cs typeface="Roboto"/>
              <a:sym typeface="Roboto"/>
            </a:endParaRPr>
          </a:p>
        </p:txBody>
      </p:sp>
      <p:cxnSp>
        <p:nvCxnSpPr>
          <p:cNvPr id="436" name="Google Shape;436;p29"/>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437" name="Google Shape;437;p29"/>
          <p:cNvSpPr txBox="1"/>
          <p:nvPr/>
        </p:nvSpPr>
        <p:spPr>
          <a:xfrm>
            <a:off x="2690850" y="1149300"/>
            <a:ext cx="3762300" cy="25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chemeClr val="dk1"/>
                </a:solidFill>
                <a:latin typeface="Calibri"/>
                <a:ea typeface="Calibri"/>
                <a:cs typeface="Calibri"/>
                <a:sym typeface="Calibri"/>
              </a:rPr>
              <a:t>Groups based on predicted LTV (Manual Buckets)</a:t>
            </a:r>
            <a:endParaRPr b="1" sz="1200">
              <a:solidFill>
                <a:schemeClr val="dk1"/>
              </a:solidFill>
              <a:latin typeface="Calibri"/>
              <a:ea typeface="Calibri"/>
              <a:cs typeface="Calibri"/>
              <a:sym typeface="Calibri"/>
            </a:endParaRPr>
          </a:p>
        </p:txBody>
      </p:sp>
      <p:pic>
        <p:nvPicPr>
          <p:cNvPr id="438" name="Google Shape;438;p29"/>
          <p:cNvPicPr preferRelativeResize="0"/>
          <p:nvPr/>
        </p:nvPicPr>
        <p:blipFill>
          <a:blip r:embed="rId3">
            <a:alphaModFix/>
          </a:blip>
          <a:stretch>
            <a:fillRect/>
          </a:stretch>
        </p:blipFill>
        <p:spPr>
          <a:xfrm>
            <a:off x="4058225" y="1424650"/>
            <a:ext cx="3718476" cy="3631050"/>
          </a:xfrm>
          <a:prstGeom prst="rect">
            <a:avLst/>
          </a:prstGeom>
          <a:noFill/>
          <a:ln>
            <a:noFill/>
          </a:ln>
        </p:spPr>
      </p:pic>
      <p:graphicFrame>
        <p:nvGraphicFramePr>
          <p:cNvPr id="439" name="Google Shape;439;p29"/>
          <p:cNvGraphicFramePr/>
          <p:nvPr/>
        </p:nvGraphicFramePr>
        <p:xfrm>
          <a:off x="1550825" y="1563925"/>
          <a:ext cx="3000000" cy="3000000"/>
        </p:xfrm>
        <a:graphic>
          <a:graphicData uri="http://schemas.openxmlformats.org/drawingml/2006/table">
            <a:tbl>
              <a:tblPr>
                <a:noFill/>
                <a:tableStyleId>{1BC53C53-2757-4770-9049-5C8DDC02920B}</a:tableStyleId>
              </a:tblPr>
              <a:tblGrid>
                <a:gridCol w="552125"/>
                <a:gridCol w="607400"/>
                <a:gridCol w="639600"/>
              </a:tblGrid>
              <a:tr h="275500">
                <a:tc>
                  <a:txBody>
                    <a:bodyPr/>
                    <a:lstStyle/>
                    <a:p>
                      <a:pPr indent="0" lvl="0" marL="0" rtl="0" algn="ctr">
                        <a:spcBef>
                          <a:spcPts val="0"/>
                        </a:spcBef>
                        <a:spcAft>
                          <a:spcPts val="0"/>
                        </a:spcAft>
                        <a:buNone/>
                      </a:pPr>
                      <a:r>
                        <a:rPr b="1" lang="pt-BR" sz="1000">
                          <a:solidFill>
                            <a:srgbClr val="FFFFFF"/>
                          </a:solidFill>
                          <a:latin typeface="Calibri"/>
                          <a:ea typeface="Calibri"/>
                          <a:cs typeface="Calibri"/>
                          <a:sym typeface="Calibri"/>
                        </a:rPr>
                        <a:t>Group</a:t>
                      </a:r>
                      <a:endParaRPr b="1" sz="10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pt-BR" sz="1000">
                          <a:solidFill>
                            <a:srgbClr val="FFFFFF"/>
                          </a:solidFill>
                          <a:latin typeface="Calibri"/>
                          <a:ea typeface="Calibri"/>
                          <a:cs typeface="Calibri"/>
                          <a:sym typeface="Calibri"/>
                        </a:rPr>
                        <a:t>Min LTV</a:t>
                      </a:r>
                      <a:endParaRPr b="1" sz="10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pt-BR" sz="1000">
                          <a:solidFill>
                            <a:srgbClr val="FFFFFF"/>
                          </a:solidFill>
                          <a:latin typeface="Calibri"/>
                          <a:ea typeface="Calibri"/>
                          <a:cs typeface="Calibri"/>
                          <a:sym typeface="Calibri"/>
                        </a:rPr>
                        <a:t>Max LTV</a:t>
                      </a:r>
                      <a:endParaRPr b="1" sz="1000">
                        <a:solidFill>
                          <a:srgbClr val="FFFFFF"/>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20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1</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20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50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2</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50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3</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200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4</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200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500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5</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500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800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6</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800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7</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500">
                <a:tc>
                  <a:txBody>
                    <a:bodyPr/>
                    <a:lstStyle/>
                    <a:p>
                      <a:pPr indent="0" lvl="0" marL="0" rtl="0" algn="ctr">
                        <a:spcBef>
                          <a:spcPts val="0"/>
                        </a:spcBef>
                        <a:spcAft>
                          <a:spcPts val="0"/>
                        </a:spcAft>
                        <a:buNone/>
                      </a:pPr>
                      <a:r>
                        <a:rPr b="1" lang="pt-BR" sz="1000">
                          <a:latin typeface="Calibri"/>
                          <a:ea typeface="Calibri"/>
                          <a:cs typeface="Calibri"/>
                          <a:sym typeface="Calibri"/>
                        </a:rPr>
                        <a:t>8</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10000</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pt-BR" sz="1000">
                          <a:latin typeface="Calibri"/>
                          <a:ea typeface="Calibri"/>
                          <a:cs typeface="Calibri"/>
                          <a:sym typeface="Calibri"/>
                        </a:rPr>
                        <a:t>-</a:t>
                      </a:r>
                      <a:endParaRPr b="1" sz="1000">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40" name="Google Shape;440;p29"/>
          <p:cNvSpPr txBox="1"/>
          <p:nvPr/>
        </p:nvSpPr>
        <p:spPr>
          <a:xfrm>
            <a:off x="5542125" y="234600"/>
            <a:ext cx="3388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00">
                <a:latin typeface="Calibri"/>
                <a:ea typeface="Calibri"/>
                <a:cs typeface="Calibri"/>
                <a:sym typeface="Calibri"/>
              </a:rPr>
              <a:t>This means that group 0 has people with predicted LTV between R$0 and R$20. When calculating the average LTV of this group, we obtain an average of expected LTV = R$14 and R$3</a:t>
            </a:r>
            <a:r>
              <a:rPr lang="pt-BR" sz="700">
                <a:latin typeface="Calibri"/>
                <a:ea typeface="Calibri"/>
                <a:cs typeface="Calibri"/>
                <a:sym typeface="Calibri"/>
              </a:rPr>
              <a:t>3 of actual LTV average.</a:t>
            </a:r>
            <a:endParaRPr sz="7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0"/>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Monitoring Live Results: Churn Model (1 year)</a:t>
            </a:r>
            <a:endParaRPr sz="2400">
              <a:latin typeface="Roboto"/>
              <a:ea typeface="Roboto"/>
              <a:cs typeface="Roboto"/>
              <a:sym typeface="Roboto"/>
            </a:endParaRPr>
          </a:p>
        </p:txBody>
      </p:sp>
      <p:cxnSp>
        <p:nvCxnSpPr>
          <p:cNvPr id="446" name="Google Shape;446;p30"/>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447" name="Google Shape;447;p30"/>
          <p:cNvPicPr preferRelativeResize="0"/>
          <p:nvPr/>
        </p:nvPicPr>
        <p:blipFill>
          <a:blip r:embed="rId3">
            <a:alphaModFix/>
          </a:blip>
          <a:stretch>
            <a:fillRect/>
          </a:stretch>
        </p:blipFill>
        <p:spPr>
          <a:xfrm>
            <a:off x="576125" y="2800350"/>
            <a:ext cx="4570500" cy="1690275"/>
          </a:xfrm>
          <a:prstGeom prst="rect">
            <a:avLst/>
          </a:prstGeom>
          <a:noFill/>
          <a:ln>
            <a:noFill/>
          </a:ln>
        </p:spPr>
      </p:pic>
      <p:sp>
        <p:nvSpPr>
          <p:cNvPr id="448" name="Google Shape;448;p30"/>
          <p:cNvSpPr/>
          <p:nvPr/>
        </p:nvSpPr>
        <p:spPr>
          <a:xfrm>
            <a:off x="1070200" y="3178750"/>
            <a:ext cx="4161000" cy="9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txBox="1"/>
          <p:nvPr/>
        </p:nvSpPr>
        <p:spPr>
          <a:xfrm>
            <a:off x="423725" y="1170150"/>
            <a:ext cx="554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In monitoring we divided active customers (+-4.7M) into 10 equal-sized groups based on their probability of purchase in 1 year/365 days. That is, group 1 is the 10% customers with the highest purchase probability and group 10, the 10% customers with the lowest purchase probability.</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In this case, we are following the customers with the prediction of </a:t>
            </a:r>
            <a:r>
              <a:rPr lang="pt-BR" sz="1000">
                <a:solidFill>
                  <a:schemeClr val="dk1"/>
                </a:solidFill>
                <a:latin typeface="Calibri"/>
                <a:ea typeface="Calibri"/>
                <a:cs typeface="Calibri"/>
                <a:sym typeface="Calibri"/>
              </a:rPr>
              <a:t>19/05/2021</a:t>
            </a:r>
            <a:r>
              <a:rPr lang="pt-BR" sz="1000">
                <a:latin typeface="Calibri"/>
                <a:ea typeface="Calibri"/>
                <a:cs typeface="Calibri"/>
                <a:sym typeface="Calibri"/>
              </a:rPr>
              <a:t> and how they are until today (updated </a:t>
            </a:r>
            <a:r>
              <a:rPr lang="pt-BR" sz="1000">
                <a:solidFill>
                  <a:schemeClr val="dk1"/>
                </a:solidFill>
                <a:latin typeface="Calibri"/>
                <a:ea typeface="Calibri"/>
                <a:cs typeface="Calibri"/>
                <a:sym typeface="Calibri"/>
              </a:rPr>
              <a:t>23/</a:t>
            </a:r>
            <a:r>
              <a:rPr lang="pt-BR" sz="1000">
                <a:latin typeface="Calibri"/>
                <a:ea typeface="Calibri"/>
                <a:cs typeface="Calibri"/>
                <a:sym typeface="Calibri"/>
              </a:rPr>
              <a:t>07/2021). In general the statistic is kept. That is, the greater the group's purchase probability, the higher the actual repurchase rate.</a:t>
            </a:r>
            <a:endParaRPr sz="1000">
              <a:latin typeface="Calibri"/>
              <a:ea typeface="Calibri"/>
              <a:cs typeface="Calibri"/>
              <a:sym typeface="Calibri"/>
            </a:endParaRPr>
          </a:p>
        </p:txBody>
      </p:sp>
      <p:sp>
        <p:nvSpPr>
          <p:cNvPr id="450" name="Google Shape;450;p30"/>
          <p:cNvSpPr/>
          <p:nvPr/>
        </p:nvSpPr>
        <p:spPr>
          <a:xfrm>
            <a:off x="985625" y="4437000"/>
            <a:ext cx="4161000" cy="9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txBox="1"/>
          <p:nvPr/>
        </p:nvSpPr>
        <p:spPr>
          <a:xfrm>
            <a:off x="5619525" y="2542150"/>
            <a:ext cx="2865300" cy="954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We can note that the group that the model gave the highest purchase probability is the group that has bought the most so far, that is, there have already been 87,060 purchases, which represents 18% of group 1, which have an average probability of 85%.</a:t>
            </a:r>
            <a:endParaRPr sz="1000">
              <a:latin typeface="Calibri"/>
              <a:ea typeface="Calibri"/>
              <a:cs typeface="Calibri"/>
              <a:sym typeface="Calibri"/>
            </a:endParaRPr>
          </a:p>
        </p:txBody>
      </p:sp>
      <p:cxnSp>
        <p:nvCxnSpPr>
          <p:cNvPr id="452" name="Google Shape;452;p30"/>
          <p:cNvCxnSpPr>
            <a:stCxn id="448" idx="3"/>
            <a:endCxn id="451" idx="1"/>
          </p:cNvCxnSpPr>
          <p:nvPr/>
        </p:nvCxnSpPr>
        <p:spPr>
          <a:xfrm flipH="1" rot="10800000">
            <a:off x="5231200" y="3019300"/>
            <a:ext cx="388200" cy="159900"/>
          </a:xfrm>
          <a:prstGeom prst="straightConnector1">
            <a:avLst/>
          </a:prstGeom>
          <a:noFill/>
          <a:ln cap="flat" cmpd="sng" w="9525">
            <a:solidFill>
              <a:srgbClr val="FF0000"/>
            </a:solidFill>
            <a:prstDash val="solid"/>
            <a:round/>
            <a:headEnd len="med" w="med" type="none"/>
            <a:tailEnd len="med" w="med" type="triangle"/>
          </a:ln>
        </p:spPr>
      </p:cxnSp>
      <p:sp>
        <p:nvSpPr>
          <p:cNvPr id="453" name="Google Shape;453;p30"/>
          <p:cNvSpPr txBox="1"/>
          <p:nvPr/>
        </p:nvSpPr>
        <p:spPr>
          <a:xfrm>
            <a:off x="5561650" y="4121425"/>
            <a:ext cx="2559000" cy="800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With group 10, the group with the lowest probability (average 15%), only 1,908 purchases were made, in a universe of 476,848 customers, which represents 0.4%.</a:t>
            </a:r>
            <a:endParaRPr sz="1000">
              <a:latin typeface="Calibri"/>
              <a:ea typeface="Calibri"/>
              <a:cs typeface="Calibri"/>
              <a:sym typeface="Calibri"/>
            </a:endParaRPr>
          </a:p>
        </p:txBody>
      </p:sp>
      <p:cxnSp>
        <p:nvCxnSpPr>
          <p:cNvPr id="454" name="Google Shape;454;p30"/>
          <p:cNvCxnSpPr>
            <a:stCxn id="450" idx="3"/>
            <a:endCxn id="453" idx="1"/>
          </p:cNvCxnSpPr>
          <p:nvPr/>
        </p:nvCxnSpPr>
        <p:spPr>
          <a:xfrm>
            <a:off x="5146625" y="4437450"/>
            <a:ext cx="414900" cy="8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1"/>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Monitoring Live Results: LTV Model </a:t>
            </a:r>
            <a:r>
              <a:rPr lang="pt-BR" sz="2400">
                <a:solidFill>
                  <a:schemeClr val="dk1"/>
                </a:solidFill>
                <a:latin typeface="Roboto"/>
                <a:ea typeface="Roboto"/>
                <a:cs typeface="Roboto"/>
                <a:sym typeface="Roboto"/>
              </a:rPr>
              <a:t>(1 year)</a:t>
            </a:r>
            <a:endParaRPr sz="2400">
              <a:latin typeface="Roboto"/>
              <a:ea typeface="Roboto"/>
              <a:cs typeface="Roboto"/>
              <a:sym typeface="Roboto"/>
            </a:endParaRPr>
          </a:p>
        </p:txBody>
      </p:sp>
      <p:cxnSp>
        <p:nvCxnSpPr>
          <p:cNvPr id="460" name="Google Shape;460;p31"/>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461" name="Google Shape;461;p31"/>
          <p:cNvSpPr txBox="1"/>
          <p:nvPr/>
        </p:nvSpPr>
        <p:spPr>
          <a:xfrm>
            <a:off x="423725" y="1170150"/>
            <a:ext cx="5549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In monitoring we divided active customers (+-4.7M) into 10 equal-sized groups based on their predicted LTV. That is, group 1 is the 10% customers with the highest LTV predicted and group 10, the 10% customers with the lowest </a:t>
            </a:r>
            <a:r>
              <a:rPr lang="pt-BR" sz="1000">
                <a:solidFill>
                  <a:schemeClr val="dk1"/>
                </a:solidFill>
                <a:latin typeface="Calibri"/>
                <a:ea typeface="Calibri"/>
                <a:cs typeface="Calibri"/>
                <a:sym typeface="Calibri"/>
              </a:rPr>
              <a:t>LTV predicted</a:t>
            </a:r>
            <a:r>
              <a:rPr lang="pt-BR" sz="1000">
                <a:latin typeface="Calibri"/>
                <a:ea typeface="Calibri"/>
                <a:cs typeface="Calibri"/>
                <a:sym typeface="Calibri"/>
              </a:rPr>
              <a:t>.</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In this case, we are following the customers with the prediction of </a:t>
            </a:r>
            <a:r>
              <a:rPr lang="pt-BR" sz="1000">
                <a:solidFill>
                  <a:schemeClr val="dk1"/>
                </a:solidFill>
                <a:latin typeface="Calibri"/>
                <a:ea typeface="Calibri"/>
                <a:cs typeface="Calibri"/>
                <a:sym typeface="Calibri"/>
              </a:rPr>
              <a:t>19/</a:t>
            </a:r>
            <a:r>
              <a:rPr lang="pt-BR" sz="1000">
                <a:latin typeface="Calibri"/>
                <a:ea typeface="Calibri"/>
                <a:cs typeface="Calibri"/>
                <a:sym typeface="Calibri"/>
              </a:rPr>
              <a:t>05/2021 and how they are until today (updated </a:t>
            </a:r>
            <a:r>
              <a:rPr lang="pt-BR" sz="1000">
                <a:solidFill>
                  <a:schemeClr val="dk1"/>
                </a:solidFill>
                <a:latin typeface="Calibri"/>
                <a:ea typeface="Calibri"/>
                <a:cs typeface="Calibri"/>
                <a:sym typeface="Calibri"/>
              </a:rPr>
              <a:t>23/</a:t>
            </a:r>
            <a:r>
              <a:rPr lang="pt-BR" sz="1000">
                <a:latin typeface="Calibri"/>
                <a:ea typeface="Calibri"/>
                <a:cs typeface="Calibri"/>
                <a:sym typeface="Calibri"/>
              </a:rPr>
              <a:t>07/2021). In general the statistic is kept. That is, the greater the group's </a:t>
            </a:r>
            <a:r>
              <a:rPr lang="pt-BR" sz="1000">
                <a:solidFill>
                  <a:schemeClr val="dk1"/>
                </a:solidFill>
                <a:latin typeface="Calibri"/>
                <a:ea typeface="Calibri"/>
                <a:cs typeface="Calibri"/>
                <a:sym typeface="Calibri"/>
              </a:rPr>
              <a:t>LTV predicted</a:t>
            </a:r>
            <a:r>
              <a:rPr lang="pt-BR" sz="1000">
                <a:latin typeface="Calibri"/>
                <a:ea typeface="Calibri"/>
                <a:cs typeface="Calibri"/>
                <a:sym typeface="Calibri"/>
              </a:rPr>
              <a:t>, the higher the actual LTV.</a:t>
            </a:r>
            <a:endParaRPr sz="1000">
              <a:latin typeface="Calibri"/>
              <a:ea typeface="Calibri"/>
              <a:cs typeface="Calibri"/>
              <a:sym typeface="Calibri"/>
            </a:endParaRPr>
          </a:p>
        </p:txBody>
      </p:sp>
      <p:sp>
        <p:nvSpPr>
          <p:cNvPr id="462" name="Google Shape;462;p31"/>
          <p:cNvSpPr txBox="1"/>
          <p:nvPr/>
        </p:nvSpPr>
        <p:spPr>
          <a:xfrm>
            <a:off x="5771925" y="2618350"/>
            <a:ext cx="28653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The group with customers with the highest expected LTV has, so far, an average ticket of R$202 and a total amount of R$96m.</a:t>
            </a:r>
            <a:endParaRPr sz="1000">
              <a:latin typeface="Calibri"/>
              <a:ea typeface="Calibri"/>
              <a:cs typeface="Calibri"/>
              <a:sym typeface="Calibri"/>
            </a:endParaRPr>
          </a:p>
        </p:txBody>
      </p:sp>
      <p:cxnSp>
        <p:nvCxnSpPr>
          <p:cNvPr id="463" name="Google Shape;463;p31"/>
          <p:cNvCxnSpPr>
            <a:stCxn id="464" idx="3"/>
            <a:endCxn id="462" idx="1"/>
          </p:cNvCxnSpPr>
          <p:nvPr/>
        </p:nvCxnSpPr>
        <p:spPr>
          <a:xfrm flipH="1" rot="10800000">
            <a:off x="5451300" y="2941675"/>
            <a:ext cx="320700" cy="157200"/>
          </a:xfrm>
          <a:prstGeom prst="straightConnector1">
            <a:avLst/>
          </a:prstGeom>
          <a:noFill/>
          <a:ln cap="flat" cmpd="sng" w="9525">
            <a:solidFill>
              <a:srgbClr val="FF0000"/>
            </a:solidFill>
            <a:prstDash val="solid"/>
            <a:round/>
            <a:headEnd len="med" w="med" type="none"/>
            <a:tailEnd len="med" w="med" type="triangle"/>
          </a:ln>
        </p:spPr>
      </p:cxnSp>
      <p:sp>
        <p:nvSpPr>
          <p:cNvPr id="465" name="Google Shape;465;p31"/>
          <p:cNvSpPr txBox="1"/>
          <p:nvPr/>
        </p:nvSpPr>
        <p:spPr>
          <a:xfrm>
            <a:off x="5790250" y="4045225"/>
            <a:ext cx="2559000" cy="64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The group with customers with the lowest expected LTV has, so far, an average ticket of R$7 and a total amount of R$3M.</a:t>
            </a:r>
            <a:endParaRPr sz="1000">
              <a:latin typeface="Calibri"/>
              <a:ea typeface="Calibri"/>
              <a:cs typeface="Calibri"/>
              <a:sym typeface="Calibri"/>
            </a:endParaRPr>
          </a:p>
        </p:txBody>
      </p:sp>
      <p:cxnSp>
        <p:nvCxnSpPr>
          <p:cNvPr id="466" name="Google Shape;466;p31"/>
          <p:cNvCxnSpPr>
            <a:stCxn id="467" idx="3"/>
            <a:endCxn id="465" idx="1"/>
          </p:cNvCxnSpPr>
          <p:nvPr/>
        </p:nvCxnSpPr>
        <p:spPr>
          <a:xfrm flipH="1" rot="10800000">
            <a:off x="5451300" y="4368450"/>
            <a:ext cx="339000" cy="138600"/>
          </a:xfrm>
          <a:prstGeom prst="straightConnector1">
            <a:avLst/>
          </a:prstGeom>
          <a:noFill/>
          <a:ln cap="flat" cmpd="sng" w="9525">
            <a:solidFill>
              <a:srgbClr val="FF0000"/>
            </a:solidFill>
            <a:prstDash val="solid"/>
            <a:round/>
            <a:headEnd len="med" w="med" type="none"/>
            <a:tailEnd len="med" w="med" type="triangle"/>
          </a:ln>
        </p:spPr>
      </p:cxnSp>
      <p:pic>
        <p:nvPicPr>
          <p:cNvPr id="468" name="Google Shape;468;p31"/>
          <p:cNvPicPr preferRelativeResize="0"/>
          <p:nvPr/>
        </p:nvPicPr>
        <p:blipFill>
          <a:blip r:embed="rId3">
            <a:alphaModFix/>
          </a:blip>
          <a:stretch>
            <a:fillRect/>
          </a:stretch>
        </p:blipFill>
        <p:spPr>
          <a:xfrm>
            <a:off x="538550" y="2733672"/>
            <a:ext cx="4912750" cy="1812675"/>
          </a:xfrm>
          <a:prstGeom prst="rect">
            <a:avLst/>
          </a:prstGeom>
          <a:noFill/>
          <a:ln>
            <a:noFill/>
          </a:ln>
        </p:spPr>
      </p:pic>
      <p:sp>
        <p:nvSpPr>
          <p:cNvPr id="464" name="Google Shape;464;p31"/>
          <p:cNvSpPr/>
          <p:nvPr/>
        </p:nvSpPr>
        <p:spPr>
          <a:xfrm>
            <a:off x="1290300" y="3098425"/>
            <a:ext cx="4161000" cy="9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1290300" y="4506600"/>
            <a:ext cx="4161000" cy="9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2"/>
          <p:cNvSpPr txBox="1"/>
          <p:nvPr/>
        </p:nvSpPr>
        <p:spPr>
          <a:xfrm>
            <a:off x="2131038" y="3731550"/>
            <a:ext cx="4881900" cy="4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Roboto"/>
                <a:ea typeface="Roboto"/>
                <a:cs typeface="Roboto"/>
                <a:sym typeface="Roboto"/>
              </a:rPr>
              <a:t>Implementation and Usage</a:t>
            </a:r>
            <a:endParaRPr sz="3000">
              <a:latin typeface="Roboto"/>
              <a:ea typeface="Roboto"/>
              <a:cs typeface="Roboto"/>
              <a:sym typeface="Roboto"/>
            </a:endParaRPr>
          </a:p>
        </p:txBody>
      </p:sp>
      <p:pic>
        <p:nvPicPr>
          <p:cNvPr id="474" name="Google Shape;474;p32"/>
          <p:cNvPicPr preferRelativeResize="0"/>
          <p:nvPr/>
        </p:nvPicPr>
        <p:blipFill>
          <a:blip r:embed="rId3">
            <a:alphaModFix/>
          </a:blip>
          <a:stretch>
            <a:fillRect/>
          </a:stretch>
        </p:blipFill>
        <p:spPr>
          <a:xfrm>
            <a:off x="3506988" y="1506738"/>
            <a:ext cx="2130025" cy="213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8" name="Shape 478"/>
        <p:cNvGrpSpPr/>
        <p:nvPr/>
      </p:nvGrpSpPr>
      <p:grpSpPr>
        <a:xfrm>
          <a:off x="0" y="0"/>
          <a:ext cx="0" cy="0"/>
          <a:chOff x="0" y="0"/>
          <a:chExt cx="0" cy="0"/>
        </a:xfrm>
      </p:grpSpPr>
      <p:sp>
        <p:nvSpPr>
          <p:cNvPr id="479" name="Google Shape;479;p33"/>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Implementation</a:t>
            </a:r>
            <a:endParaRPr sz="2400">
              <a:latin typeface="Roboto"/>
              <a:ea typeface="Roboto"/>
              <a:cs typeface="Roboto"/>
              <a:sym typeface="Roboto"/>
            </a:endParaRPr>
          </a:p>
        </p:txBody>
      </p:sp>
      <p:cxnSp>
        <p:nvCxnSpPr>
          <p:cNvPr id="480" name="Google Shape;480;p33"/>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481" name="Google Shape;481;p33"/>
          <p:cNvPicPr preferRelativeResize="0"/>
          <p:nvPr/>
        </p:nvPicPr>
        <p:blipFill rotWithShape="1">
          <a:blip r:embed="rId3">
            <a:alphaModFix/>
          </a:blip>
          <a:srcRect b="13348" l="32966" r="33781" t="11276"/>
          <a:stretch/>
        </p:blipFill>
        <p:spPr>
          <a:xfrm>
            <a:off x="6101315" y="1583212"/>
            <a:ext cx="449943" cy="575140"/>
          </a:xfrm>
          <a:prstGeom prst="rect">
            <a:avLst/>
          </a:prstGeom>
          <a:noFill/>
          <a:ln>
            <a:noFill/>
          </a:ln>
        </p:spPr>
      </p:pic>
      <p:pic>
        <p:nvPicPr>
          <p:cNvPr id="482" name="Google Shape;482;p33"/>
          <p:cNvPicPr preferRelativeResize="0"/>
          <p:nvPr/>
        </p:nvPicPr>
        <p:blipFill rotWithShape="1">
          <a:blip r:embed="rId4">
            <a:alphaModFix/>
          </a:blip>
          <a:srcRect b="4113" l="9166" r="8912" t="0"/>
          <a:stretch/>
        </p:blipFill>
        <p:spPr>
          <a:xfrm>
            <a:off x="7206387" y="1583221"/>
            <a:ext cx="644296" cy="575140"/>
          </a:xfrm>
          <a:prstGeom prst="rect">
            <a:avLst/>
          </a:prstGeom>
          <a:noFill/>
          <a:ln>
            <a:noFill/>
          </a:ln>
        </p:spPr>
      </p:pic>
      <p:sp>
        <p:nvSpPr>
          <p:cNvPr id="483" name="Google Shape;483;p33"/>
          <p:cNvSpPr txBox="1"/>
          <p:nvPr/>
        </p:nvSpPr>
        <p:spPr>
          <a:xfrm>
            <a:off x="5805402" y="1301715"/>
            <a:ext cx="970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Lambda Invoke</a:t>
            </a:r>
            <a:endParaRPr b="1" sz="800">
              <a:latin typeface="Calibri"/>
              <a:ea typeface="Calibri"/>
              <a:cs typeface="Calibri"/>
              <a:sym typeface="Calibri"/>
            </a:endParaRPr>
          </a:p>
        </p:txBody>
      </p:sp>
      <p:sp>
        <p:nvSpPr>
          <p:cNvPr id="484" name="Google Shape;484;p33"/>
          <p:cNvSpPr txBox="1"/>
          <p:nvPr/>
        </p:nvSpPr>
        <p:spPr>
          <a:xfrm>
            <a:off x="6938478" y="1301725"/>
            <a:ext cx="108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Start Step Functions</a:t>
            </a:r>
            <a:endParaRPr b="1" sz="800">
              <a:latin typeface="Calibri"/>
              <a:ea typeface="Calibri"/>
              <a:cs typeface="Calibri"/>
              <a:sym typeface="Calibri"/>
            </a:endParaRPr>
          </a:p>
        </p:txBody>
      </p:sp>
      <p:cxnSp>
        <p:nvCxnSpPr>
          <p:cNvPr id="485" name="Google Shape;485;p33"/>
          <p:cNvCxnSpPr/>
          <p:nvPr/>
        </p:nvCxnSpPr>
        <p:spPr>
          <a:xfrm>
            <a:off x="5598671" y="1870782"/>
            <a:ext cx="348000" cy="0"/>
          </a:xfrm>
          <a:prstGeom prst="straightConnector1">
            <a:avLst/>
          </a:prstGeom>
          <a:noFill/>
          <a:ln cap="flat" cmpd="sng" w="9525">
            <a:solidFill>
              <a:srgbClr val="000000"/>
            </a:solidFill>
            <a:prstDash val="solid"/>
            <a:round/>
            <a:headEnd len="med" w="med" type="none"/>
            <a:tailEnd len="med" w="med" type="triangle"/>
          </a:ln>
        </p:spPr>
      </p:cxnSp>
      <p:cxnSp>
        <p:nvCxnSpPr>
          <p:cNvPr id="486" name="Google Shape;486;p33"/>
          <p:cNvCxnSpPr/>
          <p:nvPr/>
        </p:nvCxnSpPr>
        <p:spPr>
          <a:xfrm>
            <a:off x="6705021" y="1870791"/>
            <a:ext cx="348000" cy="0"/>
          </a:xfrm>
          <a:prstGeom prst="straightConnector1">
            <a:avLst/>
          </a:prstGeom>
          <a:noFill/>
          <a:ln cap="flat" cmpd="sng" w="9525">
            <a:solidFill>
              <a:srgbClr val="000000"/>
            </a:solidFill>
            <a:prstDash val="solid"/>
            <a:round/>
            <a:headEnd len="med" w="med" type="none"/>
            <a:tailEnd len="med" w="med" type="triangle"/>
          </a:ln>
        </p:spPr>
      </p:cxnSp>
      <p:pic>
        <p:nvPicPr>
          <p:cNvPr id="487" name="Google Shape;487;p33"/>
          <p:cNvPicPr preferRelativeResize="0"/>
          <p:nvPr/>
        </p:nvPicPr>
        <p:blipFill rotWithShape="1">
          <a:blip r:embed="rId5">
            <a:alphaModFix/>
          </a:blip>
          <a:srcRect b="19278" l="11212" r="11135" t="12693"/>
          <a:stretch/>
        </p:blipFill>
        <p:spPr>
          <a:xfrm>
            <a:off x="2744569" y="1583221"/>
            <a:ext cx="940598" cy="575812"/>
          </a:xfrm>
          <a:prstGeom prst="rect">
            <a:avLst/>
          </a:prstGeom>
          <a:noFill/>
          <a:ln>
            <a:noFill/>
          </a:ln>
        </p:spPr>
      </p:pic>
      <p:cxnSp>
        <p:nvCxnSpPr>
          <p:cNvPr id="488" name="Google Shape;488;p33"/>
          <p:cNvCxnSpPr/>
          <p:nvPr/>
        </p:nvCxnSpPr>
        <p:spPr>
          <a:xfrm>
            <a:off x="3759357" y="1865962"/>
            <a:ext cx="348000" cy="0"/>
          </a:xfrm>
          <a:prstGeom prst="straightConnector1">
            <a:avLst/>
          </a:prstGeom>
          <a:noFill/>
          <a:ln cap="flat" cmpd="sng" w="9525">
            <a:solidFill>
              <a:srgbClr val="000000"/>
            </a:solidFill>
            <a:prstDash val="solid"/>
            <a:round/>
            <a:headEnd len="med" w="med" type="none"/>
            <a:tailEnd len="med" w="med" type="triangle"/>
          </a:ln>
        </p:spPr>
      </p:cxnSp>
      <p:cxnSp>
        <p:nvCxnSpPr>
          <p:cNvPr id="489" name="Google Shape;489;p33"/>
          <p:cNvCxnSpPr/>
          <p:nvPr/>
        </p:nvCxnSpPr>
        <p:spPr>
          <a:xfrm>
            <a:off x="7496108" y="3763359"/>
            <a:ext cx="348000" cy="0"/>
          </a:xfrm>
          <a:prstGeom prst="straightConnector1">
            <a:avLst/>
          </a:prstGeom>
          <a:noFill/>
          <a:ln cap="flat" cmpd="sng" w="9525">
            <a:solidFill>
              <a:srgbClr val="000000"/>
            </a:solidFill>
            <a:prstDash val="solid"/>
            <a:round/>
            <a:headEnd len="med" w="med" type="none"/>
            <a:tailEnd len="med" w="med" type="triangle"/>
          </a:ln>
        </p:spPr>
      </p:cxnSp>
      <p:pic>
        <p:nvPicPr>
          <p:cNvPr id="490" name="Google Shape;490;p33"/>
          <p:cNvPicPr preferRelativeResize="0"/>
          <p:nvPr/>
        </p:nvPicPr>
        <p:blipFill rotWithShape="1">
          <a:blip r:embed="rId5">
            <a:alphaModFix/>
          </a:blip>
          <a:srcRect b="19278" l="11212" r="11135" t="12693"/>
          <a:stretch/>
        </p:blipFill>
        <p:spPr>
          <a:xfrm>
            <a:off x="7843696" y="3475449"/>
            <a:ext cx="940598" cy="575812"/>
          </a:xfrm>
          <a:prstGeom prst="rect">
            <a:avLst/>
          </a:prstGeom>
          <a:noFill/>
          <a:ln>
            <a:noFill/>
          </a:ln>
        </p:spPr>
      </p:pic>
      <p:sp>
        <p:nvSpPr>
          <p:cNvPr id="491" name="Google Shape;491;p33"/>
          <p:cNvSpPr txBox="1"/>
          <p:nvPr/>
        </p:nvSpPr>
        <p:spPr>
          <a:xfrm>
            <a:off x="2662840" y="1301725"/>
            <a:ext cx="1057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Redshift Schedule</a:t>
            </a:r>
            <a:endParaRPr b="1" sz="800">
              <a:latin typeface="Calibri"/>
              <a:ea typeface="Calibri"/>
              <a:cs typeface="Calibri"/>
              <a:sym typeface="Calibri"/>
            </a:endParaRPr>
          </a:p>
        </p:txBody>
      </p:sp>
      <p:sp>
        <p:nvSpPr>
          <p:cNvPr id="492" name="Google Shape;492;p33"/>
          <p:cNvSpPr txBox="1"/>
          <p:nvPr/>
        </p:nvSpPr>
        <p:spPr>
          <a:xfrm>
            <a:off x="7608778" y="3165964"/>
            <a:ext cx="1458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Predictions in Redshift</a:t>
            </a:r>
            <a:endParaRPr b="1" sz="800">
              <a:latin typeface="Calibri"/>
              <a:ea typeface="Calibri"/>
              <a:cs typeface="Calibri"/>
              <a:sym typeface="Calibri"/>
            </a:endParaRPr>
          </a:p>
        </p:txBody>
      </p:sp>
      <p:sp>
        <p:nvSpPr>
          <p:cNvPr id="493" name="Google Shape;493;p33"/>
          <p:cNvSpPr/>
          <p:nvPr/>
        </p:nvSpPr>
        <p:spPr>
          <a:xfrm>
            <a:off x="2751978" y="2687000"/>
            <a:ext cx="4680600" cy="1997700"/>
          </a:xfrm>
          <a:prstGeom prst="roundRect">
            <a:avLst>
              <a:gd fmla="val 6159"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33"/>
          <p:cNvPicPr preferRelativeResize="0"/>
          <p:nvPr/>
        </p:nvPicPr>
        <p:blipFill rotWithShape="1">
          <a:blip r:embed="rId6">
            <a:alphaModFix/>
          </a:blip>
          <a:srcRect b="10586" l="15375" r="16680" t="14060"/>
          <a:stretch/>
        </p:blipFill>
        <p:spPr>
          <a:xfrm>
            <a:off x="2941261" y="3591712"/>
            <a:ext cx="724747" cy="443155"/>
          </a:xfrm>
          <a:prstGeom prst="rect">
            <a:avLst/>
          </a:prstGeom>
          <a:noFill/>
          <a:ln>
            <a:noFill/>
          </a:ln>
        </p:spPr>
      </p:pic>
      <p:sp>
        <p:nvSpPr>
          <p:cNvPr id="495" name="Google Shape;495;p33"/>
          <p:cNvSpPr txBox="1"/>
          <p:nvPr/>
        </p:nvSpPr>
        <p:spPr>
          <a:xfrm>
            <a:off x="2833341" y="3363479"/>
            <a:ext cx="9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New Training Job</a:t>
            </a:r>
            <a:endParaRPr b="1" sz="800">
              <a:latin typeface="Calibri"/>
              <a:ea typeface="Calibri"/>
              <a:cs typeface="Calibri"/>
              <a:sym typeface="Calibri"/>
            </a:endParaRPr>
          </a:p>
        </p:txBody>
      </p:sp>
      <p:sp>
        <p:nvSpPr>
          <p:cNvPr id="496" name="Google Shape;496;p33"/>
          <p:cNvSpPr txBox="1"/>
          <p:nvPr/>
        </p:nvSpPr>
        <p:spPr>
          <a:xfrm>
            <a:off x="4135341" y="3363479"/>
            <a:ext cx="9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New Model</a:t>
            </a:r>
            <a:endParaRPr b="1" sz="800">
              <a:latin typeface="Calibri"/>
              <a:ea typeface="Calibri"/>
              <a:cs typeface="Calibri"/>
              <a:sym typeface="Calibri"/>
            </a:endParaRPr>
          </a:p>
        </p:txBody>
      </p:sp>
      <p:sp>
        <p:nvSpPr>
          <p:cNvPr id="497" name="Google Shape;497;p33"/>
          <p:cNvSpPr txBox="1"/>
          <p:nvPr/>
        </p:nvSpPr>
        <p:spPr>
          <a:xfrm>
            <a:off x="5437349" y="3363479"/>
            <a:ext cx="940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Batch</a:t>
            </a:r>
            <a:r>
              <a:rPr b="1" lang="pt-BR" sz="1000">
                <a:latin typeface="Calibri"/>
                <a:ea typeface="Calibri"/>
                <a:cs typeface="Calibri"/>
                <a:sym typeface="Calibri"/>
              </a:rPr>
              <a:t> </a:t>
            </a:r>
            <a:r>
              <a:rPr b="1" lang="pt-BR" sz="800">
                <a:latin typeface="Calibri"/>
                <a:ea typeface="Calibri"/>
                <a:cs typeface="Calibri"/>
                <a:sym typeface="Calibri"/>
              </a:rPr>
              <a:t>Transform</a:t>
            </a:r>
            <a:endParaRPr b="1" sz="800">
              <a:latin typeface="Calibri"/>
              <a:ea typeface="Calibri"/>
              <a:cs typeface="Calibri"/>
              <a:sym typeface="Calibri"/>
            </a:endParaRPr>
          </a:p>
        </p:txBody>
      </p:sp>
      <p:pic>
        <p:nvPicPr>
          <p:cNvPr id="498" name="Google Shape;498;p33"/>
          <p:cNvPicPr preferRelativeResize="0"/>
          <p:nvPr/>
        </p:nvPicPr>
        <p:blipFill rotWithShape="1">
          <a:blip r:embed="rId6">
            <a:alphaModFix/>
          </a:blip>
          <a:srcRect b="10586" l="15375" r="16680" t="14060"/>
          <a:stretch/>
        </p:blipFill>
        <p:spPr>
          <a:xfrm>
            <a:off x="5545260" y="3591712"/>
            <a:ext cx="724747" cy="443155"/>
          </a:xfrm>
          <a:prstGeom prst="rect">
            <a:avLst/>
          </a:prstGeom>
          <a:noFill/>
          <a:ln>
            <a:noFill/>
          </a:ln>
        </p:spPr>
      </p:pic>
      <p:pic>
        <p:nvPicPr>
          <p:cNvPr id="499" name="Google Shape;499;p33"/>
          <p:cNvPicPr preferRelativeResize="0"/>
          <p:nvPr/>
        </p:nvPicPr>
        <p:blipFill rotWithShape="1">
          <a:blip r:embed="rId6">
            <a:alphaModFix/>
          </a:blip>
          <a:srcRect b="10586" l="15375" r="16680" t="14060"/>
          <a:stretch/>
        </p:blipFill>
        <p:spPr>
          <a:xfrm>
            <a:off x="4243269" y="3591703"/>
            <a:ext cx="724747" cy="443155"/>
          </a:xfrm>
          <a:prstGeom prst="rect">
            <a:avLst/>
          </a:prstGeom>
          <a:noFill/>
          <a:ln>
            <a:noFill/>
          </a:ln>
        </p:spPr>
      </p:pic>
      <p:pic>
        <p:nvPicPr>
          <p:cNvPr id="500" name="Google Shape;500;p33"/>
          <p:cNvPicPr preferRelativeResize="0"/>
          <p:nvPr/>
        </p:nvPicPr>
        <p:blipFill rotWithShape="1">
          <a:blip r:embed="rId7">
            <a:alphaModFix/>
          </a:blip>
          <a:srcRect b="18370" l="30499" r="30499" t="14239"/>
          <a:stretch/>
        </p:blipFill>
        <p:spPr>
          <a:xfrm>
            <a:off x="2919238" y="4350384"/>
            <a:ext cx="299029" cy="268782"/>
          </a:xfrm>
          <a:prstGeom prst="rect">
            <a:avLst/>
          </a:prstGeom>
          <a:noFill/>
          <a:ln>
            <a:noFill/>
          </a:ln>
        </p:spPr>
      </p:pic>
      <p:pic>
        <p:nvPicPr>
          <p:cNvPr id="501" name="Google Shape;501;p33"/>
          <p:cNvPicPr preferRelativeResize="0"/>
          <p:nvPr/>
        </p:nvPicPr>
        <p:blipFill>
          <a:blip r:embed="rId8">
            <a:alphaModFix/>
          </a:blip>
          <a:stretch>
            <a:fillRect/>
          </a:stretch>
        </p:blipFill>
        <p:spPr>
          <a:xfrm>
            <a:off x="3422845" y="4350391"/>
            <a:ext cx="216321" cy="268768"/>
          </a:xfrm>
          <a:prstGeom prst="rect">
            <a:avLst/>
          </a:prstGeom>
          <a:noFill/>
          <a:ln>
            <a:noFill/>
          </a:ln>
        </p:spPr>
      </p:pic>
      <p:sp>
        <p:nvSpPr>
          <p:cNvPr id="502" name="Google Shape;502;p33"/>
          <p:cNvSpPr txBox="1"/>
          <p:nvPr/>
        </p:nvSpPr>
        <p:spPr>
          <a:xfrm>
            <a:off x="2655559" y="4148527"/>
            <a:ext cx="849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600">
                <a:latin typeface="Calibri"/>
                <a:ea typeface="Calibri"/>
                <a:cs typeface="Calibri"/>
                <a:sym typeface="Calibri"/>
              </a:rPr>
              <a:t>Train Data</a:t>
            </a:r>
            <a:endParaRPr b="1" sz="600">
              <a:latin typeface="Calibri"/>
              <a:ea typeface="Calibri"/>
              <a:cs typeface="Calibri"/>
              <a:sym typeface="Calibri"/>
            </a:endParaRPr>
          </a:p>
        </p:txBody>
      </p:sp>
      <p:sp>
        <p:nvSpPr>
          <p:cNvPr id="503" name="Google Shape;503;p33"/>
          <p:cNvSpPr txBox="1"/>
          <p:nvPr/>
        </p:nvSpPr>
        <p:spPr>
          <a:xfrm>
            <a:off x="3106063" y="4148538"/>
            <a:ext cx="849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600">
                <a:latin typeface="Calibri"/>
                <a:ea typeface="Calibri"/>
                <a:cs typeface="Calibri"/>
                <a:sym typeface="Calibri"/>
              </a:rPr>
              <a:t>Docker</a:t>
            </a:r>
            <a:endParaRPr b="1" sz="600">
              <a:latin typeface="Calibri"/>
              <a:ea typeface="Calibri"/>
              <a:cs typeface="Calibri"/>
              <a:sym typeface="Calibri"/>
            </a:endParaRPr>
          </a:p>
        </p:txBody>
      </p:sp>
      <p:pic>
        <p:nvPicPr>
          <p:cNvPr id="504" name="Google Shape;504;p33"/>
          <p:cNvPicPr preferRelativeResize="0"/>
          <p:nvPr/>
        </p:nvPicPr>
        <p:blipFill rotWithShape="1">
          <a:blip r:embed="rId7">
            <a:alphaModFix/>
          </a:blip>
          <a:srcRect b="18370" l="30499" r="30499" t="14239"/>
          <a:stretch/>
        </p:blipFill>
        <p:spPr>
          <a:xfrm>
            <a:off x="6838094" y="3550409"/>
            <a:ext cx="360593" cy="344521"/>
          </a:xfrm>
          <a:prstGeom prst="rect">
            <a:avLst/>
          </a:prstGeom>
          <a:noFill/>
          <a:ln>
            <a:noFill/>
          </a:ln>
        </p:spPr>
      </p:pic>
      <p:sp>
        <p:nvSpPr>
          <p:cNvPr id="505" name="Google Shape;505;p33"/>
          <p:cNvSpPr txBox="1"/>
          <p:nvPr/>
        </p:nvSpPr>
        <p:spPr>
          <a:xfrm>
            <a:off x="6562529" y="3363470"/>
            <a:ext cx="94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Predictions</a:t>
            </a:r>
            <a:endParaRPr b="1" sz="800">
              <a:latin typeface="Calibri"/>
              <a:ea typeface="Calibri"/>
              <a:cs typeface="Calibri"/>
              <a:sym typeface="Calibri"/>
            </a:endParaRPr>
          </a:p>
        </p:txBody>
      </p:sp>
      <p:cxnSp>
        <p:nvCxnSpPr>
          <p:cNvPr id="506" name="Google Shape;506;p33"/>
          <p:cNvCxnSpPr>
            <a:stCxn id="507" idx="2"/>
            <a:endCxn id="508" idx="0"/>
          </p:cNvCxnSpPr>
          <p:nvPr/>
        </p:nvCxnSpPr>
        <p:spPr>
          <a:xfrm rot="5400000">
            <a:off x="4008610" y="2364511"/>
            <a:ext cx="359400" cy="1772100"/>
          </a:xfrm>
          <a:prstGeom prst="bentConnector3">
            <a:avLst>
              <a:gd fmla="val 49986" name="adj1"/>
            </a:avLst>
          </a:prstGeom>
          <a:noFill/>
          <a:ln cap="flat" cmpd="sng" w="19050">
            <a:solidFill>
              <a:srgbClr val="3D85C6"/>
            </a:solidFill>
            <a:prstDash val="dot"/>
            <a:round/>
            <a:headEnd len="med" w="med" type="none"/>
            <a:tailEnd len="med" w="med" type="triangle"/>
          </a:ln>
        </p:spPr>
      </p:cxnSp>
      <p:cxnSp>
        <p:nvCxnSpPr>
          <p:cNvPr id="509" name="Google Shape;509;p33"/>
          <p:cNvCxnSpPr>
            <a:stCxn id="507" idx="2"/>
            <a:endCxn id="510" idx="0"/>
          </p:cNvCxnSpPr>
          <p:nvPr/>
        </p:nvCxnSpPr>
        <p:spPr>
          <a:xfrm flipH="1" rot="-5400000">
            <a:off x="5313760" y="2831461"/>
            <a:ext cx="358200" cy="837000"/>
          </a:xfrm>
          <a:prstGeom prst="bentConnector3">
            <a:avLst>
              <a:gd fmla="val 49990" name="adj1"/>
            </a:avLst>
          </a:prstGeom>
          <a:noFill/>
          <a:ln cap="flat" cmpd="sng" w="19050">
            <a:solidFill>
              <a:srgbClr val="6AA84F"/>
            </a:solidFill>
            <a:prstDash val="dot"/>
            <a:round/>
            <a:headEnd len="med" w="med" type="none"/>
            <a:tailEnd len="med" w="med" type="triangle"/>
          </a:ln>
        </p:spPr>
      </p:cxnSp>
      <p:sp>
        <p:nvSpPr>
          <p:cNvPr id="511" name="Google Shape;511;p33"/>
          <p:cNvSpPr txBox="1"/>
          <p:nvPr/>
        </p:nvSpPr>
        <p:spPr>
          <a:xfrm>
            <a:off x="2607225" y="2690322"/>
            <a:ext cx="1581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800">
                <a:latin typeface="Calibri"/>
                <a:ea typeface="Calibri"/>
                <a:cs typeface="Calibri"/>
                <a:sym typeface="Calibri"/>
              </a:rPr>
              <a:t>Step Function Execution</a:t>
            </a:r>
            <a:endParaRPr b="1" sz="800">
              <a:latin typeface="Calibri"/>
              <a:ea typeface="Calibri"/>
              <a:cs typeface="Calibri"/>
              <a:sym typeface="Calibri"/>
            </a:endParaRPr>
          </a:p>
        </p:txBody>
      </p:sp>
      <p:sp>
        <p:nvSpPr>
          <p:cNvPr id="512" name="Google Shape;512;p33"/>
          <p:cNvSpPr txBox="1"/>
          <p:nvPr/>
        </p:nvSpPr>
        <p:spPr>
          <a:xfrm>
            <a:off x="5085811" y="3033129"/>
            <a:ext cx="90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solidFill>
                  <a:srgbClr val="38761D"/>
                </a:solidFill>
                <a:latin typeface="Calibri"/>
                <a:ea typeface="Calibri"/>
                <a:cs typeface="Calibri"/>
                <a:sym typeface="Calibri"/>
              </a:rPr>
              <a:t>Inference Path</a:t>
            </a:r>
            <a:endParaRPr b="1" sz="700">
              <a:solidFill>
                <a:srgbClr val="38761D"/>
              </a:solidFill>
              <a:latin typeface="Calibri"/>
              <a:ea typeface="Calibri"/>
              <a:cs typeface="Calibri"/>
              <a:sym typeface="Calibri"/>
            </a:endParaRPr>
          </a:p>
        </p:txBody>
      </p:sp>
      <p:cxnSp>
        <p:nvCxnSpPr>
          <p:cNvPr id="513" name="Google Shape;513;p33"/>
          <p:cNvCxnSpPr/>
          <p:nvPr/>
        </p:nvCxnSpPr>
        <p:spPr>
          <a:xfrm>
            <a:off x="3822922" y="3763359"/>
            <a:ext cx="348000" cy="0"/>
          </a:xfrm>
          <a:prstGeom prst="straightConnector1">
            <a:avLst/>
          </a:prstGeom>
          <a:noFill/>
          <a:ln cap="flat" cmpd="sng" w="9525">
            <a:solidFill>
              <a:srgbClr val="000000"/>
            </a:solidFill>
            <a:prstDash val="solid"/>
            <a:round/>
            <a:headEnd len="med" w="med" type="none"/>
            <a:tailEnd len="med" w="med" type="triangle"/>
          </a:ln>
        </p:spPr>
      </p:cxnSp>
      <p:cxnSp>
        <p:nvCxnSpPr>
          <p:cNvPr id="514" name="Google Shape;514;p33"/>
          <p:cNvCxnSpPr/>
          <p:nvPr/>
        </p:nvCxnSpPr>
        <p:spPr>
          <a:xfrm>
            <a:off x="5082832" y="3763359"/>
            <a:ext cx="348000" cy="0"/>
          </a:xfrm>
          <a:prstGeom prst="straightConnector1">
            <a:avLst/>
          </a:prstGeom>
          <a:noFill/>
          <a:ln cap="flat" cmpd="sng" w="9525">
            <a:solidFill>
              <a:srgbClr val="000000"/>
            </a:solidFill>
            <a:prstDash val="solid"/>
            <a:round/>
            <a:headEnd len="med" w="med" type="none"/>
            <a:tailEnd len="med" w="med" type="triangle"/>
          </a:ln>
        </p:spPr>
      </p:cxnSp>
      <p:cxnSp>
        <p:nvCxnSpPr>
          <p:cNvPr id="515" name="Google Shape;515;p33"/>
          <p:cNvCxnSpPr/>
          <p:nvPr/>
        </p:nvCxnSpPr>
        <p:spPr>
          <a:xfrm>
            <a:off x="6242212" y="3763359"/>
            <a:ext cx="348000" cy="0"/>
          </a:xfrm>
          <a:prstGeom prst="straightConnector1">
            <a:avLst/>
          </a:prstGeom>
          <a:noFill/>
          <a:ln cap="flat" cmpd="sng" w="9525">
            <a:solidFill>
              <a:srgbClr val="000000"/>
            </a:solidFill>
            <a:prstDash val="solid"/>
            <a:round/>
            <a:headEnd len="med" w="med" type="none"/>
            <a:tailEnd len="med" w="med" type="triangle"/>
          </a:ln>
        </p:spPr>
      </p:cxnSp>
      <p:cxnSp>
        <p:nvCxnSpPr>
          <p:cNvPr id="516" name="Google Shape;516;p33"/>
          <p:cNvCxnSpPr/>
          <p:nvPr/>
        </p:nvCxnSpPr>
        <p:spPr>
          <a:xfrm flipH="1" rot="10800000">
            <a:off x="5902178" y="4051832"/>
            <a:ext cx="1800" cy="172200"/>
          </a:xfrm>
          <a:prstGeom prst="straightConnector1">
            <a:avLst/>
          </a:prstGeom>
          <a:noFill/>
          <a:ln cap="flat" cmpd="sng" w="9525">
            <a:solidFill>
              <a:srgbClr val="000000"/>
            </a:solidFill>
            <a:prstDash val="dot"/>
            <a:round/>
            <a:headEnd len="med" w="med" type="none"/>
            <a:tailEnd len="med" w="med" type="none"/>
          </a:ln>
        </p:spPr>
      </p:cxnSp>
      <p:cxnSp>
        <p:nvCxnSpPr>
          <p:cNvPr id="517" name="Google Shape;517;p33"/>
          <p:cNvCxnSpPr/>
          <p:nvPr/>
        </p:nvCxnSpPr>
        <p:spPr>
          <a:xfrm flipH="1" rot="10800000">
            <a:off x="3079641" y="4064981"/>
            <a:ext cx="167100" cy="185100"/>
          </a:xfrm>
          <a:prstGeom prst="straightConnector1">
            <a:avLst/>
          </a:prstGeom>
          <a:noFill/>
          <a:ln cap="flat" cmpd="sng" w="9525">
            <a:solidFill>
              <a:srgbClr val="000000"/>
            </a:solidFill>
            <a:prstDash val="dot"/>
            <a:round/>
            <a:headEnd len="med" w="med" type="none"/>
            <a:tailEnd len="med" w="med" type="none"/>
          </a:ln>
        </p:spPr>
      </p:cxnSp>
      <p:grpSp>
        <p:nvGrpSpPr>
          <p:cNvPr id="518" name="Google Shape;518;p33"/>
          <p:cNvGrpSpPr/>
          <p:nvPr/>
        </p:nvGrpSpPr>
        <p:grpSpPr>
          <a:xfrm>
            <a:off x="4849390" y="2690334"/>
            <a:ext cx="449940" cy="380527"/>
            <a:chOff x="3497175" y="2165775"/>
            <a:chExt cx="620950" cy="489550"/>
          </a:xfrm>
        </p:grpSpPr>
        <p:sp>
          <p:nvSpPr>
            <p:cNvPr id="507" name="Google Shape;507;p33"/>
            <p:cNvSpPr/>
            <p:nvPr/>
          </p:nvSpPr>
          <p:spPr>
            <a:xfrm>
              <a:off x="3497175" y="2165775"/>
              <a:ext cx="620950" cy="489550"/>
            </a:xfrm>
            <a:prstGeom prst="flowChartDecision">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000">
                <a:latin typeface="Calibri"/>
                <a:ea typeface="Calibri"/>
                <a:cs typeface="Calibri"/>
                <a:sym typeface="Calibri"/>
              </a:endParaRPr>
            </a:p>
          </p:txBody>
        </p:sp>
        <p:sp>
          <p:nvSpPr>
            <p:cNvPr id="519" name="Google Shape;519;p33"/>
            <p:cNvSpPr txBox="1"/>
            <p:nvPr/>
          </p:nvSpPr>
          <p:spPr>
            <a:xfrm>
              <a:off x="3533400" y="2241200"/>
              <a:ext cx="563700" cy="35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600">
                  <a:latin typeface="Calibri"/>
                  <a:ea typeface="Calibri"/>
                  <a:cs typeface="Calibri"/>
                  <a:sym typeface="Calibri"/>
                </a:rPr>
                <a:t>Choice</a:t>
              </a:r>
              <a:endParaRPr b="1" sz="600">
                <a:latin typeface="Calibri"/>
                <a:ea typeface="Calibri"/>
                <a:cs typeface="Calibri"/>
                <a:sym typeface="Calibri"/>
              </a:endParaRPr>
            </a:p>
          </p:txBody>
        </p:sp>
      </p:grpSp>
      <p:cxnSp>
        <p:nvCxnSpPr>
          <p:cNvPr id="520" name="Google Shape;520;p33"/>
          <p:cNvCxnSpPr/>
          <p:nvPr/>
        </p:nvCxnSpPr>
        <p:spPr>
          <a:xfrm rot="10800000">
            <a:off x="3357732" y="4064981"/>
            <a:ext cx="167100" cy="185100"/>
          </a:xfrm>
          <a:prstGeom prst="straightConnector1">
            <a:avLst/>
          </a:prstGeom>
          <a:noFill/>
          <a:ln cap="flat" cmpd="sng" w="9525">
            <a:solidFill>
              <a:srgbClr val="000000"/>
            </a:solidFill>
            <a:prstDash val="dot"/>
            <a:round/>
            <a:headEnd len="med" w="med" type="none"/>
            <a:tailEnd len="med" w="med" type="none"/>
          </a:ln>
        </p:spPr>
      </p:cxnSp>
      <p:sp>
        <p:nvSpPr>
          <p:cNvPr id="521" name="Google Shape;521;p33"/>
          <p:cNvSpPr/>
          <p:nvPr/>
        </p:nvSpPr>
        <p:spPr>
          <a:xfrm>
            <a:off x="4318038" y="3706372"/>
            <a:ext cx="100200" cy="105600"/>
          </a:xfrm>
          <a:prstGeom prst="ellipse">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txBox="1"/>
          <p:nvPr/>
        </p:nvSpPr>
        <p:spPr>
          <a:xfrm>
            <a:off x="4250164" y="3694647"/>
            <a:ext cx="137100" cy="1374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275"/>
              <a:buNone/>
            </a:pPr>
            <a:r>
              <a:rPr b="1" lang="pt-BR" sz="700"/>
              <a:t>2</a:t>
            </a:r>
            <a:endParaRPr b="1" sz="700"/>
          </a:p>
        </p:txBody>
      </p:sp>
      <p:grpSp>
        <p:nvGrpSpPr>
          <p:cNvPr id="523" name="Google Shape;523;p33"/>
          <p:cNvGrpSpPr/>
          <p:nvPr/>
        </p:nvGrpSpPr>
        <p:grpSpPr>
          <a:xfrm>
            <a:off x="5553072" y="3778656"/>
            <a:ext cx="179991" cy="109321"/>
            <a:chOff x="176856" y="1128461"/>
            <a:chExt cx="248400" cy="140643"/>
          </a:xfrm>
        </p:grpSpPr>
        <p:sp>
          <p:nvSpPr>
            <p:cNvPr id="524" name="Google Shape;524;p33"/>
            <p:cNvSpPr/>
            <p:nvPr/>
          </p:nvSpPr>
          <p:spPr>
            <a:xfrm>
              <a:off x="276486" y="1128461"/>
              <a:ext cx="137700" cy="135600"/>
            </a:xfrm>
            <a:prstGeom prst="ellipse">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txBox="1"/>
            <p:nvPr/>
          </p:nvSpPr>
          <p:spPr>
            <a:xfrm>
              <a:off x="176856" y="1137403"/>
              <a:ext cx="248400" cy="131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275"/>
                <a:buNone/>
              </a:pPr>
              <a:r>
                <a:rPr b="1" lang="pt-BR" sz="700"/>
                <a:t>3</a:t>
              </a:r>
              <a:endParaRPr b="1" sz="700"/>
            </a:p>
          </p:txBody>
        </p:sp>
      </p:grpSp>
      <p:sp>
        <p:nvSpPr>
          <p:cNvPr id="526" name="Google Shape;526;p33"/>
          <p:cNvSpPr/>
          <p:nvPr/>
        </p:nvSpPr>
        <p:spPr>
          <a:xfrm>
            <a:off x="5625263" y="3650008"/>
            <a:ext cx="100200" cy="105600"/>
          </a:xfrm>
          <a:prstGeom prst="ellipse">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txBox="1"/>
          <p:nvPr/>
        </p:nvSpPr>
        <p:spPr>
          <a:xfrm>
            <a:off x="5553084" y="3651672"/>
            <a:ext cx="180000" cy="102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275"/>
              <a:buNone/>
            </a:pPr>
            <a:r>
              <a:rPr b="1" lang="pt-BR" sz="700"/>
              <a:t>1</a:t>
            </a:r>
            <a:endParaRPr b="1" sz="700"/>
          </a:p>
        </p:txBody>
      </p:sp>
      <p:grpSp>
        <p:nvGrpSpPr>
          <p:cNvPr id="528" name="Google Shape;528;p33"/>
          <p:cNvGrpSpPr/>
          <p:nvPr/>
        </p:nvGrpSpPr>
        <p:grpSpPr>
          <a:xfrm>
            <a:off x="6601585" y="3772292"/>
            <a:ext cx="179991" cy="105402"/>
            <a:chOff x="176087" y="1128461"/>
            <a:chExt cx="248400" cy="135600"/>
          </a:xfrm>
        </p:grpSpPr>
        <p:sp>
          <p:nvSpPr>
            <p:cNvPr id="529" name="Google Shape;529;p33"/>
            <p:cNvSpPr/>
            <p:nvPr/>
          </p:nvSpPr>
          <p:spPr>
            <a:xfrm>
              <a:off x="276486" y="1128461"/>
              <a:ext cx="137700" cy="135600"/>
            </a:xfrm>
            <a:prstGeom prst="ellipse">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txBox="1"/>
            <p:nvPr/>
          </p:nvSpPr>
          <p:spPr>
            <a:xfrm>
              <a:off x="176087" y="1130408"/>
              <a:ext cx="248400" cy="131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275"/>
                <a:buNone/>
              </a:pPr>
              <a:r>
                <a:rPr b="1" lang="pt-BR" sz="700"/>
                <a:t>4</a:t>
              </a:r>
              <a:endParaRPr b="1" sz="700"/>
            </a:p>
          </p:txBody>
        </p:sp>
      </p:grpSp>
      <p:sp>
        <p:nvSpPr>
          <p:cNvPr id="531" name="Google Shape;531;p33"/>
          <p:cNvSpPr/>
          <p:nvPr/>
        </p:nvSpPr>
        <p:spPr>
          <a:xfrm>
            <a:off x="6674333" y="3643644"/>
            <a:ext cx="100200" cy="105600"/>
          </a:xfrm>
          <a:prstGeom prst="ellipse">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txBox="1"/>
          <p:nvPr/>
        </p:nvSpPr>
        <p:spPr>
          <a:xfrm>
            <a:off x="6601585" y="3646307"/>
            <a:ext cx="180000" cy="102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275"/>
              <a:buNone/>
            </a:pPr>
            <a:r>
              <a:rPr b="1" lang="pt-BR" sz="700"/>
              <a:t>2</a:t>
            </a:r>
            <a:endParaRPr b="1" sz="700"/>
          </a:p>
        </p:txBody>
      </p:sp>
      <p:sp>
        <p:nvSpPr>
          <p:cNvPr id="508" name="Google Shape;508;p33"/>
          <p:cNvSpPr/>
          <p:nvPr/>
        </p:nvSpPr>
        <p:spPr>
          <a:xfrm>
            <a:off x="2927135" y="3430152"/>
            <a:ext cx="750300" cy="5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5536234" y="3428986"/>
            <a:ext cx="750300" cy="5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txBox="1"/>
          <p:nvPr/>
        </p:nvSpPr>
        <p:spPr>
          <a:xfrm>
            <a:off x="3403835" y="3033139"/>
            <a:ext cx="1335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solidFill>
                  <a:srgbClr val="3D85C6"/>
                </a:solidFill>
                <a:latin typeface="Calibri"/>
                <a:ea typeface="Calibri"/>
                <a:cs typeface="Calibri"/>
                <a:sym typeface="Calibri"/>
              </a:rPr>
              <a:t>Train + Inference Path</a:t>
            </a:r>
            <a:endParaRPr b="1" sz="700">
              <a:solidFill>
                <a:srgbClr val="3D85C6"/>
              </a:solidFill>
              <a:latin typeface="Calibri"/>
              <a:ea typeface="Calibri"/>
              <a:cs typeface="Calibri"/>
              <a:sym typeface="Calibri"/>
            </a:endParaRPr>
          </a:p>
        </p:txBody>
      </p:sp>
      <p:grpSp>
        <p:nvGrpSpPr>
          <p:cNvPr id="534" name="Google Shape;534;p33"/>
          <p:cNvGrpSpPr/>
          <p:nvPr/>
        </p:nvGrpSpPr>
        <p:grpSpPr>
          <a:xfrm>
            <a:off x="2958169" y="3710672"/>
            <a:ext cx="179991" cy="105402"/>
            <a:chOff x="179734" y="1128461"/>
            <a:chExt cx="248400" cy="135600"/>
          </a:xfrm>
        </p:grpSpPr>
        <p:sp>
          <p:nvSpPr>
            <p:cNvPr id="535" name="Google Shape;535;p33"/>
            <p:cNvSpPr/>
            <p:nvPr/>
          </p:nvSpPr>
          <p:spPr>
            <a:xfrm>
              <a:off x="276486" y="1128461"/>
              <a:ext cx="137700" cy="135600"/>
            </a:xfrm>
            <a:prstGeom prst="ellipse">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txBox="1"/>
            <p:nvPr/>
          </p:nvSpPr>
          <p:spPr>
            <a:xfrm>
              <a:off x="179734" y="1130376"/>
              <a:ext cx="248400" cy="131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275"/>
                <a:buNone/>
              </a:pPr>
              <a:r>
                <a:rPr b="1" lang="pt-BR" sz="700"/>
                <a:t>1</a:t>
              </a:r>
              <a:endParaRPr b="1" sz="700"/>
            </a:p>
          </p:txBody>
        </p:sp>
      </p:grpSp>
      <p:pic>
        <p:nvPicPr>
          <p:cNvPr id="537" name="Google Shape;537;p33"/>
          <p:cNvPicPr preferRelativeResize="0"/>
          <p:nvPr/>
        </p:nvPicPr>
        <p:blipFill rotWithShape="1">
          <a:blip r:embed="rId7">
            <a:alphaModFix/>
          </a:blip>
          <a:srcRect b="18370" l="30499" r="30499" t="14239"/>
          <a:stretch/>
        </p:blipFill>
        <p:spPr>
          <a:xfrm>
            <a:off x="5753532" y="4350384"/>
            <a:ext cx="299029" cy="268782"/>
          </a:xfrm>
          <a:prstGeom prst="rect">
            <a:avLst/>
          </a:prstGeom>
          <a:noFill/>
          <a:ln>
            <a:noFill/>
          </a:ln>
        </p:spPr>
      </p:pic>
      <p:sp>
        <p:nvSpPr>
          <p:cNvPr id="538" name="Google Shape;538;p33"/>
          <p:cNvSpPr txBox="1"/>
          <p:nvPr/>
        </p:nvSpPr>
        <p:spPr>
          <a:xfrm>
            <a:off x="5477963" y="4178327"/>
            <a:ext cx="849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600">
                <a:latin typeface="Calibri"/>
                <a:ea typeface="Calibri"/>
                <a:cs typeface="Calibri"/>
                <a:sym typeface="Calibri"/>
              </a:rPr>
              <a:t>Inference Data</a:t>
            </a:r>
            <a:endParaRPr b="1" sz="600">
              <a:latin typeface="Calibri"/>
              <a:ea typeface="Calibri"/>
              <a:cs typeface="Calibri"/>
              <a:sym typeface="Calibri"/>
            </a:endParaRPr>
          </a:p>
        </p:txBody>
      </p:sp>
      <p:cxnSp>
        <p:nvCxnSpPr>
          <p:cNvPr id="539" name="Google Shape;539;p33"/>
          <p:cNvCxnSpPr>
            <a:stCxn id="482" idx="2"/>
            <a:endCxn id="507" idx="0"/>
          </p:cNvCxnSpPr>
          <p:nvPr/>
        </p:nvCxnSpPr>
        <p:spPr>
          <a:xfrm rot="5400000">
            <a:off x="6035435" y="1197162"/>
            <a:ext cx="531900" cy="2454300"/>
          </a:xfrm>
          <a:prstGeom prst="bentConnector3">
            <a:avLst>
              <a:gd fmla="val 50005" name="adj1"/>
            </a:avLst>
          </a:prstGeom>
          <a:noFill/>
          <a:ln cap="flat" cmpd="sng" w="9525">
            <a:solidFill>
              <a:srgbClr val="000000"/>
            </a:solidFill>
            <a:prstDash val="solid"/>
            <a:round/>
            <a:headEnd len="med" w="med" type="none"/>
            <a:tailEnd len="med" w="med" type="triangle"/>
          </a:ln>
        </p:spPr>
      </p:cxnSp>
      <p:pic>
        <p:nvPicPr>
          <p:cNvPr id="540" name="Google Shape;540;p33"/>
          <p:cNvPicPr preferRelativeResize="0"/>
          <p:nvPr/>
        </p:nvPicPr>
        <p:blipFill rotWithShape="1">
          <a:blip r:embed="rId7">
            <a:alphaModFix/>
          </a:blip>
          <a:srcRect b="18370" l="30499" r="30499" t="14239"/>
          <a:stretch/>
        </p:blipFill>
        <p:spPr>
          <a:xfrm>
            <a:off x="4408609" y="1547925"/>
            <a:ext cx="299029" cy="268783"/>
          </a:xfrm>
          <a:prstGeom prst="rect">
            <a:avLst/>
          </a:prstGeom>
          <a:noFill/>
          <a:ln>
            <a:noFill/>
          </a:ln>
        </p:spPr>
      </p:pic>
      <p:sp>
        <p:nvSpPr>
          <p:cNvPr id="541" name="Google Shape;541;p33"/>
          <p:cNvSpPr txBox="1"/>
          <p:nvPr/>
        </p:nvSpPr>
        <p:spPr>
          <a:xfrm>
            <a:off x="4115971" y="1299675"/>
            <a:ext cx="840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latin typeface="Calibri"/>
                <a:ea typeface="Calibri"/>
                <a:cs typeface="Calibri"/>
                <a:sym typeface="Calibri"/>
              </a:rPr>
              <a:t>Train Data</a:t>
            </a:r>
            <a:endParaRPr b="1" sz="700">
              <a:latin typeface="Calibri"/>
              <a:ea typeface="Calibri"/>
              <a:cs typeface="Calibri"/>
              <a:sym typeface="Calibri"/>
            </a:endParaRPr>
          </a:p>
        </p:txBody>
      </p:sp>
      <p:pic>
        <p:nvPicPr>
          <p:cNvPr id="542" name="Google Shape;542;p33"/>
          <p:cNvPicPr preferRelativeResize="0"/>
          <p:nvPr/>
        </p:nvPicPr>
        <p:blipFill rotWithShape="1">
          <a:blip r:embed="rId7">
            <a:alphaModFix/>
          </a:blip>
          <a:srcRect b="18370" l="30499" r="30499" t="14239"/>
          <a:stretch/>
        </p:blipFill>
        <p:spPr>
          <a:xfrm>
            <a:off x="4408609" y="2019141"/>
            <a:ext cx="299029" cy="268783"/>
          </a:xfrm>
          <a:prstGeom prst="rect">
            <a:avLst/>
          </a:prstGeom>
          <a:noFill/>
          <a:ln>
            <a:noFill/>
          </a:ln>
        </p:spPr>
      </p:pic>
      <p:sp>
        <p:nvSpPr>
          <p:cNvPr id="543" name="Google Shape;543;p33"/>
          <p:cNvSpPr txBox="1"/>
          <p:nvPr/>
        </p:nvSpPr>
        <p:spPr>
          <a:xfrm>
            <a:off x="4133040" y="1770884"/>
            <a:ext cx="849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latin typeface="Calibri"/>
                <a:ea typeface="Calibri"/>
                <a:cs typeface="Calibri"/>
                <a:sym typeface="Calibri"/>
              </a:rPr>
              <a:t>Inference Data</a:t>
            </a:r>
            <a:endParaRPr b="1" sz="700">
              <a:latin typeface="Calibri"/>
              <a:ea typeface="Calibri"/>
              <a:cs typeface="Calibri"/>
              <a:sym typeface="Calibri"/>
            </a:endParaRPr>
          </a:p>
        </p:txBody>
      </p:sp>
      <p:pic>
        <p:nvPicPr>
          <p:cNvPr id="544" name="Google Shape;544;p33"/>
          <p:cNvPicPr preferRelativeResize="0"/>
          <p:nvPr/>
        </p:nvPicPr>
        <p:blipFill rotWithShape="1">
          <a:blip r:embed="rId7">
            <a:alphaModFix/>
          </a:blip>
          <a:srcRect b="18370" l="30499" r="30499" t="14239"/>
          <a:stretch/>
        </p:blipFill>
        <p:spPr>
          <a:xfrm>
            <a:off x="5003648" y="1817598"/>
            <a:ext cx="299029" cy="268783"/>
          </a:xfrm>
          <a:prstGeom prst="rect">
            <a:avLst/>
          </a:prstGeom>
          <a:noFill/>
          <a:ln>
            <a:noFill/>
          </a:ln>
        </p:spPr>
      </p:pic>
      <p:sp>
        <p:nvSpPr>
          <p:cNvPr id="545" name="Google Shape;545;p33"/>
          <p:cNvSpPr txBox="1"/>
          <p:nvPr/>
        </p:nvSpPr>
        <p:spPr>
          <a:xfrm>
            <a:off x="4728079" y="1569341"/>
            <a:ext cx="849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700">
                <a:latin typeface="Calibri"/>
                <a:ea typeface="Calibri"/>
                <a:cs typeface="Calibri"/>
                <a:sym typeface="Calibri"/>
              </a:rPr>
              <a:t>New config.json</a:t>
            </a:r>
            <a:endParaRPr b="1" sz="700">
              <a:latin typeface="Calibri"/>
              <a:ea typeface="Calibri"/>
              <a:cs typeface="Calibri"/>
              <a:sym typeface="Calibri"/>
            </a:endParaRPr>
          </a:p>
        </p:txBody>
      </p:sp>
      <p:sp>
        <p:nvSpPr>
          <p:cNvPr id="546" name="Google Shape;546;p33"/>
          <p:cNvSpPr txBox="1"/>
          <p:nvPr/>
        </p:nvSpPr>
        <p:spPr>
          <a:xfrm>
            <a:off x="2650775" y="999372"/>
            <a:ext cx="1581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000">
                <a:latin typeface="Calibri"/>
                <a:ea typeface="Calibri"/>
                <a:cs typeface="Calibri"/>
                <a:sym typeface="Calibri"/>
              </a:rPr>
              <a:t>Deployment Architecture</a:t>
            </a:r>
            <a:endParaRPr b="1" sz="1000">
              <a:latin typeface="Calibri"/>
              <a:ea typeface="Calibri"/>
              <a:cs typeface="Calibri"/>
              <a:sym typeface="Calibri"/>
            </a:endParaRPr>
          </a:p>
        </p:txBody>
      </p:sp>
      <p:sp>
        <p:nvSpPr>
          <p:cNvPr id="547" name="Google Shape;547;p33"/>
          <p:cNvSpPr txBox="1"/>
          <p:nvPr/>
        </p:nvSpPr>
        <p:spPr>
          <a:xfrm>
            <a:off x="0" y="2281575"/>
            <a:ext cx="2601900" cy="11253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All on AWS;</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Run every 5th day of the month;</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Active clients;</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Keep historical records;</a:t>
            </a:r>
            <a:endParaRPr sz="1100">
              <a:solidFill>
                <a:schemeClr val="dk1"/>
              </a:solidFill>
              <a:latin typeface="Calibri"/>
              <a:ea typeface="Calibri"/>
              <a:cs typeface="Calibri"/>
              <a:sym typeface="Calibri"/>
            </a:endParaRPr>
          </a:p>
        </p:txBody>
      </p:sp>
      <p:sp>
        <p:nvSpPr>
          <p:cNvPr id="548" name="Google Shape;548;p33"/>
          <p:cNvSpPr/>
          <p:nvPr/>
        </p:nvSpPr>
        <p:spPr>
          <a:xfrm>
            <a:off x="2611275" y="1041550"/>
            <a:ext cx="6384300" cy="3729000"/>
          </a:xfrm>
          <a:prstGeom prst="roundRect">
            <a:avLst>
              <a:gd fmla="val 3966" name="adj"/>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Objective and Applications</a:t>
            </a:r>
            <a:endParaRPr sz="2400">
              <a:latin typeface="Roboto"/>
              <a:ea typeface="Roboto"/>
              <a:cs typeface="Roboto"/>
              <a:sym typeface="Roboto"/>
            </a:endParaRPr>
          </a:p>
        </p:txBody>
      </p:sp>
      <p:cxnSp>
        <p:nvCxnSpPr>
          <p:cNvPr id="64" name="Google Shape;64;p16"/>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65" name="Google Shape;65;p16"/>
          <p:cNvSpPr txBox="1"/>
          <p:nvPr/>
        </p:nvSpPr>
        <p:spPr>
          <a:xfrm>
            <a:off x="65025" y="3363275"/>
            <a:ext cx="20031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dk1"/>
                </a:solidFill>
                <a:latin typeface="Calibri"/>
                <a:ea typeface="Calibri"/>
                <a:cs typeface="Calibri"/>
                <a:sym typeface="Calibri"/>
              </a:rPr>
              <a:t>Understand our Client</a:t>
            </a:r>
            <a:endParaRPr b="1">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Why does this customer have a low probability of buying from us again?</a:t>
            </a:r>
            <a:endParaRPr b="1">
              <a:solidFill>
                <a:schemeClr val="dk1"/>
              </a:solidFill>
              <a:latin typeface="Calibri"/>
              <a:ea typeface="Calibri"/>
              <a:cs typeface="Calibri"/>
              <a:sym typeface="Calibri"/>
            </a:endParaRPr>
          </a:p>
        </p:txBody>
      </p:sp>
      <p:sp>
        <p:nvSpPr>
          <p:cNvPr id="66" name="Google Shape;66;p16"/>
          <p:cNvSpPr txBox="1"/>
          <p:nvPr/>
        </p:nvSpPr>
        <p:spPr>
          <a:xfrm>
            <a:off x="2382600" y="3869250"/>
            <a:ext cx="1966500" cy="9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dk1"/>
                </a:solidFill>
                <a:latin typeface="Calibri"/>
                <a:ea typeface="Calibri"/>
                <a:cs typeface="Calibri"/>
                <a:sym typeface="Calibri"/>
              </a:rPr>
              <a:t>Segmentation</a:t>
            </a:r>
            <a:endParaRPr b="1">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We can segment, based on LTV, and offer personalization to each group. </a:t>
            </a:r>
            <a:endParaRPr b="1" sz="800">
              <a:solidFill>
                <a:schemeClr val="dk1"/>
              </a:solidFill>
              <a:latin typeface="Calibri"/>
              <a:ea typeface="Calibri"/>
              <a:cs typeface="Calibri"/>
              <a:sym typeface="Calibri"/>
            </a:endParaRPr>
          </a:p>
        </p:txBody>
      </p:sp>
      <p:sp>
        <p:nvSpPr>
          <p:cNvPr id="67" name="Google Shape;67;p16"/>
          <p:cNvSpPr txBox="1"/>
          <p:nvPr/>
        </p:nvSpPr>
        <p:spPr>
          <a:xfrm>
            <a:off x="4712875" y="3484475"/>
            <a:ext cx="18504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dk1"/>
                </a:solidFill>
                <a:latin typeface="Calibri"/>
                <a:ea typeface="Calibri"/>
                <a:cs typeface="Calibri"/>
                <a:sym typeface="Calibri"/>
              </a:rPr>
              <a:t>Customer Retention</a:t>
            </a:r>
            <a:endParaRPr b="1">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Customer has LTV predicted 0,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can we do some action?</a:t>
            </a:r>
            <a:endParaRPr sz="8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500">
              <a:solidFill>
                <a:schemeClr val="dk1"/>
              </a:solidFill>
              <a:latin typeface="Calibri"/>
              <a:ea typeface="Calibri"/>
              <a:cs typeface="Calibri"/>
              <a:sym typeface="Calibri"/>
            </a:endParaRPr>
          </a:p>
        </p:txBody>
      </p:sp>
      <p:pic>
        <p:nvPicPr>
          <p:cNvPr id="68" name="Google Shape;68;p16"/>
          <p:cNvPicPr preferRelativeResize="0"/>
          <p:nvPr/>
        </p:nvPicPr>
        <p:blipFill>
          <a:blip r:embed="rId3">
            <a:alphaModFix/>
          </a:blip>
          <a:stretch>
            <a:fillRect/>
          </a:stretch>
        </p:blipFill>
        <p:spPr>
          <a:xfrm>
            <a:off x="5098101" y="2383750"/>
            <a:ext cx="1060724" cy="1060724"/>
          </a:xfrm>
          <a:prstGeom prst="rect">
            <a:avLst/>
          </a:prstGeom>
          <a:noFill/>
          <a:ln>
            <a:noFill/>
          </a:ln>
        </p:spPr>
      </p:pic>
      <p:pic>
        <p:nvPicPr>
          <p:cNvPr id="69" name="Google Shape;69;p16"/>
          <p:cNvPicPr preferRelativeResize="0"/>
          <p:nvPr/>
        </p:nvPicPr>
        <p:blipFill>
          <a:blip r:embed="rId4">
            <a:alphaModFix/>
          </a:blip>
          <a:stretch>
            <a:fillRect/>
          </a:stretch>
        </p:blipFill>
        <p:spPr>
          <a:xfrm>
            <a:off x="536212" y="2383750"/>
            <a:ext cx="1060724" cy="1060724"/>
          </a:xfrm>
          <a:prstGeom prst="rect">
            <a:avLst/>
          </a:prstGeom>
          <a:noFill/>
          <a:ln>
            <a:noFill/>
          </a:ln>
        </p:spPr>
      </p:pic>
      <p:pic>
        <p:nvPicPr>
          <p:cNvPr id="70" name="Google Shape;70;p16"/>
          <p:cNvPicPr preferRelativeResize="0"/>
          <p:nvPr/>
        </p:nvPicPr>
        <p:blipFill>
          <a:blip r:embed="rId5">
            <a:alphaModFix/>
          </a:blip>
          <a:stretch>
            <a:fillRect/>
          </a:stretch>
        </p:blipFill>
        <p:spPr>
          <a:xfrm>
            <a:off x="2822037" y="3054350"/>
            <a:ext cx="1060724" cy="1060724"/>
          </a:xfrm>
          <a:prstGeom prst="rect">
            <a:avLst/>
          </a:prstGeom>
          <a:noFill/>
          <a:ln>
            <a:noFill/>
          </a:ln>
        </p:spPr>
      </p:pic>
      <p:sp>
        <p:nvSpPr>
          <p:cNvPr id="71" name="Google Shape;71;p16"/>
          <p:cNvSpPr txBox="1"/>
          <p:nvPr/>
        </p:nvSpPr>
        <p:spPr>
          <a:xfrm>
            <a:off x="6602975" y="3869250"/>
            <a:ext cx="2534700" cy="9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a:solidFill>
                  <a:schemeClr val="dk1"/>
                </a:solidFill>
                <a:latin typeface="Calibri"/>
                <a:ea typeface="Calibri"/>
                <a:cs typeface="Calibri"/>
                <a:sym typeface="Calibri"/>
              </a:rPr>
              <a:t>Budget Optimization</a:t>
            </a:r>
            <a:endParaRPr b="1">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Direct marketing investments to </a:t>
            </a:r>
            <a:endParaRPr sz="800">
              <a:solidFill>
                <a:schemeClr val="dk1"/>
              </a:solidFill>
              <a:latin typeface="Calibri"/>
              <a:ea typeface="Calibri"/>
              <a:cs typeface="Calibri"/>
              <a:sym typeface="Calibri"/>
            </a:endParaRPr>
          </a:p>
          <a:p>
            <a:pPr indent="0" lvl="0" marL="0" rtl="0" algn="ctr">
              <a:spcBef>
                <a:spcPts val="0"/>
              </a:spcBef>
              <a:spcAft>
                <a:spcPts val="0"/>
              </a:spcAft>
              <a:buNone/>
            </a:pPr>
            <a:r>
              <a:rPr lang="pt-BR" sz="800">
                <a:solidFill>
                  <a:schemeClr val="dk1"/>
                </a:solidFill>
                <a:latin typeface="Calibri"/>
                <a:ea typeface="Calibri"/>
                <a:cs typeface="Calibri"/>
                <a:sym typeface="Calibri"/>
              </a:rPr>
              <a:t>customers more assertively.</a:t>
            </a:r>
            <a:endParaRPr b="1" sz="800">
              <a:solidFill>
                <a:schemeClr val="dk1"/>
              </a:solidFill>
              <a:latin typeface="Calibri"/>
              <a:ea typeface="Calibri"/>
              <a:cs typeface="Calibri"/>
              <a:sym typeface="Calibri"/>
            </a:endParaRPr>
          </a:p>
        </p:txBody>
      </p:sp>
      <p:pic>
        <p:nvPicPr>
          <p:cNvPr id="72" name="Google Shape;72;p16"/>
          <p:cNvPicPr preferRelativeResize="0"/>
          <p:nvPr/>
        </p:nvPicPr>
        <p:blipFill>
          <a:blip r:embed="rId6">
            <a:alphaModFix/>
          </a:blip>
          <a:stretch>
            <a:fillRect/>
          </a:stretch>
        </p:blipFill>
        <p:spPr>
          <a:xfrm>
            <a:off x="7339975" y="3054350"/>
            <a:ext cx="1060724" cy="1060724"/>
          </a:xfrm>
          <a:prstGeom prst="rect">
            <a:avLst/>
          </a:prstGeom>
          <a:noFill/>
          <a:ln>
            <a:noFill/>
          </a:ln>
        </p:spPr>
      </p:pic>
      <p:pic>
        <p:nvPicPr>
          <p:cNvPr id="73" name="Google Shape;73;p16"/>
          <p:cNvPicPr preferRelativeResize="0"/>
          <p:nvPr/>
        </p:nvPicPr>
        <p:blipFill>
          <a:blip r:embed="rId7">
            <a:alphaModFix/>
          </a:blip>
          <a:stretch>
            <a:fillRect/>
          </a:stretch>
        </p:blipFill>
        <p:spPr>
          <a:xfrm>
            <a:off x="2741957" y="1254350"/>
            <a:ext cx="510657" cy="506426"/>
          </a:xfrm>
          <a:prstGeom prst="rect">
            <a:avLst/>
          </a:prstGeom>
          <a:noFill/>
          <a:ln>
            <a:noFill/>
          </a:ln>
        </p:spPr>
      </p:pic>
      <p:sp>
        <p:nvSpPr>
          <p:cNvPr id="74" name="Google Shape;74;p16"/>
          <p:cNvSpPr txBox="1"/>
          <p:nvPr/>
        </p:nvSpPr>
        <p:spPr>
          <a:xfrm>
            <a:off x="3285788" y="1180700"/>
            <a:ext cx="898500" cy="1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000">
                <a:latin typeface="Roboto"/>
                <a:ea typeface="Roboto"/>
                <a:cs typeface="Roboto"/>
                <a:sym typeface="Roboto"/>
              </a:rPr>
              <a:t>Objective:</a:t>
            </a:r>
            <a:endParaRPr b="1" sz="1000">
              <a:latin typeface="Roboto"/>
              <a:ea typeface="Roboto"/>
              <a:cs typeface="Roboto"/>
              <a:sym typeface="Roboto"/>
            </a:endParaRPr>
          </a:p>
        </p:txBody>
      </p:sp>
      <p:sp>
        <p:nvSpPr>
          <p:cNvPr id="75" name="Google Shape;75;p16"/>
          <p:cNvSpPr txBox="1"/>
          <p:nvPr/>
        </p:nvSpPr>
        <p:spPr>
          <a:xfrm>
            <a:off x="3296288" y="1297300"/>
            <a:ext cx="31176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solidFill>
                  <a:schemeClr val="dk1"/>
                </a:solidFill>
                <a:latin typeface="Calibri"/>
                <a:ea typeface="Calibri"/>
                <a:cs typeface="Calibri"/>
                <a:sym typeface="Calibri"/>
              </a:rPr>
              <a:t>Create a model capable of </a:t>
            </a:r>
            <a:r>
              <a:rPr b="1" lang="pt-BR" sz="1000">
                <a:solidFill>
                  <a:schemeClr val="dk1"/>
                </a:solidFill>
                <a:latin typeface="Calibri"/>
                <a:ea typeface="Calibri"/>
                <a:cs typeface="Calibri"/>
                <a:sym typeface="Calibri"/>
              </a:rPr>
              <a:t>predicting</a:t>
            </a:r>
            <a:r>
              <a:rPr lang="pt-BR" sz="1000">
                <a:solidFill>
                  <a:schemeClr val="dk1"/>
                </a:solidFill>
                <a:latin typeface="Calibri"/>
                <a:ea typeface="Calibri"/>
                <a:cs typeface="Calibri"/>
                <a:sym typeface="Calibri"/>
              </a:rPr>
              <a:t> whether a customer </a:t>
            </a:r>
            <a:r>
              <a:rPr b="1" lang="pt-BR" sz="1000">
                <a:solidFill>
                  <a:schemeClr val="dk1"/>
                </a:solidFill>
                <a:latin typeface="Calibri"/>
                <a:ea typeface="Calibri"/>
                <a:cs typeface="Calibri"/>
                <a:sym typeface="Calibri"/>
              </a:rPr>
              <a:t>will make at least one purchase</a:t>
            </a:r>
            <a:r>
              <a:rPr lang="pt-BR" sz="1000">
                <a:solidFill>
                  <a:schemeClr val="dk1"/>
                </a:solidFill>
                <a:latin typeface="Calibri"/>
                <a:ea typeface="Calibri"/>
                <a:cs typeface="Calibri"/>
                <a:sym typeface="Calibri"/>
              </a:rPr>
              <a:t> in the </a:t>
            </a:r>
            <a:r>
              <a:rPr b="1" lang="pt-BR" sz="1000">
                <a:solidFill>
                  <a:schemeClr val="dk1"/>
                </a:solidFill>
                <a:latin typeface="Calibri"/>
                <a:ea typeface="Calibri"/>
                <a:cs typeface="Calibri"/>
                <a:sym typeface="Calibri"/>
              </a:rPr>
              <a:t>next 12 months (churn)</a:t>
            </a:r>
            <a:r>
              <a:rPr lang="pt-BR" sz="1000">
                <a:solidFill>
                  <a:schemeClr val="dk1"/>
                </a:solidFill>
                <a:latin typeface="Calibri"/>
                <a:ea typeface="Calibri"/>
                <a:cs typeface="Calibri"/>
                <a:sym typeface="Calibri"/>
              </a:rPr>
              <a:t> and the </a:t>
            </a:r>
            <a:r>
              <a:rPr b="1" lang="pt-BR" sz="1000">
                <a:solidFill>
                  <a:schemeClr val="dk1"/>
                </a:solidFill>
                <a:latin typeface="Calibri"/>
                <a:ea typeface="Calibri"/>
                <a:cs typeface="Calibri"/>
                <a:sym typeface="Calibri"/>
              </a:rPr>
              <a:t>estimated gtv_acbr (LTV)</a:t>
            </a:r>
            <a:r>
              <a:rPr lang="pt-BR" sz="1000">
                <a:solidFill>
                  <a:schemeClr val="dk1"/>
                </a:solidFill>
                <a:latin typeface="Calibri"/>
                <a:ea typeface="Calibri"/>
                <a:cs typeface="Calibri"/>
                <a:sym typeface="Calibri"/>
              </a:rPr>
              <a:t>.</a:t>
            </a:r>
            <a:endParaRPr sz="1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4"/>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Model Predictions on Redshift - Example</a:t>
            </a:r>
            <a:endParaRPr sz="2400">
              <a:latin typeface="Roboto"/>
              <a:ea typeface="Roboto"/>
              <a:cs typeface="Roboto"/>
              <a:sym typeface="Roboto"/>
            </a:endParaRPr>
          </a:p>
        </p:txBody>
      </p:sp>
      <p:cxnSp>
        <p:nvCxnSpPr>
          <p:cNvPr id="554" name="Google Shape;554;p34"/>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555" name="Google Shape;555;p34"/>
          <p:cNvSpPr txBox="1"/>
          <p:nvPr/>
        </p:nvSpPr>
        <p:spPr>
          <a:xfrm>
            <a:off x="99600" y="1369452"/>
            <a:ext cx="3691200" cy="10587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Run every 5th day of the month;</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Active clients from “DAFITI BRAZIL”;</a:t>
            </a:r>
            <a:endParaRPr sz="11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Data available on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pt-BR" sz="1100">
                <a:solidFill>
                  <a:schemeClr val="dk1"/>
                </a:solidFill>
                <a:latin typeface="Calibri"/>
                <a:ea typeface="Calibri"/>
                <a:cs typeface="Calibri"/>
                <a:sym typeface="Calibri"/>
              </a:rPr>
              <a:t> </a:t>
            </a:r>
            <a:r>
              <a:rPr b="1" i="1" lang="pt-BR" sz="1100">
                <a:solidFill>
                  <a:schemeClr val="dk1"/>
                </a:solidFill>
                <a:latin typeface="Calibri"/>
                <a:ea typeface="Calibri"/>
                <a:cs typeface="Calibri"/>
                <a:sym typeface="Calibri"/>
              </a:rPr>
              <a:t> curated_data.lifetime_value_estimation</a:t>
            </a:r>
            <a:r>
              <a:rPr lang="pt-BR"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fk_customer from business_layer.dim_customer;</a:t>
            </a:r>
            <a:endParaRPr sz="5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pt-BR" sz="1100">
                <a:solidFill>
                  <a:schemeClr val="dk1"/>
                </a:solidFill>
                <a:latin typeface="Calibri"/>
                <a:ea typeface="Calibri"/>
                <a:cs typeface="Calibri"/>
                <a:sym typeface="Calibri"/>
              </a:rPr>
              <a:t>Keep historical records.</a:t>
            </a:r>
            <a:endParaRPr sz="1100">
              <a:solidFill>
                <a:schemeClr val="dk1"/>
              </a:solidFill>
              <a:latin typeface="Calibri"/>
              <a:ea typeface="Calibri"/>
              <a:cs typeface="Calibri"/>
              <a:sym typeface="Calibri"/>
            </a:endParaRPr>
          </a:p>
        </p:txBody>
      </p:sp>
      <p:pic>
        <p:nvPicPr>
          <p:cNvPr id="556" name="Google Shape;556;p34"/>
          <p:cNvPicPr preferRelativeResize="0"/>
          <p:nvPr/>
        </p:nvPicPr>
        <p:blipFill>
          <a:blip r:embed="rId3">
            <a:alphaModFix/>
          </a:blip>
          <a:stretch>
            <a:fillRect/>
          </a:stretch>
        </p:blipFill>
        <p:spPr>
          <a:xfrm>
            <a:off x="594225" y="2956425"/>
            <a:ext cx="7595826" cy="1630025"/>
          </a:xfrm>
          <a:prstGeom prst="rect">
            <a:avLst/>
          </a:prstGeom>
          <a:noFill/>
          <a:ln>
            <a:noFill/>
          </a:ln>
        </p:spPr>
      </p:pic>
      <p:sp>
        <p:nvSpPr>
          <p:cNvPr id="557" name="Google Shape;557;p34"/>
          <p:cNvSpPr txBox="1"/>
          <p:nvPr/>
        </p:nvSpPr>
        <p:spPr>
          <a:xfrm>
            <a:off x="4615950" y="1158700"/>
            <a:ext cx="3165300" cy="163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pt-BR" sz="1100">
                <a:solidFill>
                  <a:srgbClr val="0097A7"/>
                </a:solidFill>
                <a:latin typeface="Calibri"/>
                <a:ea typeface="Calibri"/>
                <a:cs typeface="Calibri"/>
                <a:sym typeface="Calibri"/>
              </a:rPr>
              <a:t>Query to check your expected LTV </a:t>
            </a:r>
            <a:endParaRPr b="1" sz="1100">
              <a:solidFill>
                <a:srgbClr val="0097A7"/>
              </a:solidFill>
              <a:latin typeface="Calibri"/>
              <a:ea typeface="Calibri"/>
              <a:cs typeface="Calibri"/>
              <a:sym typeface="Calibri"/>
            </a:endParaRPr>
          </a:p>
          <a:p>
            <a:pPr indent="0" lvl="0" marL="0" rtl="0" algn="l">
              <a:spcBef>
                <a:spcPts val="0"/>
              </a:spcBef>
              <a:spcAft>
                <a:spcPts val="0"/>
              </a:spcAft>
              <a:buNone/>
            </a:pPr>
            <a:r>
              <a:rPr b="1" i="1" lang="pt-BR" sz="700">
                <a:solidFill>
                  <a:schemeClr val="dk1"/>
                </a:solidFill>
                <a:latin typeface="Calibri"/>
                <a:ea typeface="Calibri"/>
                <a:cs typeface="Calibri"/>
                <a:sym typeface="Calibri"/>
              </a:rPr>
              <a:t>(active customers only - have made at least 1 valid purchase in the last year)</a:t>
            </a:r>
            <a:endParaRPr b="1" i="1" sz="700">
              <a:solidFill>
                <a:schemeClr val="dk1"/>
              </a:solidFill>
              <a:latin typeface="Calibri"/>
              <a:ea typeface="Calibri"/>
              <a:cs typeface="Calibri"/>
              <a:sym typeface="Calibri"/>
            </a:endParaRPr>
          </a:p>
          <a:p>
            <a:pPr indent="0" lvl="0" marL="0" rtl="0" algn="l">
              <a:spcBef>
                <a:spcPts val="0"/>
              </a:spcBef>
              <a:spcAft>
                <a:spcPts val="0"/>
              </a:spcAft>
              <a:buNone/>
            </a:pPr>
            <a:r>
              <a:t/>
            </a:r>
            <a:endParaRPr i="1" sz="700">
              <a:latin typeface="Calibri"/>
              <a:ea typeface="Calibri"/>
              <a:cs typeface="Calibri"/>
              <a:sym typeface="Calibri"/>
            </a:endParaRPr>
          </a:p>
          <a:p>
            <a:pPr indent="0" lvl="0" marL="0" rtl="0" algn="l">
              <a:spcBef>
                <a:spcPts val="0"/>
              </a:spcBef>
              <a:spcAft>
                <a:spcPts val="0"/>
              </a:spcAft>
              <a:buNone/>
            </a:pPr>
            <a:r>
              <a:t/>
            </a:r>
            <a:endParaRPr i="1" sz="700">
              <a:latin typeface="Calibri"/>
              <a:ea typeface="Calibri"/>
              <a:cs typeface="Calibri"/>
              <a:sym typeface="Calibri"/>
            </a:endParaRPr>
          </a:p>
          <a:p>
            <a:pPr indent="0" lvl="0" marL="0" rtl="0" algn="l">
              <a:spcBef>
                <a:spcPts val="0"/>
              </a:spcBef>
              <a:spcAft>
                <a:spcPts val="0"/>
              </a:spcAft>
              <a:buNone/>
            </a:pPr>
            <a:r>
              <a:rPr lang="pt-BR" sz="800">
                <a:latin typeface="Montserrat"/>
                <a:ea typeface="Montserrat"/>
                <a:cs typeface="Montserrat"/>
                <a:sym typeface="Montserrat"/>
              </a:rPr>
              <a:t>SELECT</a:t>
            </a:r>
            <a:endParaRPr sz="800">
              <a:latin typeface="Montserrat"/>
              <a:ea typeface="Montserrat"/>
              <a:cs typeface="Montserrat"/>
              <a:sym typeface="Montserrat"/>
            </a:endParaRPr>
          </a:p>
          <a:p>
            <a:pPr indent="0" lvl="0" marL="0" rtl="0" algn="l">
              <a:spcBef>
                <a:spcPts val="0"/>
              </a:spcBef>
              <a:spcAft>
                <a:spcPts val="0"/>
              </a:spcAft>
              <a:buNone/>
            </a:pPr>
            <a:r>
              <a:rPr lang="pt-BR" sz="800">
                <a:latin typeface="Montserrat"/>
                <a:ea typeface="Montserrat"/>
                <a:cs typeface="Montserrat"/>
                <a:sym typeface="Montserrat"/>
              </a:rPr>
              <a:t>        *</a:t>
            </a:r>
            <a:endParaRPr sz="800">
              <a:latin typeface="Montserrat"/>
              <a:ea typeface="Montserrat"/>
              <a:cs typeface="Montserrat"/>
              <a:sym typeface="Montserrat"/>
            </a:endParaRPr>
          </a:p>
          <a:p>
            <a:pPr indent="0" lvl="0" marL="0" rtl="0" algn="l">
              <a:spcBef>
                <a:spcPts val="0"/>
              </a:spcBef>
              <a:spcAft>
                <a:spcPts val="0"/>
              </a:spcAft>
              <a:buNone/>
            </a:pPr>
            <a:r>
              <a:rPr lang="pt-BR" sz="800">
                <a:latin typeface="Montserrat"/>
                <a:ea typeface="Montserrat"/>
                <a:cs typeface="Montserrat"/>
                <a:sym typeface="Montserrat"/>
              </a:rPr>
              <a:t>FROM </a:t>
            </a:r>
            <a:endParaRPr sz="800">
              <a:latin typeface="Montserrat"/>
              <a:ea typeface="Montserrat"/>
              <a:cs typeface="Montserrat"/>
              <a:sym typeface="Montserrat"/>
            </a:endParaRPr>
          </a:p>
          <a:p>
            <a:pPr indent="0" lvl="0" marL="0" rtl="0" algn="l">
              <a:spcBef>
                <a:spcPts val="0"/>
              </a:spcBef>
              <a:spcAft>
                <a:spcPts val="0"/>
              </a:spcAft>
              <a:buNone/>
            </a:pPr>
            <a:r>
              <a:rPr lang="pt-BR" sz="800">
                <a:latin typeface="Montserrat"/>
                <a:ea typeface="Montserrat"/>
                <a:cs typeface="Montserrat"/>
                <a:sym typeface="Montserrat"/>
              </a:rPr>
              <a:t>        curated_data.lifetime_value_estimation</a:t>
            </a:r>
            <a:endParaRPr sz="800">
              <a:latin typeface="Montserrat"/>
              <a:ea typeface="Montserrat"/>
              <a:cs typeface="Montserrat"/>
              <a:sym typeface="Montserrat"/>
            </a:endParaRPr>
          </a:p>
          <a:p>
            <a:pPr indent="0" lvl="0" marL="0" rtl="0" algn="l">
              <a:spcBef>
                <a:spcPts val="0"/>
              </a:spcBef>
              <a:spcAft>
                <a:spcPts val="0"/>
              </a:spcAft>
              <a:buNone/>
            </a:pPr>
            <a:r>
              <a:rPr lang="pt-BR" sz="800">
                <a:latin typeface="Montserrat"/>
                <a:ea typeface="Montserrat"/>
                <a:cs typeface="Montserrat"/>
                <a:sym typeface="Montserrat"/>
              </a:rPr>
              <a:t>WHERE</a:t>
            </a:r>
            <a:endParaRPr sz="800">
              <a:latin typeface="Montserrat"/>
              <a:ea typeface="Montserrat"/>
              <a:cs typeface="Montserrat"/>
              <a:sym typeface="Montserrat"/>
            </a:endParaRPr>
          </a:p>
          <a:p>
            <a:pPr indent="0" lvl="0" marL="0" rtl="0" algn="l">
              <a:spcBef>
                <a:spcPts val="0"/>
              </a:spcBef>
              <a:spcAft>
                <a:spcPts val="0"/>
              </a:spcAft>
              <a:buNone/>
            </a:pPr>
            <a:r>
              <a:rPr lang="pt-BR" sz="800">
                <a:latin typeface="Montserrat"/>
                <a:ea typeface="Montserrat"/>
                <a:cs typeface="Montserrat"/>
                <a:sym typeface="Montserrat"/>
              </a:rPr>
              <a:t>        fk_customer = &lt;your_pk_customer&gt;</a:t>
            </a:r>
            <a:endParaRPr sz="8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5"/>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Model Predictions on Redshift - Variables</a:t>
            </a:r>
            <a:endParaRPr sz="2400">
              <a:latin typeface="Roboto"/>
              <a:ea typeface="Roboto"/>
              <a:cs typeface="Roboto"/>
              <a:sym typeface="Roboto"/>
            </a:endParaRPr>
          </a:p>
        </p:txBody>
      </p:sp>
      <p:cxnSp>
        <p:nvCxnSpPr>
          <p:cNvPr id="563" name="Google Shape;563;p35"/>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564" name="Google Shape;564;p35"/>
          <p:cNvPicPr preferRelativeResize="0"/>
          <p:nvPr/>
        </p:nvPicPr>
        <p:blipFill>
          <a:blip r:embed="rId3">
            <a:alphaModFix/>
          </a:blip>
          <a:stretch>
            <a:fillRect/>
          </a:stretch>
        </p:blipFill>
        <p:spPr>
          <a:xfrm>
            <a:off x="1725175" y="1131875"/>
            <a:ext cx="5235992" cy="384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6"/>
          <p:cNvSpPr txBox="1"/>
          <p:nvPr/>
        </p:nvSpPr>
        <p:spPr>
          <a:xfrm>
            <a:off x="1972801" y="3731550"/>
            <a:ext cx="5198400" cy="4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Roboto"/>
                <a:ea typeface="Roboto"/>
                <a:cs typeface="Roboto"/>
                <a:sym typeface="Roboto"/>
              </a:rPr>
              <a:t>Conclusions and Next Steps</a:t>
            </a:r>
            <a:endParaRPr sz="3000">
              <a:latin typeface="Roboto"/>
              <a:ea typeface="Roboto"/>
              <a:cs typeface="Roboto"/>
              <a:sym typeface="Roboto"/>
            </a:endParaRPr>
          </a:p>
        </p:txBody>
      </p:sp>
      <p:pic>
        <p:nvPicPr>
          <p:cNvPr id="570" name="Google Shape;570;p36"/>
          <p:cNvPicPr preferRelativeResize="0"/>
          <p:nvPr/>
        </p:nvPicPr>
        <p:blipFill>
          <a:blip r:embed="rId3">
            <a:alphaModFix/>
          </a:blip>
          <a:stretch>
            <a:fillRect/>
          </a:stretch>
        </p:blipFill>
        <p:spPr>
          <a:xfrm>
            <a:off x="3506991" y="1506738"/>
            <a:ext cx="2130025" cy="2130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7"/>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Conclusions</a:t>
            </a:r>
            <a:endParaRPr sz="2400">
              <a:latin typeface="Roboto"/>
              <a:ea typeface="Roboto"/>
              <a:cs typeface="Roboto"/>
              <a:sym typeface="Roboto"/>
            </a:endParaRPr>
          </a:p>
        </p:txBody>
      </p:sp>
      <p:cxnSp>
        <p:nvCxnSpPr>
          <p:cNvPr id="576" name="Google Shape;576;p37"/>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grpSp>
        <p:nvGrpSpPr>
          <p:cNvPr id="577" name="Google Shape;577;p37"/>
          <p:cNvGrpSpPr/>
          <p:nvPr/>
        </p:nvGrpSpPr>
        <p:grpSpPr>
          <a:xfrm>
            <a:off x="736488" y="1869650"/>
            <a:ext cx="2031000" cy="2065950"/>
            <a:chOff x="736488" y="1869650"/>
            <a:chExt cx="2031000" cy="2065950"/>
          </a:xfrm>
        </p:grpSpPr>
        <p:sp>
          <p:nvSpPr>
            <p:cNvPr id="578" name="Google Shape;578;p37"/>
            <p:cNvSpPr txBox="1"/>
            <p:nvPr/>
          </p:nvSpPr>
          <p:spPr>
            <a:xfrm>
              <a:off x="736488" y="3260000"/>
              <a:ext cx="20310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Models </a:t>
              </a:r>
              <a:r>
                <a:rPr b="1" lang="pt-BR" sz="1500">
                  <a:solidFill>
                    <a:schemeClr val="dk1"/>
                  </a:solidFill>
                  <a:latin typeface="Calibri"/>
                  <a:ea typeface="Calibri"/>
                  <a:cs typeface="Calibri"/>
                  <a:sym typeface="Calibri"/>
                </a:rPr>
                <a:t>aren't</a:t>
              </a:r>
              <a:r>
                <a:rPr b="1" lang="pt-BR" sz="1500">
                  <a:solidFill>
                    <a:schemeClr val="dk1"/>
                  </a:solidFill>
                  <a:latin typeface="Calibri"/>
                  <a:ea typeface="Calibri"/>
                  <a:cs typeface="Calibri"/>
                  <a:sym typeface="Calibri"/>
                </a:rPr>
                <a:t> perfect</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But they can definitely help in many applications.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500">
                <a:solidFill>
                  <a:schemeClr val="dk1"/>
                </a:solidFill>
                <a:latin typeface="Calibri"/>
                <a:ea typeface="Calibri"/>
                <a:cs typeface="Calibri"/>
                <a:sym typeface="Calibri"/>
              </a:endParaRPr>
            </a:p>
          </p:txBody>
        </p:sp>
        <p:pic>
          <p:nvPicPr>
            <p:cNvPr id="579" name="Google Shape;579;p37"/>
            <p:cNvPicPr preferRelativeResize="0"/>
            <p:nvPr/>
          </p:nvPicPr>
          <p:blipFill>
            <a:blip r:embed="rId3">
              <a:alphaModFix/>
            </a:blip>
            <a:stretch>
              <a:fillRect/>
            </a:stretch>
          </p:blipFill>
          <p:spPr>
            <a:xfrm>
              <a:off x="1146987" y="1869650"/>
              <a:ext cx="1210025" cy="1210025"/>
            </a:xfrm>
            <a:prstGeom prst="rect">
              <a:avLst/>
            </a:prstGeom>
            <a:noFill/>
            <a:ln>
              <a:noFill/>
            </a:ln>
          </p:spPr>
        </p:pic>
      </p:grpSp>
      <p:grpSp>
        <p:nvGrpSpPr>
          <p:cNvPr id="580" name="Google Shape;580;p37"/>
          <p:cNvGrpSpPr/>
          <p:nvPr/>
        </p:nvGrpSpPr>
        <p:grpSpPr>
          <a:xfrm>
            <a:off x="3588738" y="2114875"/>
            <a:ext cx="1966500" cy="2153375"/>
            <a:chOff x="3588738" y="2038675"/>
            <a:chExt cx="1966500" cy="2153375"/>
          </a:xfrm>
        </p:grpSpPr>
        <p:sp>
          <p:nvSpPr>
            <p:cNvPr id="581" name="Google Shape;581;p37"/>
            <p:cNvSpPr txBox="1"/>
            <p:nvPr/>
          </p:nvSpPr>
          <p:spPr>
            <a:xfrm>
              <a:off x="3588738" y="3259650"/>
              <a:ext cx="1966500" cy="9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Model 1: Will Buy?</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Based on the probabilities we can be much more accurate in our predictions.</a:t>
              </a:r>
              <a:endParaRPr b="1">
                <a:solidFill>
                  <a:schemeClr val="dk1"/>
                </a:solidFill>
                <a:latin typeface="Calibri"/>
                <a:ea typeface="Calibri"/>
                <a:cs typeface="Calibri"/>
                <a:sym typeface="Calibri"/>
              </a:endParaRPr>
            </a:p>
          </p:txBody>
        </p:sp>
        <p:pic>
          <p:nvPicPr>
            <p:cNvPr id="582" name="Google Shape;582;p37"/>
            <p:cNvPicPr preferRelativeResize="0"/>
            <p:nvPr/>
          </p:nvPicPr>
          <p:blipFill>
            <a:blip r:embed="rId4">
              <a:alphaModFix/>
            </a:blip>
            <a:stretch>
              <a:fillRect/>
            </a:stretch>
          </p:blipFill>
          <p:spPr>
            <a:xfrm>
              <a:off x="3932588" y="2038675"/>
              <a:ext cx="932401" cy="932399"/>
            </a:xfrm>
            <a:prstGeom prst="rect">
              <a:avLst/>
            </a:prstGeom>
            <a:noFill/>
            <a:ln>
              <a:noFill/>
            </a:ln>
          </p:spPr>
        </p:pic>
        <p:pic>
          <p:nvPicPr>
            <p:cNvPr id="583" name="Google Shape;583;p37"/>
            <p:cNvPicPr preferRelativeResize="0"/>
            <p:nvPr/>
          </p:nvPicPr>
          <p:blipFill rotWithShape="1">
            <a:blip r:embed="rId5">
              <a:alphaModFix/>
            </a:blip>
            <a:srcRect b="5442" l="0" r="0" t="5039"/>
            <a:stretch/>
          </p:blipFill>
          <p:spPr>
            <a:xfrm>
              <a:off x="4383250" y="2515888"/>
              <a:ext cx="828163" cy="741329"/>
            </a:xfrm>
            <a:prstGeom prst="rect">
              <a:avLst/>
            </a:prstGeom>
            <a:noFill/>
            <a:ln>
              <a:noFill/>
            </a:ln>
          </p:spPr>
        </p:pic>
      </p:grpSp>
      <p:grpSp>
        <p:nvGrpSpPr>
          <p:cNvPr id="584" name="Google Shape;584;p37"/>
          <p:cNvGrpSpPr/>
          <p:nvPr/>
        </p:nvGrpSpPr>
        <p:grpSpPr>
          <a:xfrm>
            <a:off x="6376500" y="1869638"/>
            <a:ext cx="1966500" cy="1861237"/>
            <a:chOff x="6515450" y="1876063"/>
            <a:chExt cx="1966500" cy="1861237"/>
          </a:xfrm>
        </p:grpSpPr>
        <p:sp>
          <p:nvSpPr>
            <p:cNvPr id="585" name="Google Shape;585;p37"/>
            <p:cNvSpPr txBox="1"/>
            <p:nvPr/>
          </p:nvSpPr>
          <p:spPr>
            <a:xfrm>
              <a:off x="6515450" y="3153500"/>
              <a:ext cx="1966500" cy="5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Model 2: How Much?</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It can be better applied to a grouped statistic or even a score.</a:t>
              </a:r>
              <a:endParaRPr sz="1000">
                <a:solidFill>
                  <a:schemeClr val="dk1"/>
                </a:solidFill>
                <a:latin typeface="Calibri"/>
                <a:ea typeface="Calibri"/>
                <a:cs typeface="Calibri"/>
                <a:sym typeface="Calibri"/>
              </a:endParaRPr>
            </a:p>
          </p:txBody>
        </p:sp>
        <p:pic>
          <p:nvPicPr>
            <p:cNvPr id="586" name="Google Shape;586;p37"/>
            <p:cNvPicPr preferRelativeResize="0"/>
            <p:nvPr/>
          </p:nvPicPr>
          <p:blipFill>
            <a:blip r:embed="rId6">
              <a:alphaModFix/>
            </a:blip>
            <a:stretch>
              <a:fillRect/>
            </a:stretch>
          </p:blipFill>
          <p:spPr>
            <a:xfrm>
              <a:off x="6765550" y="1876063"/>
              <a:ext cx="932401" cy="932401"/>
            </a:xfrm>
            <a:prstGeom prst="rect">
              <a:avLst/>
            </a:prstGeom>
            <a:noFill/>
            <a:ln>
              <a:noFill/>
            </a:ln>
          </p:spPr>
        </p:pic>
        <p:pic>
          <p:nvPicPr>
            <p:cNvPr id="587" name="Google Shape;587;p37"/>
            <p:cNvPicPr preferRelativeResize="0"/>
            <p:nvPr/>
          </p:nvPicPr>
          <p:blipFill>
            <a:blip r:embed="rId7">
              <a:alphaModFix/>
            </a:blip>
            <a:stretch>
              <a:fillRect/>
            </a:stretch>
          </p:blipFill>
          <p:spPr>
            <a:xfrm>
              <a:off x="7316953" y="2293625"/>
              <a:ext cx="783651" cy="7836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Working On</a:t>
            </a:r>
            <a:endParaRPr sz="2400">
              <a:latin typeface="Roboto"/>
              <a:ea typeface="Roboto"/>
              <a:cs typeface="Roboto"/>
              <a:sym typeface="Roboto"/>
            </a:endParaRPr>
          </a:p>
        </p:txBody>
      </p:sp>
      <p:cxnSp>
        <p:nvCxnSpPr>
          <p:cNvPr id="593" name="Google Shape;593;p38"/>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594" name="Google Shape;594;p38"/>
          <p:cNvPicPr preferRelativeResize="0"/>
          <p:nvPr/>
        </p:nvPicPr>
        <p:blipFill>
          <a:blip r:embed="rId3">
            <a:alphaModFix/>
          </a:blip>
          <a:stretch>
            <a:fillRect/>
          </a:stretch>
        </p:blipFill>
        <p:spPr>
          <a:xfrm>
            <a:off x="2670587" y="1847575"/>
            <a:ext cx="1253725" cy="1222324"/>
          </a:xfrm>
          <a:prstGeom prst="rect">
            <a:avLst/>
          </a:prstGeom>
          <a:noFill/>
          <a:ln>
            <a:noFill/>
          </a:ln>
        </p:spPr>
      </p:pic>
      <p:pic>
        <p:nvPicPr>
          <p:cNvPr id="595" name="Google Shape;595;p38"/>
          <p:cNvPicPr preferRelativeResize="0"/>
          <p:nvPr/>
        </p:nvPicPr>
        <p:blipFill>
          <a:blip r:embed="rId4">
            <a:alphaModFix/>
          </a:blip>
          <a:stretch>
            <a:fillRect/>
          </a:stretch>
        </p:blipFill>
        <p:spPr>
          <a:xfrm>
            <a:off x="5200637" y="1847585"/>
            <a:ext cx="1253725" cy="1222301"/>
          </a:xfrm>
          <a:prstGeom prst="rect">
            <a:avLst/>
          </a:prstGeom>
          <a:noFill/>
          <a:ln>
            <a:noFill/>
          </a:ln>
        </p:spPr>
      </p:pic>
      <p:sp>
        <p:nvSpPr>
          <p:cNvPr id="596" name="Google Shape;596;p38"/>
          <p:cNvSpPr txBox="1"/>
          <p:nvPr/>
        </p:nvSpPr>
        <p:spPr>
          <a:xfrm>
            <a:off x="2439900" y="3190225"/>
            <a:ext cx="17151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More Time Periods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LTV/Churn for next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1-3-6-24 months?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500">
              <a:solidFill>
                <a:schemeClr val="dk1"/>
              </a:solidFill>
              <a:latin typeface="Calibri"/>
              <a:ea typeface="Calibri"/>
              <a:cs typeface="Calibri"/>
              <a:sym typeface="Calibri"/>
            </a:endParaRPr>
          </a:p>
        </p:txBody>
      </p:sp>
      <p:sp>
        <p:nvSpPr>
          <p:cNvPr id="597" name="Google Shape;597;p38"/>
          <p:cNvSpPr txBox="1"/>
          <p:nvPr/>
        </p:nvSpPr>
        <p:spPr>
          <a:xfrm>
            <a:off x="4950900" y="3083713"/>
            <a:ext cx="1753200" cy="58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RFM</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RFM-Based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Segmentation Algorithm</a:t>
            </a:r>
            <a:endParaRPr sz="1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9"/>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Next Releases</a:t>
            </a:r>
            <a:endParaRPr sz="2400">
              <a:latin typeface="Roboto"/>
              <a:ea typeface="Roboto"/>
              <a:cs typeface="Roboto"/>
              <a:sym typeface="Roboto"/>
            </a:endParaRPr>
          </a:p>
        </p:txBody>
      </p:sp>
      <p:cxnSp>
        <p:nvCxnSpPr>
          <p:cNvPr id="603" name="Google Shape;603;p39"/>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604" name="Google Shape;604;p39"/>
          <p:cNvPicPr preferRelativeResize="0"/>
          <p:nvPr/>
        </p:nvPicPr>
        <p:blipFill rotWithShape="1">
          <a:blip r:embed="rId3">
            <a:alphaModFix/>
          </a:blip>
          <a:srcRect b="0" l="3803" r="3432" t="0"/>
          <a:stretch/>
        </p:blipFill>
        <p:spPr>
          <a:xfrm>
            <a:off x="2543187" y="1781574"/>
            <a:ext cx="1163003" cy="1222324"/>
          </a:xfrm>
          <a:prstGeom prst="rect">
            <a:avLst/>
          </a:prstGeom>
          <a:noFill/>
          <a:ln>
            <a:noFill/>
          </a:ln>
        </p:spPr>
      </p:pic>
      <p:sp>
        <p:nvSpPr>
          <p:cNvPr id="605" name="Google Shape;605;p39"/>
          <p:cNvSpPr txBox="1"/>
          <p:nvPr/>
        </p:nvSpPr>
        <p:spPr>
          <a:xfrm>
            <a:off x="2141438" y="2956750"/>
            <a:ext cx="1966500" cy="93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Shap Values</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Top variables (actionables) that most </a:t>
            </a:r>
            <a:r>
              <a:rPr i="1" lang="pt-BR" sz="1000">
                <a:solidFill>
                  <a:schemeClr val="dk1"/>
                </a:solidFill>
                <a:latin typeface="Calibri"/>
                <a:ea typeface="Calibri"/>
                <a:cs typeface="Calibri"/>
                <a:sym typeface="Calibri"/>
              </a:rPr>
              <a:t>influenced the predictions</a:t>
            </a:r>
            <a:r>
              <a:rPr lang="pt-BR" sz="1000">
                <a:solidFill>
                  <a:schemeClr val="dk1"/>
                </a:solidFill>
                <a:latin typeface="Calibri"/>
                <a:ea typeface="Calibri"/>
                <a:cs typeface="Calibri"/>
                <a:sym typeface="Calibri"/>
              </a:rPr>
              <a:t>.</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600">
                <a:solidFill>
                  <a:schemeClr val="dk1"/>
                </a:solidFill>
                <a:latin typeface="Calibri"/>
                <a:ea typeface="Calibri"/>
                <a:cs typeface="Calibri"/>
                <a:sym typeface="Calibri"/>
              </a:rPr>
              <a:t>eg. customer x has a low probability of purchase, because he had a long delivery delay in his first purchase.</a:t>
            </a:r>
            <a:endParaRPr b="1">
              <a:solidFill>
                <a:schemeClr val="dk1"/>
              </a:solidFill>
              <a:latin typeface="Calibri"/>
              <a:ea typeface="Calibri"/>
              <a:cs typeface="Calibri"/>
              <a:sym typeface="Calibri"/>
            </a:endParaRPr>
          </a:p>
        </p:txBody>
      </p:sp>
      <p:grpSp>
        <p:nvGrpSpPr>
          <p:cNvPr id="606" name="Google Shape;606;p39"/>
          <p:cNvGrpSpPr/>
          <p:nvPr/>
        </p:nvGrpSpPr>
        <p:grpSpPr>
          <a:xfrm>
            <a:off x="4829813" y="1828300"/>
            <a:ext cx="1715100" cy="2014125"/>
            <a:chOff x="4672850" y="1921475"/>
            <a:chExt cx="1715100" cy="2014125"/>
          </a:xfrm>
        </p:grpSpPr>
        <p:sp>
          <p:nvSpPr>
            <p:cNvPr id="607" name="Google Shape;607;p39"/>
            <p:cNvSpPr txBox="1"/>
            <p:nvPr/>
          </p:nvSpPr>
          <p:spPr>
            <a:xfrm>
              <a:off x="4672850" y="3260000"/>
              <a:ext cx="1715100" cy="67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LATAM</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Expand to Kanui, Tricae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pt-BR" sz="1000">
                  <a:solidFill>
                    <a:schemeClr val="dk1"/>
                  </a:solidFill>
                  <a:latin typeface="Calibri"/>
                  <a:ea typeface="Calibri"/>
                  <a:cs typeface="Calibri"/>
                  <a:sym typeface="Calibri"/>
                </a:rPr>
                <a:t>and Dafiti AR/CO/CL</a:t>
              </a:r>
              <a:endParaRPr sz="10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500">
                <a:solidFill>
                  <a:schemeClr val="dk1"/>
                </a:solidFill>
                <a:latin typeface="Calibri"/>
                <a:ea typeface="Calibri"/>
                <a:cs typeface="Calibri"/>
                <a:sym typeface="Calibri"/>
              </a:endParaRPr>
            </a:p>
          </p:txBody>
        </p:sp>
        <p:pic>
          <p:nvPicPr>
            <p:cNvPr id="608" name="Google Shape;608;p39"/>
            <p:cNvPicPr preferRelativeResize="0"/>
            <p:nvPr/>
          </p:nvPicPr>
          <p:blipFill>
            <a:blip r:embed="rId4">
              <a:alphaModFix/>
            </a:blip>
            <a:stretch>
              <a:fillRect/>
            </a:stretch>
          </p:blipFill>
          <p:spPr>
            <a:xfrm>
              <a:off x="4890063" y="1921475"/>
              <a:ext cx="1280668" cy="122232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0"/>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Next Steps</a:t>
            </a:r>
            <a:endParaRPr sz="2400">
              <a:latin typeface="Roboto"/>
              <a:ea typeface="Roboto"/>
              <a:cs typeface="Roboto"/>
              <a:sym typeface="Roboto"/>
            </a:endParaRPr>
          </a:p>
        </p:txBody>
      </p:sp>
      <p:cxnSp>
        <p:nvCxnSpPr>
          <p:cNvPr id="614" name="Google Shape;614;p40"/>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615" name="Google Shape;615;p40"/>
          <p:cNvSpPr txBox="1"/>
          <p:nvPr/>
        </p:nvSpPr>
        <p:spPr>
          <a:xfrm>
            <a:off x="3714450" y="3128363"/>
            <a:ext cx="1715100" cy="2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500">
                <a:solidFill>
                  <a:schemeClr val="dk1"/>
                </a:solidFill>
                <a:latin typeface="Calibri"/>
                <a:ea typeface="Calibri"/>
                <a:cs typeface="Calibri"/>
                <a:sym typeface="Calibri"/>
              </a:rPr>
              <a:t>Real Test</a:t>
            </a:r>
            <a:endParaRPr b="1" sz="1500">
              <a:solidFill>
                <a:schemeClr val="dk1"/>
              </a:solidFill>
              <a:latin typeface="Calibri"/>
              <a:ea typeface="Calibri"/>
              <a:cs typeface="Calibri"/>
              <a:sym typeface="Calibri"/>
            </a:endParaRPr>
          </a:p>
        </p:txBody>
      </p:sp>
      <p:pic>
        <p:nvPicPr>
          <p:cNvPr id="616" name="Google Shape;616;p40"/>
          <p:cNvPicPr preferRelativeResize="0"/>
          <p:nvPr/>
        </p:nvPicPr>
        <p:blipFill rotWithShape="1">
          <a:blip r:embed="rId3">
            <a:alphaModFix/>
          </a:blip>
          <a:srcRect b="12520" l="7958" r="9053" t="12053"/>
          <a:stretch/>
        </p:blipFill>
        <p:spPr>
          <a:xfrm>
            <a:off x="3669225" y="1451950"/>
            <a:ext cx="1805554" cy="164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1"/>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solidFill>
                  <a:schemeClr val="dk1"/>
                </a:solidFill>
                <a:latin typeface="Roboto"/>
                <a:ea typeface="Roboto"/>
                <a:cs typeface="Roboto"/>
                <a:sym typeface="Roboto"/>
              </a:rPr>
              <a:t>Attachments</a:t>
            </a:r>
            <a:endParaRPr sz="2400">
              <a:solidFill>
                <a:schemeClr val="dk1"/>
              </a:solidFill>
              <a:latin typeface="Roboto"/>
              <a:ea typeface="Roboto"/>
              <a:cs typeface="Roboto"/>
              <a:sym typeface="Roboto"/>
            </a:endParaRPr>
          </a:p>
        </p:txBody>
      </p:sp>
      <p:cxnSp>
        <p:nvCxnSpPr>
          <p:cNvPr id="622" name="Google Shape;622;p41"/>
          <p:cNvCxnSpPr/>
          <p:nvPr/>
        </p:nvCxnSpPr>
        <p:spPr>
          <a:xfrm flipH="1" rot="10800000">
            <a:off x="423725" y="426880"/>
            <a:ext cx="898500" cy="900"/>
          </a:xfrm>
          <a:prstGeom prst="straightConnector1">
            <a:avLst/>
          </a:prstGeom>
          <a:noFill/>
          <a:ln cap="flat" cmpd="sng" w="28575">
            <a:solidFill>
              <a:schemeClr val="dk1"/>
            </a:solidFill>
            <a:prstDash val="solid"/>
            <a:round/>
            <a:headEnd len="med" w="med" type="none"/>
            <a:tailEnd len="med" w="med" type="none"/>
          </a:ln>
        </p:spPr>
      </p:cxnSp>
      <p:sp>
        <p:nvSpPr>
          <p:cNvPr id="623" name="Google Shape;623;p41"/>
          <p:cNvSpPr txBox="1"/>
          <p:nvPr>
            <p:ph idx="4294967295" type="title"/>
          </p:nvPr>
        </p:nvSpPr>
        <p:spPr>
          <a:xfrm>
            <a:off x="312150" y="1121200"/>
            <a:ext cx="8367300" cy="1656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800"/>
              </a:spcBef>
              <a:spcAft>
                <a:spcPts val="0"/>
              </a:spcAft>
              <a:buClr>
                <a:srgbClr val="0052CC"/>
              </a:buClr>
              <a:buSzPts val="1200"/>
              <a:buFont typeface="Roboto"/>
              <a:buChar char="●"/>
            </a:pPr>
            <a:r>
              <a:rPr lang="pt-BR" sz="1200">
                <a:solidFill>
                  <a:srgbClr val="0052CC"/>
                </a:solidFill>
                <a:uFill>
                  <a:noFill/>
                </a:uFill>
                <a:latin typeface="Roboto"/>
                <a:ea typeface="Roboto"/>
                <a:cs typeface="Roboto"/>
                <a:sym typeface="Roboto"/>
                <a:hlinkClick r:id="rId3">
                  <a:extLst>
                    <a:ext uri="{A12FA001-AC4F-418D-AE19-62706E023703}">
                      <ahyp:hlinkClr val="tx"/>
                    </a:ext>
                  </a:extLst>
                </a:hlinkClick>
              </a:rPr>
              <a:t>Documentation on Confluence</a:t>
            </a:r>
            <a:endParaRPr b="1">
              <a:solidFill>
                <a:srgbClr val="0052CC"/>
              </a:solidFill>
            </a:endParaRPr>
          </a:p>
          <a:p>
            <a:pPr indent="-304800" lvl="0" marL="457200" rtl="0" algn="l">
              <a:lnSpc>
                <a:spcPct val="115000"/>
              </a:lnSpc>
              <a:spcBef>
                <a:spcPts val="0"/>
              </a:spcBef>
              <a:spcAft>
                <a:spcPts val="0"/>
              </a:spcAft>
              <a:buClr>
                <a:srgbClr val="0052CC"/>
              </a:buClr>
              <a:buSzPts val="1200"/>
              <a:buFont typeface="Roboto"/>
              <a:buChar char="●"/>
            </a:pPr>
            <a:r>
              <a:rPr lang="pt-BR" sz="1200">
                <a:solidFill>
                  <a:srgbClr val="0052CC"/>
                </a:solidFill>
                <a:uFill>
                  <a:noFill/>
                </a:uFill>
                <a:latin typeface="Roboto"/>
                <a:ea typeface="Roboto"/>
                <a:cs typeface="Roboto"/>
                <a:sym typeface="Roboto"/>
                <a:hlinkClick r:id="rId4">
                  <a:extLst>
                    <a:ext uri="{A12FA001-AC4F-418D-AE19-62706E023703}">
                      <ahyp:hlinkClr val="tx"/>
                    </a:ext>
                  </a:extLst>
                </a:hlinkClick>
              </a:rPr>
              <a:t>Features Documentation</a:t>
            </a:r>
            <a:endParaRPr sz="1200">
              <a:solidFill>
                <a:srgbClr val="0052CC"/>
              </a:solidFill>
              <a:latin typeface="Roboto"/>
              <a:ea typeface="Roboto"/>
              <a:cs typeface="Roboto"/>
              <a:sym typeface="Roboto"/>
            </a:endParaRPr>
          </a:p>
          <a:p>
            <a:pPr indent="-304800" lvl="0" marL="457200" rtl="0" algn="l">
              <a:lnSpc>
                <a:spcPct val="115000"/>
              </a:lnSpc>
              <a:spcBef>
                <a:spcPts val="0"/>
              </a:spcBef>
              <a:spcAft>
                <a:spcPts val="0"/>
              </a:spcAft>
              <a:buClr>
                <a:srgbClr val="0052CC"/>
              </a:buClr>
              <a:buSzPts val="1200"/>
              <a:buFont typeface="Roboto"/>
              <a:buChar char="●"/>
            </a:pPr>
            <a:r>
              <a:rPr lang="pt-BR" sz="1200">
                <a:solidFill>
                  <a:srgbClr val="0052CC"/>
                </a:solidFill>
                <a:uFill>
                  <a:noFill/>
                </a:uFill>
                <a:latin typeface="Roboto"/>
                <a:ea typeface="Roboto"/>
                <a:cs typeface="Roboto"/>
                <a:sym typeface="Roboto"/>
                <a:hlinkClick r:id="rId5">
                  <a:extLst>
                    <a:ext uri="{A12FA001-AC4F-418D-AE19-62706E023703}">
                      <ahyp:hlinkClr val="tx"/>
                    </a:ext>
                  </a:extLst>
                </a:hlinkClick>
              </a:rPr>
              <a:t>Github Repository</a:t>
            </a:r>
            <a:endParaRPr sz="1200">
              <a:solidFill>
                <a:srgbClr val="0052CC"/>
              </a:solidFill>
              <a:latin typeface="Roboto"/>
              <a:ea typeface="Roboto"/>
              <a:cs typeface="Roboto"/>
              <a:sym typeface="Roboto"/>
            </a:endParaRPr>
          </a:p>
          <a:p>
            <a:pPr indent="-304800" lvl="0" marL="457200" rtl="0" algn="l">
              <a:lnSpc>
                <a:spcPct val="115000"/>
              </a:lnSpc>
              <a:spcBef>
                <a:spcPts val="0"/>
              </a:spcBef>
              <a:spcAft>
                <a:spcPts val="0"/>
              </a:spcAft>
              <a:buClr>
                <a:srgbClr val="0052CC"/>
              </a:buClr>
              <a:buSzPts val="1200"/>
              <a:buFont typeface="Roboto"/>
              <a:buChar char="●"/>
            </a:pPr>
            <a:r>
              <a:rPr lang="pt-BR" sz="1200">
                <a:solidFill>
                  <a:srgbClr val="0052CC"/>
                </a:solidFill>
                <a:uFill>
                  <a:noFill/>
                </a:uFill>
                <a:latin typeface="Roboto"/>
                <a:ea typeface="Roboto"/>
                <a:cs typeface="Roboto"/>
                <a:sym typeface="Roboto"/>
                <a:hlinkClick r:id="rId6">
                  <a:extLst>
                    <a:ext uri="{A12FA001-AC4F-418D-AE19-62706E023703}">
                      <ahyp:hlinkClr val="tx"/>
                    </a:ext>
                  </a:extLst>
                </a:hlinkClick>
              </a:rPr>
              <a:t>ML Canvas</a:t>
            </a:r>
            <a:endParaRPr sz="1200">
              <a:solidFill>
                <a:srgbClr val="0052CC"/>
              </a:solidFill>
              <a:latin typeface="Roboto"/>
              <a:ea typeface="Roboto"/>
              <a:cs typeface="Roboto"/>
              <a:sym typeface="Roboto"/>
            </a:endParaRPr>
          </a:p>
          <a:p>
            <a:pPr indent="-304800" lvl="0" marL="457200" rtl="0" algn="l">
              <a:lnSpc>
                <a:spcPct val="115000"/>
              </a:lnSpc>
              <a:spcBef>
                <a:spcPts val="0"/>
              </a:spcBef>
              <a:spcAft>
                <a:spcPts val="0"/>
              </a:spcAft>
              <a:buClr>
                <a:srgbClr val="0052CC"/>
              </a:buClr>
              <a:buSzPts val="1200"/>
              <a:buFont typeface="Roboto"/>
              <a:buChar char="●"/>
            </a:pPr>
            <a:r>
              <a:rPr lang="pt-BR" sz="1200">
                <a:solidFill>
                  <a:srgbClr val="0052CC"/>
                </a:solidFill>
                <a:latin typeface="Roboto"/>
                <a:ea typeface="Roboto"/>
                <a:cs typeface="Roboto"/>
                <a:sym typeface="Roboto"/>
              </a:rPr>
              <a:t>Results Sheet</a:t>
            </a:r>
            <a:endParaRPr sz="1200">
              <a:solidFill>
                <a:srgbClr val="0052CC"/>
              </a:solidFill>
              <a:latin typeface="Roboto"/>
              <a:ea typeface="Roboto"/>
              <a:cs typeface="Roboto"/>
              <a:sym typeface="Roboto"/>
            </a:endParaRPr>
          </a:p>
          <a:p>
            <a:pPr indent="-304800" lvl="0" marL="457200" rtl="0" algn="l">
              <a:lnSpc>
                <a:spcPct val="115000"/>
              </a:lnSpc>
              <a:spcBef>
                <a:spcPts val="0"/>
              </a:spcBef>
              <a:spcAft>
                <a:spcPts val="0"/>
              </a:spcAft>
              <a:buClr>
                <a:srgbClr val="0052CC"/>
              </a:buClr>
              <a:buSzPts val="1200"/>
              <a:buFont typeface="Roboto"/>
              <a:buChar char="●"/>
            </a:pPr>
            <a:r>
              <a:rPr lang="pt-BR" sz="1200">
                <a:solidFill>
                  <a:srgbClr val="0052CC"/>
                </a:solidFill>
                <a:uFill>
                  <a:noFill/>
                </a:uFill>
                <a:latin typeface="Roboto"/>
                <a:ea typeface="Roboto"/>
                <a:cs typeface="Roboto"/>
                <a:sym typeface="Roboto"/>
                <a:hlinkClick r:id="rId7">
                  <a:extLst>
                    <a:ext uri="{A12FA001-AC4F-418D-AE19-62706E023703}">
                      <ahyp:hlinkClr val="tx"/>
                    </a:ext>
                  </a:extLst>
                </a:hlinkClick>
              </a:rPr>
              <a:t>Video Presentation</a:t>
            </a:r>
            <a:endParaRPr sz="1200">
              <a:solidFill>
                <a:srgbClr val="0052CC"/>
              </a:solidFill>
              <a:latin typeface="Roboto"/>
              <a:ea typeface="Roboto"/>
              <a:cs typeface="Roboto"/>
              <a:sym typeface="Roboto"/>
            </a:endParaRPr>
          </a:p>
          <a:p>
            <a:pPr indent="0" lvl="0" marL="0" rtl="0" algn="l">
              <a:lnSpc>
                <a:spcPct val="100000"/>
              </a:lnSpc>
              <a:spcBef>
                <a:spcPts val="0"/>
              </a:spcBef>
              <a:spcAft>
                <a:spcPts val="0"/>
              </a:spcAft>
              <a:buNone/>
            </a:pPr>
            <a:r>
              <a:t/>
            </a:r>
            <a:endParaRPr b="1" sz="10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solidFill>
                  <a:schemeClr val="dk1"/>
                </a:solidFill>
                <a:latin typeface="Roboto"/>
                <a:ea typeface="Roboto"/>
                <a:cs typeface="Roboto"/>
                <a:sym typeface="Roboto"/>
              </a:rPr>
              <a:t>References</a:t>
            </a:r>
            <a:endParaRPr sz="2400">
              <a:solidFill>
                <a:schemeClr val="dk1"/>
              </a:solidFill>
              <a:latin typeface="Roboto"/>
              <a:ea typeface="Roboto"/>
              <a:cs typeface="Roboto"/>
              <a:sym typeface="Roboto"/>
            </a:endParaRPr>
          </a:p>
        </p:txBody>
      </p:sp>
      <p:cxnSp>
        <p:nvCxnSpPr>
          <p:cNvPr id="629" name="Google Shape;629;p42"/>
          <p:cNvCxnSpPr/>
          <p:nvPr/>
        </p:nvCxnSpPr>
        <p:spPr>
          <a:xfrm flipH="1" rot="10800000">
            <a:off x="423725" y="426880"/>
            <a:ext cx="898500" cy="900"/>
          </a:xfrm>
          <a:prstGeom prst="straightConnector1">
            <a:avLst/>
          </a:prstGeom>
          <a:noFill/>
          <a:ln cap="flat" cmpd="sng" w="28575">
            <a:solidFill>
              <a:schemeClr val="dk1"/>
            </a:solidFill>
            <a:prstDash val="solid"/>
            <a:round/>
            <a:headEnd len="med" w="med" type="none"/>
            <a:tailEnd len="med" w="med" type="none"/>
          </a:ln>
        </p:spPr>
      </p:cxnSp>
      <p:sp>
        <p:nvSpPr>
          <p:cNvPr id="630" name="Google Shape;630;p42"/>
          <p:cNvSpPr txBox="1"/>
          <p:nvPr>
            <p:ph idx="4294967295" type="title"/>
          </p:nvPr>
        </p:nvSpPr>
        <p:spPr>
          <a:xfrm>
            <a:off x="312150" y="1121200"/>
            <a:ext cx="8367300" cy="391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pt-BR" sz="1000">
                <a:latin typeface="Roboto"/>
                <a:ea typeface="Roboto"/>
                <a:cs typeface="Roboto"/>
                <a:sym typeface="Roboto"/>
              </a:rPr>
              <a:t>[1]</a:t>
            </a:r>
            <a:r>
              <a:rPr lang="pt-BR" sz="1000">
                <a:latin typeface="Roboto"/>
                <a:ea typeface="Roboto"/>
                <a:cs typeface="Roboto"/>
                <a:sym typeface="Roboto"/>
              </a:rPr>
              <a:t> </a:t>
            </a:r>
            <a:r>
              <a:rPr lang="pt-BR" sz="1000"/>
              <a:t>Chamberlain, Benjamin Paul, et al. </a:t>
            </a:r>
            <a:r>
              <a:rPr b="1" lang="pt-BR" sz="1000"/>
              <a:t>"Customer lifetime value prediction using embeddings."</a:t>
            </a:r>
            <a:r>
              <a:rPr lang="pt-BR" sz="1000"/>
              <a:t> </a:t>
            </a:r>
            <a:r>
              <a:rPr i="1" lang="pt-BR" sz="1000"/>
              <a:t>Proceedings of the 23rd ACM SIGKDD International Conference on Knowledge Discovery and Data Mining</a:t>
            </a:r>
            <a:r>
              <a:rPr lang="pt-BR" sz="1000"/>
              <a:t>. 2017.</a:t>
            </a:r>
            <a:endParaRPr sz="1000"/>
          </a:p>
          <a:p>
            <a:pPr indent="0" lvl="0" marL="0" rtl="0" algn="l">
              <a:lnSpc>
                <a:spcPct val="150000"/>
              </a:lnSpc>
              <a:spcBef>
                <a:spcPts val="0"/>
              </a:spcBef>
              <a:spcAft>
                <a:spcPts val="0"/>
              </a:spcAft>
              <a:buNone/>
            </a:pPr>
            <a:r>
              <a:rPr b="1" lang="pt-BR" sz="1000"/>
              <a:t>[2] </a:t>
            </a:r>
            <a:r>
              <a:rPr lang="pt-BR" sz="1000"/>
              <a:t>Vanderveld, Ali, et al. </a:t>
            </a:r>
            <a:r>
              <a:rPr b="1" lang="pt-BR" sz="1000"/>
              <a:t>"An engagement-based customer lifetime value system for e-commerce."</a:t>
            </a:r>
            <a:r>
              <a:rPr lang="pt-BR" sz="1000"/>
              <a:t> </a:t>
            </a:r>
            <a:r>
              <a:rPr i="1" lang="pt-BR" sz="1000"/>
              <a:t>Proceedings of the 22nd ACM SIGKDD International Conference on Knowledge Discovery and Data Mining</a:t>
            </a:r>
            <a:r>
              <a:rPr lang="pt-BR" sz="1000"/>
              <a:t>. 2016.</a:t>
            </a:r>
            <a:endParaRPr sz="1000"/>
          </a:p>
          <a:p>
            <a:pPr indent="0" lvl="0" marL="0" rtl="0" algn="l">
              <a:lnSpc>
                <a:spcPct val="150000"/>
              </a:lnSpc>
              <a:spcBef>
                <a:spcPts val="0"/>
              </a:spcBef>
              <a:spcAft>
                <a:spcPts val="0"/>
              </a:spcAft>
              <a:buNone/>
            </a:pPr>
            <a:r>
              <a:rPr b="1" lang="pt-BR" sz="1000"/>
              <a:t>[3]</a:t>
            </a:r>
            <a:r>
              <a:rPr lang="pt-BR" sz="1000"/>
              <a:t> Wang, Xiaojing, Tianqi Liu, and Jingang Miao. </a:t>
            </a:r>
            <a:r>
              <a:rPr b="1" lang="pt-BR" sz="1000"/>
              <a:t>"A Deep Probabilistic Model for Customer Lifetime Value Prediction."</a:t>
            </a:r>
            <a:r>
              <a:rPr lang="pt-BR" sz="1000"/>
              <a:t> </a:t>
            </a:r>
            <a:r>
              <a:rPr i="1" lang="pt-BR" sz="1000"/>
              <a:t>arXiv preprint arXiv:1912.07753</a:t>
            </a:r>
            <a:r>
              <a:rPr lang="pt-BR" sz="1000"/>
              <a:t> (2019).</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rPr lang="pt-BR" sz="900"/>
              <a:t>All icons from </a:t>
            </a:r>
            <a:r>
              <a:rPr lang="pt-BR" sz="900" u="sng">
                <a:solidFill>
                  <a:schemeClr val="hlink"/>
                </a:solidFill>
                <a:hlinkClick r:id="rId3"/>
              </a:rPr>
              <a:t>flaticon</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3"/>
          <p:cNvSpPr txBox="1"/>
          <p:nvPr/>
        </p:nvSpPr>
        <p:spPr>
          <a:xfrm>
            <a:off x="714300" y="1007500"/>
            <a:ext cx="4609200" cy="370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5000">
                <a:latin typeface="Roboto"/>
                <a:ea typeface="Roboto"/>
                <a:cs typeface="Roboto"/>
                <a:sym typeface="Roboto"/>
              </a:rPr>
              <a:t>Thank You!</a:t>
            </a:r>
            <a:endParaRPr sz="50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pt-BR" sz="3000">
                <a:latin typeface="Roboto"/>
                <a:ea typeface="Roboto"/>
                <a:cs typeface="Roboto"/>
                <a:sym typeface="Roboto"/>
              </a:rPr>
              <a:t>Questions?</a:t>
            </a:r>
            <a:endParaRPr sz="30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b="1" lang="pt-BR" sz="1000">
                <a:solidFill>
                  <a:schemeClr val="dk1"/>
                </a:solidFill>
                <a:latin typeface="Roboto"/>
                <a:ea typeface="Roboto"/>
                <a:cs typeface="Roboto"/>
                <a:sym typeface="Roboto"/>
              </a:rPr>
              <a:t>Email: </a:t>
            </a:r>
            <a:r>
              <a:rPr b="1" lang="pt-BR" sz="1000" u="sng">
                <a:solidFill>
                  <a:schemeClr val="accent5"/>
                </a:solidFill>
                <a:latin typeface="Roboto"/>
                <a:ea typeface="Roboto"/>
                <a:cs typeface="Roboto"/>
                <a:sym typeface="Roboto"/>
                <a:hlinkClick r:id="rId3">
                  <a:extLst>
                    <a:ext uri="{A12FA001-AC4F-418D-AE19-62706E023703}">
                      <ahyp:hlinkClr val="tx"/>
                    </a:ext>
                  </a:extLst>
                </a:hlinkClick>
              </a:rPr>
              <a:t>willian.dihanster@dafiti.com.br</a:t>
            </a:r>
            <a:r>
              <a:rPr b="1" lang="pt-BR" sz="1000">
                <a:solidFill>
                  <a:schemeClr val="dk1"/>
                </a:solidFill>
                <a:latin typeface="Roboto"/>
                <a:ea typeface="Roboto"/>
                <a:cs typeface="Roboto"/>
                <a:sym typeface="Roboto"/>
              </a:rPr>
              <a:t> or</a:t>
            </a:r>
            <a:endParaRPr b="1" sz="1000">
              <a:solidFill>
                <a:schemeClr val="dk1"/>
              </a:solidFill>
              <a:latin typeface="Roboto"/>
              <a:ea typeface="Roboto"/>
              <a:cs typeface="Roboto"/>
              <a:sym typeface="Roboto"/>
            </a:endParaRPr>
          </a:p>
          <a:p>
            <a:pPr indent="0" lvl="0" marL="0" rtl="0" algn="l">
              <a:spcBef>
                <a:spcPts val="0"/>
              </a:spcBef>
              <a:spcAft>
                <a:spcPts val="0"/>
              </a:spcAft>
              <a:buNone/>
            </a:pPr>
            <a:r>
              <a:rPr b="1" lang="pt-BR" sz="1000" u="sng">
                <a:solidFill>
                  <a:schemeClr val="hlink"/>
                </a:solidFill>
                <a:latin typeface="Roboto"/>
                <a:ea typeface="Roboto"/>
                <a:cs typeface="Roboto"/>
                <a:sym typeface="Roboto"/>
                <a:hlinkClick r:id="rId4"/>
              </a:rPr>
              <a:t>research-and-development@dafiti.com.br</a:t>
            </a:r>
            <a:endParaRPr sz="2400">
              <a:latin typeface="Roboto"/>
              <a:ea typeface="Roboto"/>
              <a:cs typeface="Roboto"/>
              <a:sym typeface="Roboto"/>
            </a:endParaRPr>
          </a:p>
        </p:txBody>
      </p:sp>
      <p:cxnSp>
        <p:nvCxnSpPr>
          <p:cNvPr id="636" name="Google Shape;636;p43"/>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7"/>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Challenge: Repurchase</a:t>
            </a:r>
            <a:endParaRPr sz="2400">
              <a:latin typeface="Roboto"/>
              <a:ea typeface="Roboto"/>
              <a:cs typeface="Roboto"/>
              <a:sym typeface="Roboto"/>
            </a:endParaRPr>
          </a:p>
        </p:txBody>
      </p:sp>
      <p:cxnSp>
        <p:nvCxnSpPr>
          <p:cNvPr id="81" name="Google Shape;81;p17"/>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82" name="Google Shape;82;p17"/>
          <p:cNvPicPr preferRelativeResize="0"/>
          <p:nvPr/>
        </p:nvPicPr>
        <p:blipFill>
          <a:blip r:embed="rId3">
            <a:alphaModFix/>
          </a:blip>
          <a:stretch>
            <a:fillRect/>
          </a:stretch>
        </p:blipFill>
        <p:spPr>
          <a:xfrm>
            <a:off x="642025" y="2515825"/>
            <a:ext cx="2152451" cy="2152451"/>
          </a:xfrm>
          <a:prstGeom prst="rect">
            <a:avLst/>
          </a:prstGeom>
          <a:noFill/>
          <a:ln>
            <a:noFill/>
          </a:ln>
        </p:spPr>
      </p:pic>
      <p:sp>
        <p:nvSpPr>
          <p:cNvPr id="83" name="Google Shape;83;p17"/>
          <p:cNvSpPr txBox="1"/>
          <p:nvPr/>
        </p:nvSpPr>
        <p:spPr>
          <a:xfrm>
            <a:off x="420750" y="1282475"/>
            <a:ext cx="3391800" cy="99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a:solidFill>
                  <a:schemeClr val="dk1"/>
                </a:solidFill>
                <a:latin typeface="Calibri"/>
                <a:ea typeface="Calibri"/>
                <a:cs typeface="Calibri"/>
                <a:sym typeface="Calibri"/>
              </a:rPr>
              <a:t>≅ </a:t>
            </a:r>
            <a:r>
              <a:rPr b="1" lang="pt-BR" sz="2500">
                <a:solidFill>
                  <a:schemeClr val="dk1"/>
                </a:solidFill>
                <a:latin typeface="Calibri"/>
                <a:ea typeface="Calibri"/>
                <a:cs typeface="Calibri"/>
                <a:sym typeface="Calibri"/>
              </a:rPr>
              <a:t>40</a:t>
            </a:r>
            <a:r>
              <a:rPr b="1" lang="pt-BR" sz="2500">
                <a:solidFill>
                  <a:schemeClr val="dk1"/>
                </a:solidFill>
                <a:latin typeface="Calibri"/>
                <a:ea typeface="Calibri"/>
                <a:cs typeface="Calibri"/>
                <a:sym typeface="Calibri"/>
              </a:rPr>
              <a:t>%</a:t>
            </a:r>
            <a:r>
              <a:rPr b="1" lang="pt-BR">
                <a:solidFill>
                  <a:schemeClr val="dk1"/>
                </a:solidFill>
                <a:latin typeface="Calibri"/>
                <a:ea typeface="Calibri"/>
                <a:cs typeface="Calibri"/>
                <a:sym typeface="Calibri"/>
              </a:rPr>
              <a:t> </a:t>
            </a:r>
            <a:r>
              <a:rPr b="1" lang="pt-BR" sz="1300">
                <a:solidFill>
                  <a:schemeClr val="dk1"/>
                </a:solidFill>
                <a:latin typeface="Calibri"/>
                <a:ea typeface="Calibri"/>
                <a:cs typeface="Calibri"/>
                <a:sym typeface="Calibri"/>
              </a:rPr>
              <a:t>return to buy within 12 months after the last purchase</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500">
              <a:solidFill>
                <a:schemeClr val="dk1"/>
              </a:solidFill>
              <a:latin typeface="Calibri"/>
              <a:ea typeface="Calibri"/>
              <a:cs typeface="Calibri"/>
              <a:sym typeface="Calibri"/>
            </a:endParaRPr>
          </a:p>
          <a:p>
            <a:pPr indent="0" lvl="0" marL="0" rtl="0" algn="l">
              <a:spcBef>
                <a:spcPts val="0"/>
              </a:spcBef>
              <a:spcAft>
                <a:spcPts val="0"/>
              </a:spcAft>
              <a:buNone/>
            </a:pPr>
            <a:r>
              <a:rPr lang="pt-BR" sz="700">
                <a:solidFill>
                  <a:schemeClr val="dk1"/>
                </a:solidFill>
                <a:latin typeface="Calibri"/>
                <a:ea typeface="Calibri"/>
                <a:cs typeface="Calibri"/>
                <a:sym typeface="Calibri"/>
              </a:rPr>
              <a:t>* The percentage may vary according to conditions.</a:t>
            </a:r>
            <a:endParaRPr sz="700">
              <a:solidFill>
                <a:schemeClr val="dk1"/>
              </a:solidFill>
              <a:latin typeface="Calibri"/>
              <a:ea typeface="Calibri"/>
              <a:cs typeface="Calibri"/>
              <a:sym typeface="Calibri"/>
            </a:endParaRPr>
          </a:p>
        </p:txBody>
      </p:sp>
      <p:sp>
        <p:nvSpPr>
          <p:cNvPr id="84" name="Google Shape;84;p17"/>
          <p:cNvSpPr txBox="1"/>
          <p:nvPr/>
        </p:nvSpPr>
        <p:spPr>
          <a:xfrm>
            <a:off x="4277850" y="1282475"/>
            <a:ext cx="3792600" cy="40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300">
                <a:solidFill>
                  <a:schemeClr val="dk1"/>
                </a:solidFill>
                <a:latin typeface="Calibri"/>
                <a:ea typeface="Calibri"/>
                <a:cs typeface="Calibri"/>
                <a:sym typeface="Calibri"/>
              </a:rPr>
              <a:t>So, LTV distribution around </a:t>
            </a:r>
            <a:r>
              <a:rPr b="1" lang="pt-BR" sz="2500">
                <a:solidFill>
                  <a:schemeClr val="dk1"/>
                </a:solidFill>
                <a:latin typeface="Calibri"/>
                <a:ea typeface="Calibri"/>
                <a:cs typeface="Calibri"/>
                <a:sym typeface="Calibri"/>
              </a:rPr>
              <a:t>R$</a:t>
            </a:r>
            <a:r>
              <a:rPr b="1" lang="pt-BR" sz="1300">
                <a:solidFill>
                  <a:schemeClr val="dk1"/>
                </a:solidFill>
                <a:latin typeface="Calibri"/>
                <a:ea typeface="Calibri"/>
                <a:cs typeface="Calibri"/>
                <a:sym typeface="Calibri"/>
              </a:rPr>
              <a:t> </a:t>
            </a:r>
            <a:r>
              <a:rPr b="1" lang="pt-BR" sz="2500">
                <a:solidFill>
                  <a:schemeClr val="dk1"/>
                </a:solidFill>
                <a:latin typeface="Calibri"/>
                <a:ea typeface="Calibri"/>
                <a:cs typeface="Calibri"/>
                <a:sym typeface="Calibri"/>
              </a:rPr>
              <a:t>0</a:t>
            </a:r>
            <a:endParaRPr sz="2500">
              <a:solidFill>
                <a:schemeClr val="dk1"/>
              </a:solidFill>
              <a:latin typeface="Calibri"/>
              <a:ea typeface="Calibri"/>
              <a:cs typeface="Calibri"/>
              <a:sym typeface="Calibri"/>
            </a:endParaRPr>
          </a:p>
        </p:txBody>
      </p:sp>
      <p:pic>
        <p:nvPicPr>
          <p:cNvPr id="85" name="Google Shape;85;p17"/>
          <p:cNvPicPr preferRelativeResize="0"/>
          <p:nvPr/>
        </p:nvPicPr>
        <p:blipFill>
          <a:blip r:embed="rId4">
            <a:alphaModFix/>
          </a:blip>
          <a:stretch>
            <a:fillRect/>
          </a:stretch>
        </p:blipFill>
        <p:spPr>
          <a:xfrm>
            <a:off x="4204500" y="1683575"/>
            <a:ext cx="4046400" cy="3287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2131038" y="3731550"/>
            <a:ext cx="4881900" cy="4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Roboto"/>
                <a:ea typeface="Roboto"/>
                <a:cs typeface="Roboto"/>
                <a:sym typeface="Roboto"/>
              </a:rPr>
              <a:t>Models</a:t>
            </a:r>
            <a:endParaRPr sz="3000">
              <a:latin typeface="Roboto"/>
              <a:ea typeface="Roboto"/>
              <a:cs typeface="Roboto"/>
              <a:sym typeface="Roboto"/>
            </a:endParaRPr>
          </a:p>
        </p:txBody>
      </p:sp>
      <p:pic>
        <p:nvPicPr>
          <p:cNvPr id="91" name="Google Shape;91;p18"/>
          <p:cNvPicPr preferRelativeResize="0"/>
          <p:nvPr/>
        </p:nvPicPr>
        <p:blipFill>
          <a:blip r:embed="rId3">
            <a:alphaModFix/>
          </a:blip>
          <a:stretch>
            <a:fillRect/>
          </a:stretch>
        </p:blipFill>
        <p:spPr>
          <a:xfrm>
            <a:off x="3506988" y="1506750"/>
            <a:ext cx="2130025" cy="2130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Model Overview</a:t>
            </a:r>
            <a:endParaRPr sz="2400">
              <a:latin typeface="Roboto"/>
              <a:ea typeface="Roboto"/>
              <a:cs typeface="Roboto"/>
              <a:sym typeface="Roboto"/>
            </a:endParaRPr>
          </a:p>
        </p:txBody>
      </p:sp>
      <p:cxnSp>
        <p:nvCxnSpPr>
          <p:cNvPr id="97" name="Google Shape;97;p19"/>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98" name="Google Shape;98;p19"/>
          <p:cNvSpPr txBox="1"/>
          <p:nvPr/>
        </p:nvSpPr>
        <p:spPr>
          <a:xfrm>
            <a:off x="4274100" y="3992975"/>
            <a:ext cx="1197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Model 2:</a:t>
            </a:r>
            <a:r>
              <a:rPr b="1" lang="pt-BR" sz="800">
                <a:latin typeface="Calibri"/>
                <a:ea typeface="Calibri"/>
                <a:cs typeface="Calibri"/>
                <a:sym typeface="Calibri"/>
              </a:rPr>
              <a:t> </a:t>
            </a:r>
            <a:r>
              <a:rPr b="1" lang="pt-BR" sz="800">
                <a:solidFill>
                  <a:srgbClr val="000000"/>
                </a:solidFill>
                <a:latin typeface="Calibri"/>
                <a:ea typeface="Calibri"/>
                <a:cs typeface="Calibri"/>
                <a:sym typeface="Calibri"/>
              </a:rPr>
              <a:t>How much?</a:t>
            </a:r>
            <a:endParaRPr b="1" sz="800">
              <a:solidFill>
                <a:srgbClr val="000000"/>
              </a:solidFill>
              <a:latin typeface="Calibri"/>
              <a:ea typeface="Calibri"/>
              <a:cs typeface="Calibri"/>
              <a:sym typeface="Calibri"/>
            </a:endParaRPr>
          </a:p>
        </p:txBody>
      </p:sp>
      <p:sp>
        <p:nvSpPr>
          <p:cNvPr id="99" name="Google Shape;99;p19"/>
          <p:cNvSpPr txBox="1"/>
          <p:nvPr/>
        </p:nvSpPr>
        <p:spPr>
          <a:xfrm>
            <a:off x="4276975" y="2473838"/>
            <a:ext cx="1197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Model 1:</a:t>
            </a:r>
            <a:r>
              <a:rPr b="1" lang="pt-BR" sz="800">
                <a:latin typeface="Calibri"/>
                <a:ea typeface="Calibri"/>
                <a:cs typeface="Calibri"/>
                <a:sym typeface="Calibri"/>
              </a:rPr>
              <a:t> </a:t>
            </a:r>
            <a:r>
              <a:rPr b="1" lang="pt-BR" sz="800">
                <a:solidFill>
                  <a:srgbClr val="000000"/>
                </a:solidFill>
                <a:latin typeface="Calibri"/>
                <a:ea typeface="Calibri"/>
                <a:cs typeface="Calibri"/>
                <a:sym typeface="Calibri"/>
              </a:rPr>
              <a:t>Will buy?</a:t>
            </a:r>
            <a:endParaRPr b="1" sz="800">
              <a:solidFill>
                <a:srgbClr val="000000"/>
              </a:solidFill>
              <a:latin typeface="Calibri"/>
              <a:ea typeface="Calibri"/>
              <a:cs typeface="Calibri"/>
              <a:sym typeface="Calibri"/>
            </a:endParaRPr>
          </a:p>
        </p:txBody>
      </p:sp>
      <p:sp>
        <p:nvSpPr>
          <p:cNvPr id="100" name="Google Shape;100;p19"/>
          <p:cNvSpPr/>
          <p:nvPr/>
        </p:nvSpPr>
        <p:spPr>
          <a:xfrm>
            <a:off x="5970175" y="2218025"/>
            <a:ext cx="360300" cy="124500"/>
          </a:xfrm>
          <a:prstGeom prst="rightArrow">
            <a:avLst>
              <a:gd fmla="val 50000" name="adj1"/>
              <a:gd fmla="val 50000" name="adj2"/>
            </a:avLst>
          </a:prstGeom>
          <a:solidFill>
            <a:srgbClr val="C27BA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5970175" y="3257000"/>
            <a:ext cx="360300" cy="124500"/>
          </a:xfrm>
          <a:prstGeom prst="rightArrow">
            <a:avLst>
              <a:gd fmla="val 50000" name="adj1"/>
              <a:gd fmla="val 50000" name="adj2"/>
            </a:avLst>
          </a:prstGeom>
          <a:solidFill>
            <a:srgbClr val="C27BA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nvSpPr>
        <p:spPr>
          <a:xfrm>
            <a:off x="7035825" y="3421851"/>
            <a:ext cx="1275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solidFill>
                  <a:srgbClr val="000000"/>
                </a:solidFill>
                <a:latin typeface="Calibri"/>
                <a:ea typeface="Calibri"/>
                <a:cs typeface="Calibri"/>
                <a:sym typeface="Calibri"/>
              </a:rPr>
              <a:t>LTV = R</a:t>
            </a:r>
            <a:r>
              <a:rPr b="1" lang="pt-BR" sz="800">
                <a:latin typeface="Calibri"/>
                <a:ea typeface="Calibri"/>
                <a:cs typeface="Calibri"/>
                <a:sym typeface="Calibri"/>
              </a:rPr>
              <a:t>$</a:t>
            </a:r>
            <a:r>
              <a:rPr b="1" lang="pt-BR" sz="800">
                <a:solidFill>
                  <a:srgbClr val="000000"/>
                </a:solidFill>
                <a:latin typeface="Calibri"/>
                <a:ea typeface="Calibri"/>
                <a:cs typeface="Calibri"/>
                <a:sym typeface="Calibri"/>
              </a:rPr>
              <a:t> </a:t>
            </a:r>
            <a:r>
              <a:rPr b="1" lang="pt-BR" sz="800">
                <a:latin typeface="Calibri"/>
                <a:ea typeface="Calibri"/>
                <a:cs typeface="Calibri"/>
                <a:sym typeface="Calibri"/>
              </a:rPr>
              <a:t>XYZ</a:t>
            </a:r>
            <a:endParaRPr b="1" sz="1600">
              <a:latin typeface="Calibri"/>
              <a:ea typeface="Calibri"/>
              <a:cs typeface="Calibri"/>
              <a:sym typeface="Calibri"/>
            </a:endParaRPr>
          </a:p>
        </p:txBody>
      </p:sp>
      <p:pic>
        <p:nvPicPr>
          <p:cNvPr id="103" name="Google Shape;103;p19"/>
          <p:cNvPicPr preferRelativeResize="0"/>
          <p:nvPr/>
        </p:nvPicPr>
        <p:blipFill>
          <a:blip r:embed="rId3">
            <a:alphaModFix/>
          </a:blip>
          <a:stretch>
            <a:fillRect/>
          </a:stretch>
        </p:blipFill>
        <p:spPr>
          <a:xfrm>
            <a:off x="7356900" y="2838400"/>
            <a:ext cx="633750" cy="633750"/>
          </a:xfrm>
          <a:prstGeom prst="rect">
            <a:avLst/>
          </a:prstGeom>
          <a:noFill/>
          <a:ln>
            <a:noFill/>
          </a:ln>
        </p:spPr>
      </p:pic>
      <p:pic>
        <p:nvPicPr>
          <p:cNvPr id="104" name="Google Shape;104;p19"/>
          <p:cNvPicPr preferRelativeResize="0"/>
          <p:nvPr/>
        </p:nvPicPr>
        <p:blipFill>
          <a:blip r:embed="rId4">
            <a:alphaModFix/>
          </a:blip>
          <a:stretch>
            <a:fillRect/>
          </a:stretch>
        </p:blipFill>
        <p:spPr>
          <a:xfrm>
            <a:off x="2109238" y="2865803"/>
            <a:ext cx="511536" cy="527571"/>
          </a:xfrm>
          <a:prstGeom prst="rect">
            <a:avLst/>
          </a:prstGeom>
          <a:noFill/>
          <a:ln>
            <a:noFill/>
          </a:ln>
        </p:spPr>
      </p:pic>
      <p:pic>
        <p:nvPicPr>
          <p:cNvPr id="105" name="Google Shape;105;p19"/>
          <p:cNvPicPr preferRelativeResize="0"/>
          <p:nvPr/>
        </p:nvPicPr>
        <p:blipFill>
          <a:blip r:embed="rId5">
            <a:alphaModFix/>
          </a:blip>
          <a:stretch>
            <a:fillRect/>
          </a:stretch>
        </p:blipFill>
        <p:spPr>
          <a:xfrm>
            <a:off x="2486699" y="2553559"/>
            <a:ext cx="360262" cy="371567"/>
          </a:xfrm>
          <a:prstGeom prst="rect">
            <a:avLst/>
          </a:prstGeom>
          <a:noFill/>
          <a:ln>
            <a:noFill/>
          </a:ln>
        </p:spPr>
      </p:pic>
      <p:cxnSp>
        <p:nvCxnSpPr>
          <p:cNvPr id="106" name="Google Shape;106;p19"/>
          <p:cNvCxnSpPr>
            <a:stCxn id="107" idx="2"/>
            <a:endCxn id="108" idx="0"/>
          </p:cNvCxnSpPr>
          <p:nvPr/>
        </p:nvCxnSpPr>
        <p:spPr>
          <a:xfrm>
            <a:off x="1657200" y="2522600"/>
            <a:ext cx="0" cy="736200"/>
          </a:xfrm>
          <a:prstGeom prst="straightConnector1">
            <a:avLst/>
          </a:prstGeom>
          <a:noFill/>
          <a:ln cap="flat" cmpd="sng" w="9525">
            <a:solidFill>
              <a:srgbClr val="000000"/>
            </a:solidFill>
            <a:prstDash val="dash"/>
            <a:round/>
            <a:headEnd len="med" w="med" type="none"/>
            <a:tailEnd len="med" w="med" type="none"/>
          </a:ln>
        </p:spPr>
      </p:cxnSp>
      <p:cxnSp>
        <p:nvCxnSpPr>
          <p:cNvPr id="109" name="Google Shape;109;p19"/>
          <p:cNvCxnSpPr/>
          <p:nvPr/>
        </p:nvCxnSpPr>
        <p:spPr>
          <a:xfrm flipH="1">
            <a:off x="986103" y="2522471"/>
            <a:ext cx="671100" cy="432600"/>
          </a:xfrm>
          <a:prstGeom prst="straightConnector1">
            <a:avLst/>
          </a:prstGeom>
          <a:noFill/>
          <a:ln cap="flat" cmpd="sng" w="9525">
            <a:solidFill>
              <a:srgbClr val="000000"/>
            </a:solidFill>
            <a:prstDash val="dash"/>
            <a:round/>
            <a:headEnd len="med" w="med" type="none"/>
            <a:tailEnd len="med" w="med" type="none"/>
          </a:ln>
        </p:spPr>
      </p:cxnSp>
      <p:cxnSp>
        <p:nvCxnSpPr>
          <p:cNvPr id="110" name="Google Shape;110;p19"/>
          <p:cNvCxnSpPr/>
          <p:nvPr/>
        </p:nvCxnSpPr>
        <p:spPr>
          <a:xfrm>
            <a:off x="1653182" y="2522473"/>
            <a:ext cx="603000" cy="432600"/>
          </a:xfrm>
          <a:prstGeom prst="straightConnector1">
            <a:avLst/>
          </a:prstGeom>
          <a:noFill/>
          <a:ln cap="flat" cmpd="sng" w="9525">
            <a:solidFill>
              <a:srgbClr val="000000"/>
            </a:solidFill>
            <a:prstDash val="dash"/>
            <a:round/>
            <a:headEnd len="med" w="med" type="none"/>
            <a:tailEnd len="med" w="med" type="none"/>
          </a:ln>
        </p:spPr>
      </p:cxnSp>
      <p:sp>
        <p:nvSpPr>
          <p:cNvPr id="111" name="Google Shape;111;p19"/>
          <p:cNvSpPr txBox="1"/>
          <p:nvPr/>
        </p:nvSpPr>
        <p:spPr>
          <a:xfrm>
            <a:off x="182513" y="3292500"/>
            <a:ext cx="1197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Purchases Histor</a:t>
            </a:r>
            <a:r>
              <a:rPr b="1" lang="pt-BR" sz="800">
                <a:latin typeface="Calibri"/>
                <a:ea typeface="Calibri"/>
                <a:cs typeface="Calibri"/>
                <a:sym typeface="Calibri"/>
              </a:rPr>
              <a:t>y</a:t>
            </a:r>
            <a:endParaRPr b="1" sz="1600">
              <a:latin typeface="Calibri"/>
              <a:ea typeface="Calibri"/>
              <a:cs typeface="Calibri"/>
              <a:sym typeface="Calibri"/>
            </a:endParaRPr>
          </a:p>
        </p:txBody>
      </p:sp>
      <p:sp>
        <p:nvSpPr>
          <p:cNvPr id="112" name="Google Shape;112;p19"/>
          <p:cNvSpPr txBox="1"/>
          <p:nvPr/>
        </p:nvSpPr>
        <p:spPr>
          <a:xfrm>
            <a:off x="1066674" y="3631691"/>
            <a:ext cx="1197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Engagement and</a:t>
            </a:r>
            <a:endParaRPr b="1" sz="800">
              <a:solidFill>
                <a:srgbClr val="000000"/>
              </a:solidFill>
              <a:latin typeface="Calibri"/>
              <a:ea typeface="Calibri"/>
              <a:cs typeface="Calibri"/>
              <a:sym typeface="Calibri"/>
            </a:endParaRPr>
          </a:p>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Navigation</a:t>
            </a:r>
            <a:endParaRPr b="1" sz="800">
              <a:solidFill>
                <a:srgbClr val="000000"/>
              </a:solidFill>
              <a:latin typeface="Calibri"/>
              <a:ea typeface="Calibri"/>
              <a:cs typeface="Calibri"/>
              <a:sym typeface="Calibri"/>
            </a:endParaRPr>
          </a:p>
        </p:txBody>
      </p:sp>
      <p:sp>
        <p:nvSpPr>
          <p:cNvPr id="113" name="Google Shape;113;p19"/>
          <p:cNvSpPr txBox="1"/>
          <p:nvPr/>
        </p:nvSpPr>
        <p:spPr>
          <a:xfrm>
            <a:off x="2082962" y="3292510"/>
            <a:ext cx="1197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800">
                <a:solidFill>
                  <a:srgbClr val="000000"/>
                </a:solidFill>
                <a:latin typeface="Calibri"/>
                <a:ea typeface="Calibri"/>
                <a:cs typeface="Calibri"/>
                <a:sym typeface="Calibri"/>
              </a:rPr>
              <a:t>Demographics</a:t>
            </a:r>
            <a:endParaRPr b="1" sz="1600">
              <a:latin typeface="Calibri"/>
              <a:ea typeface="Calibri"/>
              <a:cs typeface="Calibri"/>
              <a:sym typeface="Calibri"/>
            </a:endParaRPr>
          </a:p>
        </p:txBody>
      </p:sp>
      <p:grpSp>
        <p:nvGrpSpPr>
          <p:cNvPr id="114" name="Google Shape;114;p19"/>
          <p:cNvGrpSpPr/>
          <p:nvPr/>
        </p:nvGrpSpPr>
        <p:grpSpPr>
          <a:xfrm>
            <a:off x="459050" y="2874803"/>
            <a:ext cx="599384" cy="475675"/>
            <a:chOff x="2153032" y="4449213"/>
            <a:chExt cx="705905" cy="560937"/>
          </a:xfrm>
        </p:grpSpPr>
        <p:pic>
          <p:nvPicPr>
            <p:cNvPr id="115" name="Google Shape;115;p19"/>
            <p:cNvPicPr preferRelativeResize="0"/>
            <p:nvPr/>
          </p:nvPicPr>
          <p:blipFill rotWithShape="1">
            <a:blip r:embed="rId6">
              <a:alphaModFix/>
            </a:blip>
            <a:srcRect b="0" l="0" r="0" t="2095"/>
            <a:stretch/>
          </p:blipFill>
          <p:spPr>
            <a:xfrm>
              <a:off x="2285990" y="4449213"/>
              <a:ext cx="572947" cy="560937"/>
            </a:xfrm>
            <a:prstGeom prst="rect">
              <a:avLst/>
            </a:prstGeom>
            <a:noFill/>
            <a:ln>
              <a:noFill/>
            </a:ln>
          </p:spPr>
        </p:pic>
        <p:pic>
          <p:nvPicPr>
            <p:cNvPr id="116" name="Google Shape;116;p19"/>
            <p:cNvPicPr preferRelativeResize="0"/>
            <p:nvPr/>
          </p:nvPicPr>
          <p:blipFill>
            <a:blip r:embed="rId7">
              <a:alphaModFix/>
            </a:blip>
            <a:stretch>
              <a:fillRect/>
            </a:stretch>
          </p:blipFill>
          <p:spPr>
            <a:xfrm>
              <a:off x="2153032" y="4699681"/>
              <a:ext cx="287804" cy="287795"/>
            </a:xfrm>
            <a:prstGeom prst="rect">
              <a:avLst/>
            </a:prstGeom>
            <a:noFill/>
            <a:ln>
              <a:noFill/>
            </a:ln>
          </p:spPr>
        </p:pic>
      </p:grpSp>
      <p:sp>
        <p:nvSpPr>
          <p:cNvPr id="117" name="Google Shape;117;p19"/>
          <p:cNvSpPr/>
          <p:nvPr/>
        </p:nvSpPr>
        <p:spPr>
          <a:xfrm>
            <a:off x="3558775" y="2207625"/>
            <a:ext cx="360300" cy="124500"/>
          </a:xfrm>
          <a:prstGeom prst="rightArrow">
            <a:avLst>
              <a:gd fmla="val 50000" name="adj1"/>
              <a:gd fmla="val 50000" name="adj2"/>
            </a:avLst>
          </a:prstGeom>
          <a:solidFill>
            <a:srgbClr val="C27BA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3558775" y="3258800"/>
            <a:ext cx="360300" cy="124500"/>
          </a:xfrm>
          <a:prstGeom prst="rightArrow">
            <a:avLst>
              <a:gd fmla="val 50000" name="adj1"/>
              <a:gd fmla="val 50000" name="adj2"/>
            </a:avLst>
          </a:prstGeom>
          <a:solidFill>
            <a:srgbClr val="C27BA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9"/>
          <p:cNvCxnSpPr/>
          <p:nvPr/>
        </p:nvCxnSpPr>
        <p:spPr>
          <a:xfrm>
            <a:off x="4873475" y="2732475"/>
            <a:ext cx="300" cy="318300"/>
          </a:xfrm>
          <a:prstGeom prst="straightConnector1">
            <a:avLst/>
          </a:prstGeom>
          <a:noFill/>
          <a:ln cap="flat" cmpd="sng" w="9525">
            <a:solidFill>
              <a:srgbClr val="000000"/>
            </a:solidFill>
            <a:prstDash val="dash"/>
            <a:round/>
            <a:headEnd len="med" w="med" type="none"/>
            <a:tailEnd len="med" w="med" type="triangle"/>
          </a:ln>
        </p:spPr>
      </p:cxnSp>
      <p:pic>
        <p:nvPicPr>
          <p:cNvPr id="108" name="Google Shape;108;p19"/>
          <p:cNvPicPr preferRelativeResize="0"/>
          <p:nvPr/>
        </p:nvPicPr>
        <p:blipFill>
          <a:blip r:embed="rId8">
            <a:alphaModFix/>
          </a:blip>
          <a:stretch>
            <a:fillRect/>
          </a:stretch>
        </p:blipFill>
        <p:spPr>
          <a:xfrm>
            <a:off x="1432650" y="3258800"/>
            <a:ext cx="449100" cy="449100"/>
          </a:xfrm>
          <a:prstGeom prst="rect">
            <a:avLst/>
          </a:prstGeom>
          <a:noFill/>
          <a:ln>
            <a:noFill/>
          </a:ln>
        </p:spPr>
      </p:pic>
      <p:sp>
        <p:nvSpPr>
          <p:cNvPr id="120" name="Google Shape;120;p19"/>
          <p:cNvSpPr txBox="1"/>
          <p:nvPr/>
        </p:nvSpPr>
        <p:spPr>
          <a:xfrm>
            <a:off x="844675" y="1234675"/>
            <a:ext cx="1641900" cy="2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1200">
                <a:solidFill>
                  <a:schemeClr val="dk1"/>
                </a:solidFill>
                <a:latin typeface="Calibri"/>
                <a:ea typeface="Calibri"/>
                <a:cs typeface="Calibri"/>
                <a:sym typeface="Calibri"/>
              </a:rPr>
              <a:t>Customer Features</a:t>
            </a:r>
            <a:endParaRPr b="1" sz="1200">
              <a:solidFill>
                <a:schemeClr val="dk1"/>
              </a:solidFill>
              <a:latin typeface="Calibri"/>
              <a:ea typeface="Calibri"/>
              <a:cs typeface="Calibri"/>
              <a:sym typeface="Calibri"/>
            </a:endParaRPr>
          </a:p>
        </p:txBody>
      </p:sp>
      <p:sp>
        <p:nvSpPr>
          <p:cNvPr id="121" name="Google Shape;121;p19"/>
          <p:cNvSpPr txBox="1"/>
          <p:nvPr/>
        </p:nvSpPr>
        <p:spPr>
          <a:xfrm>
            <a:off x="4464750" y="1234675"/>
            <a:ext cx="816600" cy="2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1200">
                <a:solidFill>
                  <a:schemeClr val="dk1"/>
                </a:solidFill>
                <a:latin typeface="Calibri"/>
                <a:ea typeface="Calibri"/>
                <a:cs typeface="Calibri"/>
                <a:sym typeface="Calibri"/>
              </a:rPr>
              <a:t>Models</a:t>
            </a:r>
            <a:endParaRPr b="1" sz="1200">
              <a:solidFill>
                <a:schemeClr val="dk1"/>
              </a:solidFill>
              <a:latin typeface="Calibri"/>
              <a:ea typeface="Calibri"/>
              <a:cs typeface="Calibri"/>
              <a:sym typeface="Calibri"/>
            </a:endParaRPr>
          </a:p>
        </p:txBody>
      </p:sp>
      <p:sp>
        <p:nvSpPr>
          <p:cNvPr id="122" name="Google Shape;122;p19"/>
          <p:cNvSpPr txBox="1"/>
          <p:nvPr/>
        </p:nvSpPr>
        <p:spPr>
          <a:xfrm>
            <a:off x="7265475" y="1234675"/>
            <a:ext cx="816600" cy="2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chemeClr val="dk1"/>
                </a:solidFill>
                <a:latin typeface="Calibri"/>
                <a:ea typeface="Calibri"/>
                <a:cs typeface="Calibri"/>
                <a:sym typeface="Calibri"/>
              </a:rPr>
              <a:t>Outputs</a:t>
            </a:r>
            <a:endParaRPr b="1" sz="1200">
              <a:solidFill>
                <a:schemeClr val="dk1"/>
              </a:solidFill>
              <a:latin typeface="Calibri"/>
              <a:ea typeface="Calibri"/>
              <a:cs typeface="Calibri"/>
              <a:sym typeface="Calibri"/>
            </a:endParaRPr>
          </a:p>
        </p:txBody>
      </p:sp>
      <p:pic>
        <p:nvPicPr>
          <p:cNvPr id="123" name="Google Shape;123;p19"/>
          <p:cNvPicPr preferRelativeResize="0"/>
          <p:nvPr/>
        </p:nvPicPr>
        <p:blipFill>
          <a:blip r:embed="rId9">
            <a:alphaModFix/>
          </a:blip>
          <a:stretch>
            <a:fillRect/>
          </a:stretch>
        </p:blipFill>
        <p:spPr>
          <a:xfrm>
            <a:off x="2694550" y="2975150"/>
            <a:ext cx="360250" cy="360250"/>
          </a:xfrm>
          <a:prstGeom prst="rect">
            <a:avLst/>
          </a:prstGeom>
          <a:noFill/>
          <a:ln>
            <a:noFill/>
          </a:ln>
        </p:spPr>
      </p:pic>
      <p:pic>
        <p:nvPicPr>
          <p:cNvPr id="124" name="Google Shape;124;p19"/>
          <p:cNvPicPr preferRelativeResize="0"/>
          <p:nvPr/>
        </p:nvPicPr>
        <p:blipFill rotWithShape="1">
          <a:blip r:embed="rId10">
            <a:alphaModFix/>
          </a:blip>
          <a:srcRect b="5442" l="0" r="0" t="5039"/>
          <a:stretch/>
        </p:blipFill>
        <p:spPr>
          <a:xfrm>
            <a:off x="6917725" y="1820198"/>
            <a:ext cx="603000" cy="539789"/>
          </a:xfrm>
          <a:prstGeom prst="rect">
            <a:avLst/>
          </a:prstGeom>
          <a:noFill/>
          <a:ln>
            <a:noFill/>
          </a:ln>
        </p:spPr>
      </p:pic>
      <p:pic>
        <p:nvPicPr>
          <p:cNvPr id="125" name="Google Shape;125;p19"/>
          <p:cNvPicPr preferRelativeResize="0"/>
          <p:nvPr/>
        </p:nvPicPr>
        <p:blipFill>
          <a:blip r:embed="rId11">
            <a:alphaModFix/>
          </a:blip>
          <a:stretch>
            <a:fillRect/>
          </a:stretch>
        </p:blipFill>
        <p:spPr>
          <a:xfrm>
            <a:off x="7835025" y="1834313"/>
            <a:ext cx="511525" cy="511525"/>
          </a:xfrm>
          <a:prstGeom prst="rect">
            <a:avLst/>
          </a:prstGeom>
          <a:noFill/>
          <a:ln>
            <a:noFill/>
          </a:ln>
        </p:spPr>
      </p:pic>
      <p:sp>
        <p:nvSpPr>
          <p:cNvPr id="126" name="Google Shape;126;p19"/>
          <p:cNvSpPr txBox="1"/>
          <p:nvPr/>
        </p:nvSpPr>
        <p:spPr>
          <a:xfrm>
            <a:off x="6581275" y="2332121"/>
            <a:ext cx="12759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latin typeface="Calibri"/>
                <a:ea typeface="Calibri"/>
                <a:cs typeface="Calibri"/>
                <a:sym typeface="Calibri"/>
              </a:rPr>
              <a:t>Will Buy? 0 or 1</a:t>
            </a:r>
            <a:endParaRPr b="1" sz="1600">
              <a:latin typeface="Calibri"/>
              <a:ea typeface="Calibri"/>
              <a:cs typeface="Calibri"/>
              <a:sym typeface="Calibri"/>
            </a:endParaRPr>
          </a:p>
        </p:txBody>
      </p:sp>
      <p:sp>
        <p:nvSpPr>
          <p:cNvPr id="127" name="Google Shape;127;p19"/>
          <p:cNvSpPr txBox="1"/>
          <p:nvPr/>
        </p:nvSpPr>
        <p:spPr>
          <a:xfrm>
            <a:off x="7419475" y="2332125"/>
            <a:ext cx="1385100" cy="30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800">
                <a:latin typeface="Calibri"/>
                <a:ea typeface="Calibri"/>
                <a:cs typeface="Calibri"/>
                <a:sym typeface="Calibri"/>
              </a:rPr>
              <a:t>Probability to Buy 0-1</a:t>
            </a:r>
            <a:endParaRPr b="1" sz="1600">
              <a:latin typeface="Calibri"/>
              <a:ea typeface="Calibri"/>
              <a:cs typeface="Calibri"/>
              <a:sym typeface="Calibri"/>
            </a:endParaRPr>
          </a:p>
        </p:txBody>
      </p:sp>
      <p:pic>
        <p:nvPicPr>
          <p:cNvPr id="128" name="Google Shape;128;p19"/>
          <p:cNvPicPr preferRelativeResize="0"/>
          <p:nvPr/>
        </p:nvPicPr>
        <p:blipFill>
          <a:blip r:embed="rId12">
            <a:alphaModFix/>
          </a:blip>
          <a:stretch>
            <a:fillRect/>
          </a:stretch>
        </p:blipFill>
        <p:spPr>
          <a:xfrm>
            <a:off x="1330070" y="1816559"/>
            <a:ext cx="671100" cy="668969"/>
          </a:xfrm>
          <a:prstGeom prst="rect">
            <a:avLst/>
          </a:prstGeom>
          <a:noFill/>
          <a:ln>
            <a:noFill/>
          </a:ln>
        </p:spPr>
      </p:pic>
      <p:sp>
        <p:nvSpPr>
          <p:cNvPr id="129" name="Google Shape;129;p19"/>
          <p:cNvSpPr/>
          <p:nvPr/>
        </p:nvSpPr>
        <p:spPr>
          <a:xfrm rot="-5400000">
            <a:off x="1496875" y="3063175"/>
            <a:ext cx="337500" cy="2562000"/>
          </a:xfrm>
          <a:prstGeom prst="leftBrace">
            <a:avLst>
              <a:gd fmla="val 50000" name="adj1"/>
              <a:gd fmla="val 5006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165625" y="4479725"/>
            <a:ext cx="3000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pt-BR" sz="800">
                <a:latin typeface="Calibri"/>
                <a:ea typeface="Calibri"/>
                <a:cs typeface="Calibri"/>
                <a:sym typeface="Calibri"/>
              </a:rPr>
              <a:t>calculated up to date d-1 of inference</a:t>
            </a:r>
            <a:endParaRPr b="1" i="1" sz="800">
              <a:latin typeface="Calibri"/>
              <a:ea typeface="Calibri"/>
              <a:cs typeface="Calibri"/>
              <a:sym typeface="Calibri"/>
            </a:endParaRPr>
          </a:p>
        </p:txBody>
      </p:sp>
      <p:sp>
        <p:nvSpPr>
          <p:cNvPr id="131" name="Google Shape;131;p19"/>
          <p:cNvSpPr/>
          <p:nvPr/>
        </p:nvSpPr>
        <p:spPr>
          <a:xfrm rot="-5400000">
            <a:off x="7505025" y="3151025"/>
            <a:ext cx="337500" cy="1710300"/>
          </a:xfrm>
          <a:prstGeom prst="leftBrace">
            <a:avLst>
              <a:gd fmla="val 50000" name="adj1"/>
              <a:gd fmla="val 5006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6521325" y="4174925"/>
            <a:ext cx="230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pt-BR" sz="800">
                <a:latin typeface="Calibri"/>
                <a:ea typeface="Calibri"/>
                <a:cs typeface="Calibri"/>
                <a:sym typeface="Calibri"/>
              </a:rPr>
              <a:t>prediction for the next 12 months</a:t>
            </a:r>
            <a:endParaRPr b="1" i="1" sz="800">
              <a:latin typeface="Calibri"/>
              <a:ea typeface="Calibri"/>
              <a:cs typeface="Calibri"/>
              <a:sym typeface="Calibri"/>
            </a:endParaRPr>
          </a:p>
        </p:txBody>
      </p:sp>
      <p:sp>
        <p:nvSpPr>
          <p:cNvPr id="133" name="Google Shape;133;p19"/>
          <p:cNvSpPr txBox="1"/>
          <p:nvPr/>
        </p:nvSpPr>
        <p:spPr>
          <a:xfrm>
            <a:off x="4953475" y="2752375"/>
            <a:ext cx="89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pt-BR" sz="600">
                <a:latin typeface="Calibri"/>
                <a:ea typeface="Calibri"/>
                <a:cs typeface="Calibri"/>
                <a:sym typeface="Calibri"/>
              </a:rPr>
              <a:t>model 2 receives </a:t>
            </a:r>
            <a:endParaRPr b="1" i="1" sz="600">
              <a:latin typeface="Calibri"/>
              <a:ea typeface="Calibri"/>
              <a:cs typeface="Calibri"/>
              <a:sym typeface="Calibri"/>
            </a:endParaRPr>
          </a:p>
          <a:p>
            <a:pPr indent="0" lvl="0" marL="0" rtl="0" algn="ctr">
              <a:spcBef>
                <a:spcPts val="0"/>
              </a:spcBef>
              <a:spcAft>
                <a:spcPts val="0"/>
              </a:spcAft>
              <a:buNone/>
            </a:pPr>
            <a:r>
              <a:rPr b="1" i="1" lang="pt-BR" sz="600">
                <a:latin typeface="Calibri"/>
                <a:ea typeface="Calibri"/>
                <a:cs typeface="Calibri"/>
                <a:sym typeface="Calibri"/>
              </a:rPr>
              <a:t>outputs from model 1</a:t>
            </a:r>
            <a:endParaRPr b="1" i="1" sz="600">
              <a:latin typeface="Calibri"/>
              <a:ea typeface="Calibri"/>
              <a:cs typeface="Calibri"/>
              <a:sym typeface="Calibri"/>
            </a:endParaRPr>
          </a:p>
        </p:txBody>
      </p:sp>
      <p:pic>
        <p:nvPicPr>
          <p:cNvPr id="134" name="Google Shape;134;p19"/>
          <p:cNvPicPr preferRelativeResize="0"/>
          <p:nvPr/>
        </p:nvPicPr>
        <p:blipFill>
          <a:blip r:embed="rId13">
            <a:alphaModFix/>
          </a:blip>
          <a:stretch>
            <a:fillRect/>
          </a:stretch>
        </p:blipFill>
        <p:spPr>
          <a:xfrm>
            <a:off x="4406825" y="1571913"/>
            <a:ext cx="932401" cy="932399"/>
          </a:xfrm>
          <a:prstGeom prst="rect">
            <a:avLst/>
          </a:prstGeom>
          <a:noFill/>
          <a:ln>
            <a:noFill/>
          </a:ln>
        </p:spPr>
      </p:pic>
      <p:pic>
        <p:nvPicPr>
          <p:cNvPr id="135" name="Google Shape;135;p19"/>
          <p:cNvPicPr preferRelativeResize="0"/>
          <p:nvPr/>
        </p:nvPicPr>
        <p:blipFill>
          <a:blip r:embed="rId14">
            <a:alphaModFix/>
          </a:blip>
          <a:stretch>
            <a:fillRect/>
          </a:stretch>
        </p:blipFill>
        <p:spPr>
          <a:xfrm>
            <a:off x="4406238" y="3108338"/>
            <a:ext cx="932401" cy="932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Probabilities as Score</a:t>
            </a:r>
            <a:endParaRPr sz="2400">
              <a:latin typeface="Roboto"/>
              <a:ea typeface="Roboto"/>
              <a:cs typeface="Roboto"/>
              <a:sym typeface="Roboto"/>
            </a:endParaRPr>
          </a:p>
        </p:txBody>
      </p:sp>
      <p:cxnSp>
        <p:nvCxnSpPr>
          <p:cNvPr id="141" name="Google Shape;141;p20"/>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142" name="Google Shape;142;p20"/>
          <p:cNvPicPr preferRelativeResize="0"/>
          <p:nvPr/>
        </p:nvPicPr>
        <p:blipFill>
          <a:blip r:embed="rId3">
            <a:alphaModFix/>
          </a:blip>
          <a:stretch>
            <a:fillRect/>
          </a:stretch>
        </p:blipFill>
        <p:spPr>
          <a:xfrm>
            <a:off x="6851922" y="1411901"/>
            <a:ext cx="830051" cy="827425"/>
          </a:xfrm>
          <a:prstGeom prst="rect">
            <a:avLst/>
          </a:prstGeom>
          <a:noFill/>
          <a:ln>
            <a:noFill/>
          </a:ln>
        </p:spPr>
      </p:pic>
      <p:pic>
        <p:nvPicPr>
          <p:cNvPr id="143" name="Google Shape;143;p20"/>
          <p:cNvPicPr preferRelativeResize="0"/>
          <p:nvPr/>
        </p:nvPicPr>
        <p:blipFill>
          <a:blip r:embed="rId4">
            <a:alphaModFix/>
          </a:blip>
          <a:stretch>
            <a:fillRect/>
          </a:stretch>
        </p:blipFill>
        <p:spPr>
          <a:xfrm>
            <a:off x="1027422" y="1425250"/>
            <a:ext cx="803276" cy="800724"/>
          </a:xfrm>
          <a:prstGeom prst="rect">
            <a:avLst/>
          </a:prstGeom>
          <a:noFill/>
          <a:ln>
            <a:noFill/>
          </a:ln>
        </p:spPr>
      </p:pic>
      <p:sp>
        <p:nvSpPr>
          <p:cNvPr id="144" name="Google Shape;144;p20"/>
          <p:cNvSpPr/>
          <p:nvPr/>
        </p:nvSpPr>
        <p:spPr>
          <a:xfrm>
            <a:off x="765225" y="2707775"/>
            <a:ext cx="7155900" cy="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1457325" y="2614925"/>
            <a:ext cx="25500" cy="186600"/>
          </a:xfrm>
          <a:prstGeom prst="rect">
            <a:avLst/>
          </a:prstGeom>
          <a:solidFill>
            <a:srgbClr val="99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2174675" y="2614925"/>
            <a:ext cx="25500" cy="186600"/>
          </a:xfrm>
          <a:prstGeom prst="rec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917775" y="2614925"/>
            <a:ext cx="25500" cy="186600"/>
          </a:xfrm>
          <a:prstGeom prst="rect">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3635150" y="2614925"/>
            <a:ext cx="25500" cy="1866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4330425" y="2548450"/>
            <a:ext cx="25500" cy="332100"/>
          </a:xfrm>
          <a:prstGeom prst="rect">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044700" y="2614925"/>
            <a:ext cx="25500" cy="186600"/>
          </a:xfrm>
          <a:prstGeom prst="rect">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5787550" y="2614925"/>
            <a:ext cx="25500" cy="186600"/>
          </a:xfrm>
          <a:prstGeom prst="rect">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6505025" y="2614925"/>
            <a:ext cx="25500" cy="1866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7197025" y="2614925"/>
            <a:ext cx="25500" cy="186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1216725"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0.10</a:t>
            </a:r>
            <a:endParaRPr b="1" sz="1200">
              <a:latin typeface="Calibri"/>
              <a:ea typeface="Calibri"/>
              <a:cs typeface="Calibri"/>
              <a:sym typeface="Calibri"/>
            </a:endParaRPr>
          </a:p>
        </p:txBody>
      </p:sp>
      <p:sp>
        <p:nvSpPr>
          <p:cNvPr id="155" name="Google Shape;155;p20"/>
          <p:cNvSpPr txBox="1"/>
          <p:nvPr/>
        </p:nvSpPr>
        <p:spPr>
          <a:xfrm>
            <a:off x="1934075"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0.20</a:t>
            </a:r>
            <a:endParaRPr b="1" sz="1200">
              <a:latin typeface="Calibri"/>
              <a:ea typeface="Calibri"/>
              <a:cs typeface="Calibri"/>
              <a:sym typeface="Calibri"/>
            </a:endParaRPr>
          </a:p>
        </p:txBody>
      </p:sp>
      <p:sp>
        <p:nvSpPr>
          <p:cNvPr id="156" name="Google Shape;156;p20"/>
          <p:cNvSpPr txBox="1"/>
          <p:nvPr/>
        </p:nvSpPr>
        <p:spPr>
          <a:xfrm>
            <a:off x="2677175"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0.30</a:t>
            </a:r>
            <a:endParaRPr b="1" sz="1200">
              <a:latin typeface="Calibri"/>
              <a:ea typeface="Calibri"/>
              <a:cs typeface="Calibri"/>
              <a:sym typeface="Calibri"/>
            </a:endParaRPr>
          </a:p>
        </p:txBody>
      </p:sp>
      <p:sp>
        <p:nvSpPr>
          <p:cNvPr id="157" name="Google Shape;157;p20"/>
          <p:cNvSpPr txBox="1"/>
          <p:nvPr/>
        </p:nvSpPr>
        <p:spPr>
          <a:xfrm>
            <a:off x="3383500"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0.40</a:t>
            </a:r>
            <a:endParaRPr b="1" sz="1200">
              <a:latin typeface="Calibri"/>
              <a:ea typeface="Calibri"/>
              <a:cs typeface="Calibri"/>
              <a:sym typeface="Calibri"/>
            </a:endParaRPr>
          </a:p>
        </p:txBody>
      </p:sp>
      <p:sp>
        <p:nvSpPr>
          <p:cNvPr id="158" name="Google Shape;158;p20"/>
          <p:cNvSpPr txBox="1"/>
          <p:nvPr/>
        </p:nvSpPr>
        <p:spPr>
          <a:xfrm>
            <a:off x="4038550" y="2794500"/>
            <a:ext cx="631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700">
                <a:latin typeface="Calibri"/>
                <a:ea typeface="Calibri"/>
                <a:cs typeface="Calibri"/>
                <a:sym typeface="Calibri"/>
              </a:rPr>
              <a:t>0.50</a:t>
            </a:r>
            <a:endParaRPr b="1" sz="1700">
              <a:latin typeface="Calibri"/>
              <a:ea typeface="Calibri"/>
              <a:cs typeface="Calibri"/>
              <a:sym typeface="Calibri"/>
            </a:endParaRPr>
          </a:p>
        </p:txBody>
      </p:sp>
      <p:sp>
        <p:nvSpPr>
          <p:cNvPr id="159" name="Google Shape;159;p20"/>
          <p:cNvSpPr txBox="1"/>
          <p:nvPr/>
        </p:nvSpPr>
        <p:spPr>
          <a:xfrm>
            <a:off x="4818388"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0.60</a:t>
            </a:r>
            <a:endParaRPr b="1" sz="1200">
              <a:latin typeface="Calibri"/>
              <a:ea typeface="Calibri"/>
              <a:cs typeface="Calibri"/>
              <a:sym typeface="Calibri"/>
            </a:endParaRPr>
          </a:p>
        </p:txBody>
      </p:sp>
      <p:sp>
        <p:nvSpPr>
          <p:cNvPr id="160" name="Google Shape;160;p20"/>
          <p:cNvSpPr txBox="1"/>
          <p:nvPr/>
        </p:nvSpPr>
        <p:spPr>
          <a:xfrm>
            <a:off x="5550275"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0.70</a:t>
            </a:r>
            <a:endParaRPr b="1" sz="1200">
              <a:latin typeface="Calibri"/>
              <a:ea typeface="Calibri"/>
              <a:cs typeface="Calibri"/>
              <a:sym typeface="Calibri"/>
            </a:endParaRPr>
          </a:p>
        </p:txBody>
      </p:sp>
      <p:sp>
        <p:nvSpPr>
          <p:cNvPr id="161" name="Google Shape;161;p20"/>
          <p:cNvSpPr txBox="1"/>
          <p:nvPr/>
        </p:nvSpPr>
        <p:spPr>
          <a:xfrm>
            <a:off x="6282150"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0.80</a:t>
            </a:r>
            <a:endParaRPr b="1" sz="1200">
              <a:latin typeface="Calibri"/>
              <a:ea typeface="Calibri"/>
              <a:cs typeface="Calibri"/>
              <a:sym typeface="Calibri"/>
            </a:endParaRPr>
          </a:p>
        </p:txBody>
      </p:sp>
      <p:sp>
        <p:nvSpPr>
          <p:cNvPr id="162" name="Google Shape;162;p20"/>
          <p:cNvSpPr txBox="1"/>
          <p:nvPr/>
        </p:nvSpPr>
        <p:spPr>
          <a:xfrm>
            <a:off x="6959625" y="2741400"/>
            <a:ext cx="50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200">
                <a:latin typeface="Calibri"/>
                <a:ea typeface="Calibri"/>
                <a:cs typeface="Calibri"/>
                <a:sym typeface="Calibri"/>
              </a:rPr>
              <a:t>0.90</a:t>
            </a:r>
            <a:endParaRPr b="1" sz="1200">
              <a:latin typeface="Calibri"/>
              <a:ea typeface="Calibri"/>
              <a:cs typeface="Calibri"/>
              <a:sym typeface="Calibri"/>
            </a:endParaRPr>
          </a:p>
        </p:txBody>
      </p:sp>
      <p:cxnSp>
        <p:nvCxnSpPr>
          <p:cNvPr id="163" name="Google Shape;163;p20"/>
          <p:cNvCxnSpPr/>
          <p:nvPr/>
        </p:nvCxnSpPr>
        <p:spPr>
          <a:xfrm>
            <a:off x="4389400" y="2292875"/>
            <a:ext cx="1517100" cy="0"/>
          </a:xfrm>
          <a:prstGeom prst="straightConnector1">
            <a:avLst/>
          </a:prstGeom>
          <a:noFill/>
          <a:ln cap="flat" cmpd="sng" w="19050">
            <a:solidFill>
              <a:schemeClr val="dk1"/>
            </a:solidFill>
            <a:prstDash val="solid"/>
            <a:round/>
            <a:headEnd len="med" w="med" type="none"/>
            <a:tailEnd len="med" w="med" type="triangle"/>
          </a:ln>
        </p:spPr>
      </p:cxnSp>
      <p:sp>
        <p:nvSpPr>
          <p:cNvPr id="164" name="Google Shape;164;p20"/>
          <p:cNvSpPr txBox="1"/>
          <p:nvPr/>
        </p:nvSpPr>
        <p:spPr>
          <a:xfrm>
            <a:off x="4201050" y="1403175"/>
            <a:ext cx="2087400" cy="674100"/>
          </a:xfrm>
          <a:prstGeom prst="rect">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latin typeface="Calibri"/>
                <a:ea typeface="Calibri"/>
                <a:cs typeface="Calibri"/>
                <a:sym typeface="Calibri"/>
              </a:rPr>
              <a:t>In general, above 50% probability we say the customer will buy. And the greater the probability, the more certainty we have in the prediction.</a:t>
            </a:r>
            <a:endParaRPr b="1" sz="900">
              <a:latin typeface="Calibri"/>
              <a:ea typeface="Calibri"/>
              <a:cs typeface="Calibri"/>
              <a:sym typeface="Calibri"/>
            </a:endParaRPr>
          </a:p>
        </p:txBody>
      </p:sp>
      <p:sp>
        <p:nvSpPr>
          <p:cNvPr id="165" name="Google Shape;165;p20"/>
          <p:cNvSpPr txBox="1"/>
          <p:nvPr/>
        </p:nvSpPr>
        <p:spPr>
          <a:xfrm>
            <a:off x="3250450" y="3599750"/>
            <a:ext cx="2207700" cy="8274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latin typeface="Calibri"/>
                <a:ea typeface="Calibri"/>
                <a:cs typeface="Calibri"/>
                <a:sym typeface="Calibri"/>
              </a:rPr>
              <a:t>Customers close to 50% probability are the customers that the model has the most difficulty in telling whether the customer will buy or not.</a:t>
            </a:r>
            <a:endParaRPr b="1" sz="900">
              <a:latin typeface="Calibri"/>
              <a:ea typeface="Calibri"/>
              <a:cs typeface="Calibri"/>
              <a:sym typeface="Calibri"/>
            </a:endParaRPr>
          </a:p>
        </p:txBody>
      </p:sp>
      <p:sp>
        <p:nvSpPr>
          <p:cNvPr id="166" name="Google Shape;166;p20"/>
          <p:cNvSpPr txBox="1"/>
          <p:nvPr/>
        </p:nvSpPr>
        <p:spPr>
          <a:xfrm>
            <a:off x="6425575" y="3883300"/>
            <a:ext cx="2207700" cy="827400"/>
          </a:xfrm>
          <a:prstGeom prst="rect">
            <a:avLst/>
          </a:prstGeom>
          <a:solidFill>
            <a:srgbClr val="D0E0E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latin typeface="Calibri"/>
                <a:ea typeface="Calibri"/>
                <a:cs typeface="Calibri"/>
                <a:sym typeface="Calibri"/>
              </a:rPr>
              <a:t>Customers close to 90% are customers that the model is quite sure the customer will buy. They are generally "top customers" and the model will make fewer mistakes.</a:t>
            </a:r>
            <a:endParaRPr b="1" sz="900">
              <a:latin typeface="Calibri"/>
              <a:ea typeface="Calibri"/>
              <a:cs typeface="Calibri"/>
              <a:sym typeface="Calibri"/>
            </a:endParaRPr>
          </a:p>
        </p:txBody>
      </p:sp>
      <p:sp>
        <p:nvSpPr>
          <p:cNvPr id="167" name="Google Shape;167;p20"/>
          <p:cNvSpPr txBox="1"/>
          <p:nvPr/>
        </p:nvSpPr>
        <p:spPr>
          <a:xfrm>
            <a:off x="509575" y="3883300"/>
            <a:ext cx="1665000" cy="827400"/>
          </a:xfrm>
          <a:prstGeom prst="rect">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900">
                <a:latin typeface="Calibri"/>
                <a:ea typeface="Calibri"/>
                <a:cs typeface="Calibri"/>
                <a:sym typeface="Calibri"/>
              </a:rPr>
              <a:t>Customers close to 10% have a very low probability of buying and are unlikely to buy in the next 12 months.</a:t>
            </a:r>
            <a:endParaRPr b="1" sz="900">
              <a:latin typeface="Calibri"/>
              <a:ea typeface="Calibri"/>
              <a:cs typeface="Calibri"/>
              <a:sym typeface="Calibri"/>
            </a:endParaRPr>
          </a:p>
        </p:txBody>
      </p:sp>
      <p:cxnSp>
        <p:nvCxnSpPr>
          <p:cNvPr id="168" name="Google Shape;168;p20"/>
          <p:cNvCxnSpPr>
            <a:stCxn id="154" idx="2"/>
            <a:endCxn id="167" idx="0"/>
          </p:cNvCxnSpPr>
          <p:nvPr/>
        </p:nvCxnSpPr>
        <p:spPr>
          <a:xfrm rot="5400000">
            <a:off x="1019775" y="3432900"/>
            <a:ext cx="772500" cy="128100"/>
          </a:xfrm>
          <a:prstGeom prst="bentConnector3">
            <a:avLst>
              <a:gd fmla="val 50011" name="adj1"/>
            </a:avLst>
          </a:prstGeom>
          <a:noFill/>
          <a:ln cap="flat" cmpd="sng" w="19050">
            <a:solidFill>
              <a:schemeClr val="dk1"/>
            </a:solidFill>
            <a:prstDash val="solid"/>
            <a:round/>
            <a:headEnd len="med" w="med" type="none"/>
            <a:tailEnd len="med" w="med" type="triangle"/>
          </a:ln>
        </p:spPr>
      </p:cxnSp>
      <p:cxnSp>
        <p:nvCxnSpPr>
          <p:cNvPr id="169" name="Google Shape;169;p20"/>
          <p:cNvCxnSpPr>
            <a:stCxn id="162" idx="2"/>
            <a:endCxn id="166" idx="0"/>
          </p:cNvCxnSpPr>
          <p:nvPr/>
        </p:nvCxnSpPr>
        <p:spPr>
          <a:xfrm flipH="1" rot="-5400000">
            <a:off x="6984975" y="3338700"/>
            <a:ext cx="772500" cy="316500"/>
          </a:xfrm>
          <a:prstGeom prst="bentConnector3">
            <a:avLst>
              <a:gd fmla="val 50006" name="adj1"/>
            </a:avLst>
          </a:prstGeom>
          <a:noFill/>
          <a:ln cap="flat" cmpd="sng" w="19050">
            <a:solidFill>
              <a:schemeClr val="dk1"/>
            </a:solidFill>
            <a:prstDash val="solid"/>
            <a:round/>
            <a:headEnd len="med" w="med" type="none"/>
            <a:tailEnd len="med" w="med" type="triangle"/>
          </a:ln>
        </p:spPr>
      </p:cxnSp>
      <p:cxnSp>
        <p:nvCxnSpPr>
          <p:cNvPr id="170" name="Google Shape;170;p20"/>
          <p:cNvCxnSpPr>
            <a:stCxn id="158" idx="2"/>
            <a:endCxn id="165" idx="0"/>
          </p:cNvCxnSpPr>
          <p:nvPr/>
        </p:nvCxnSpPr>
        <p:spPr>
          <a:xfrm flipH="1" rot="-5400000">
            <a:off x="4175200" y="3420000"/>
            <a:ext cx="358800" cy="600"/>
          </a:xfrm>
          <a:prstGeom prst="bentConnector3">
            <a:avLst>
              <a:gd fmla="val 50007" name="adj1"/>
            </a:avLst>
          </a:prstGeom>
          <a:noFill/>
          <a:ln cap="flat" cmpd="sng" w="19050">
            <a:solidFill>
              <a:schemeClr val="dk1"/>
            </a:solidFill>
            <a:prstDash val="solid"/>
            <a:round/>
            <a:headEnd len="med" w="med" type="none"/>
            <a:tailEnd len="med" w="med" type="triangle"/>
          </a:ln>
        </p:spPr>
      </p:cxnSp>
      <p:sp>
        <p:nvSpPr>
          <p:cNvPr id="171" name="Google Shape;171;p20"/>
          <p:cNvSpPr txBox="1"/>
          <p:nvPr/>
        </p:nvSpPr>
        <p:spPr>
          <a:xfrm>
            <a:off x="-56025" y="2153225"/>
            <a:ext cx="139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900">
                <a:solidFill>
                  <a:schemeClr val="dk1"/>
                </a:solidFill>
                <a:latin typeface="Calibri"/>
                <a:ea typeface="Calibri"/>
                <a:cs typeface="Calibri"/>
                <a:sym typeface="Calibri"/>
              </a:rPr>
              <a:t>Thermometer</a:t>
            </a:r>
            <a:endParaRPr b="1" sz="900">
              <a:solidFill>
                <a:schemeClr val="dk1"/>
              </a:solidFill>
              <a:latin typeface="Calibri"/>
              <a:ea typeface="Calibri"/>
              <a:cs typeface="Calibri"/>
              <a:sym typeface="Calibri"/>
            </a:endParaRPr>
          </a:p>
          <a:p>
            <a:pPr indent="0" lvl="0" marL="0" rtl="0" algn="ctr">
              <a:spcBef>
                <a:spcPts val="0"/>
              </a:spcBef>
              <a:spcAft>
                <a:spcPts val="0"/>
              </a:spcAft>
              <a:buNone/>
            </a:pPr>
            <a:r>
              <a:rPr b="1" i="1" lang="pt-BR" sz="900">
                <a:solidFill>
                  <a:schemeClr val="dk1"/>
                </a:solidFill>
                <a:latin typeface="Calibri"/>
                <a:ea typeface="Calibri"/>
                <a:cs typeface="Calibri"/>
                <a:sym typeface="Calibri"/>
              </a:rPr>
              <a:t>probability to buy</a:t>
            </a:r>
            <a:endParaRPr i="1"/>
          </a:p>
        </p:txBody>
      </p:sp>
      <p:sp>
        <p:nvSpPr>
          <p:cNvPr id="172" name="Google Shape;172;p20"/>
          <p:cNvSpPr txBox="1"/>
          <p:nvPr/>
        </p:nvSpPr>
        <p:spPr>
          <a:xfrm>
            <a:off x="6788850" y="183575"/>
            <a:ext cx="2087400" cy="51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800">
                <a:latin typeface="Calibri"/>
                <a:ea typeface="Calibri"/>
                <a:cs typeface="Calibri"/>
                <a:sym typeface="Calibri"/>
              </a:rPr>
              <a:t>*Note that the probability of not </a:t>
            </a:r>
            <a:r>
              <a:rPr b="1" lang="pt-BR" sz="800">
                <a:solidFill>
                  <a:srgbClr val="FF0000"/>
                </a:solidFill>
                <a:latin typeface="Calibri"/>
                <a:ea typeface="Calibri"/>
                <a:cs typeface="Calibri"/>
                <a:sym typeface="Calibri"/>
              </a:rPr>
              <a:t>buying</a:t>
            </a:r>
            <a:r>
              <a:rPr b="1" lang="pt-BR" sz="800">
                <a:latin typeface="Calibri"/>
                <a:ea typeface="Calibri"/>
                <a:cs typeface="Calibri"/>
                <a:sym typeface="Calibri"/>
              </a:rPr>
              <a:t> is </a:t>
            </a:r>
            <a:r>
              <a:rPr b="1" i="1" lang="pt-BR" sz="800">
                <a:latin typeface="Calibri"/>
                <a:ea typeface="Calibri"/>
                <a:cs typeface="Calibri"/>
                <a:sym typeface="Calibri"/>
              </a:rPr>
              <a:t>inverse</a:t>
            </a:r>
            <a:r>
              <a:rPr b="1" lang="pt-BR" sz="800">
                <a:latin typeface="Calibri"/>
                <a:ea typeface="Calibri"/>
                <a:cs typeface="Calibri"/>
                <a:sym typeface="Calibri"/>
              </a:rPr>
              <a:t> to the probability of </a:t>
            </a:r>
            <a:r>
              <a:rPr b="1" lang="pt-BR" sz="800">
                <a:solidFill>
                  <a:srgbClr val="38761D"/>
                </a:solidFill>
                <a:latin typeface="Calibri"/>
                <a:ea typeface="Calibri"/>
                <a:cs typeface="Calibri"/>
                <a:sym typeface="Calibri"/>
              </a:rPr>
              <a:t>buying</a:t>
            </a:r>
            <a:r>
              <a:rPr b="1" lang="pt-BR" sz="800">
                <a:solidFill>
                  <a:srgbClr val="6AA84F"/>
                </a:solidFill>
                <a:latin typeface="Calibri"/>
                <a:ea typeface="Calibri"/>
                <a:cs typeface="Calibri"/>
                <a:sym typeface="Calibri"/>
              </a:rPr>
              <a:t>.</a:t>
            </a:r>
            <a:endParaRPr b="1" sz="800">
              <a:solidFill>
                <a:srgbClr val="6AA84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Feature Importance</a:t>
            </a:r>
            <a:endParaRPr sz="2400">
              <a:latin typeface="Roboto"/>
              <a:ea typeface="Roboto"/>
              <a:cs typeface="Roboto"/>
              <a:sym typeface="Roboto"/>
            </a:endParaRPr>
          </a:p>
        </p:txBody>
      </p:sp>
      <p:cxnSp>
        <p:nvCxnSpPr>
          <p:cNvPr id="178" name="Google Shape;178;p21"/>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179" name="Google Shape;179;p21"/>
          <p:cNvSpPr txBox="1"/>
          <p:nvPr/>
        </p:nvSpPr>
        <p:spPr>
          <a:xfrm>
            <a:off x="584563" y="1176125"/>
            <a:ext cx="3043200" cy="25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chemeClr val="dk1"/>
                </a:solidFill>
                <a:latin typeface="Calibri"/>
                <a:ea typeface="Calibri"/>
                <a:cs typeface="Calibri"/>
                <a:sym typeface="Calibri"/>
              </a:rPr>
              <a:t>The 20 most important variables</a:t>
            </a:r>
            <a:r>
              <a:rPr b="1" lang="pt-BR" sz="1200">
                <a:solidFill>
                  <a:schemeClr val="dk1"/>
                </a:solidFill>
                <a:latin typeface="Calibri"/>
                <a:ea typeface="Calibri"/>
                <a:cs typeface="Calibri"/>
                <a:sym typeface="Calibri"/>
              </a:rPr>
              <a:t> (Will Buy?)</a:t>
            </a:r>
            <a:endParaRPr b="1" sz="1200">
              <a:solidFill>
                <a:schemeClr val="dk1"/>
              </a:solidFill>
              <a:latin typeface="Calibri"/>
              <a:ea typeface="Calibri"/>
              <a:cs typeface="Calibri"/>
              <a:sym typeface="Calibri"/>
            </a:endParaRPr>
          </a:p>
        </p:txBody>
      </p:sp>
      <p:sp>
        <p:nvSpPr>
          <p:cNvPr id="180" name="Google Shape;180;p21"/>
          <p:cNvSpPr txBox="1"/>
          <p:nvPr/>
        </p:nvSpPr>
        <p:spPr>
          <a:xfrm>
            <a:off x="5323377" y="1176125"/>
            <a:ext cx="3471600" cy="2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sz="1200">
                <a:solidFill>
                  <a:schemeClr val="dk1"/>
                </a:solidFill>
                <a:latin typeface="Calibri"/>
                <a:ea typeface="Calibri"/>
                <a:cs typeface="Calibri"/>
                <a:sym typeface="Calibri"/>
              </a:rPr>
              <a:t>The 20 most important variables</a:t>
            </a:r>
            <a:r>
              <a:rPr b="1" lang="pt-BR" sz="1200">
                <a:solidFill>
                  <a:schemeClr val="dk1"/>
                </a:solidFill>
                <a:latin typeface="Calibri"/>
                <a:ea typeface="Calibri"/>
                <a:cs typeface="Calibri"/>
                <a:sym typeface="Calibri"/>
              </a:rPr>
              <a:t> (How Much?)</a:t>
            </a:r>
            <a:endParaRPr b="1" sz="1200">
              <a:solidFill>
                <a:schemeClr val="dk1"/>
              </a:solidFill>
              <a:latin typeface="Calibri"/>
              <a:ea typeface="Calibri"/>
              <a:cs typeface="Calibri"/>
              <a:sym typeface="Calibri"/>
            </a:endParaRPr>
          </a:p>
        </p:txBody>
      </p:sp>
      <p:pic>
        <p:nvPicPr>
          <p:cNvPr id="181" name="Google Shape;181;p21"/>
          <p:cNvPicPr preferRelativeResize="0"/>
          <p:nvPr/>
        </p:nvPicPr>
        <p:blipFill>
          <a:blip r:embed="rId3">
            <a:alphaModFix/>
          </a:blip>
          <a:stretch>
            <a:fillRect/>
          </a:stretch>
        </p:blipFill>
        <p:spPr>
          <a:xfrm>
            <a:off x="199450" y="1518375"/>
            <a:ext cx="4101101" cy="3404574"/>
          </a:xfrm>
          <a:prstGeom prst="rect">
            <a:avLst/>
          </a:prstGeom>
          <a:noFill/>
          <a:ln>
            <a:noFill/>
          </a:ln>
        </p:spPr>
      </p:pic>
      <p:pic>
        <p:nvPicPr>
          <p:cNvPr id="182" name="Google Shape;182;p21"/>
          <p:cNvPicPr preferRelativeResize="0"/>
          <p:nvPr/>
        </p:nvPicPr>
        <p:blipFill>
          <a:blip r:embed="rId4">
            <a:alphaModFix/>
          </a:blip>
          <a:stretch>
            <a:fillRect/>
          </a:stretch>
        </p:blipFill>
        <p:spPr>
          <a:xfrm>
            <a:off x="4789751" y="1594575"/>
            <a:ext cx="3776856" cy="3404574"/>
          </a:xfrm>
          <a:prstGeom prst="rect">
            <a:avLst/>
          </a:prstGeom>
          <a:noFill/>
          <a:ln>
            <a:noFill/>
          </a:ln>
        </p:spPr>
      </p:pic>
      <p:sp>
        <p:nvSpPr>
          <p:cNvPr id="183" name="Google Shape;183;p21"/>
          <p:cNvSpPr txBox="1"/>
          <p:nvPr/>
        </p:nvSpPr>
        <p:spPr>
          <a:xfrm>
            <a:off x="6073452" y="658475"/>
            <a:ext cx="3471600" cy="2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pt-BR" sz="1000">
                <a:solidFill>
                  <a:schemeClr val="dk1"/>
                </a:solidFill>
                <a:latin typeface="Calibri"/>
                <a:ea typeface="Calibri"/>
                <a:cs typeface="Calibri"/>
                <a:sym typeface="Calibri"/>
              </a:rPr>
              <a:t>*The higher up, the more the variable is important.</a:t>
            </a:r>
            <a:endParaRPr i="1" sz="1000">
              <a:solidFill>
                <a:schemeClr val="dk1"/>
              </a:solidFill>
              <a:latin typeface="Calibri"/>
              <a:ea typeface="Calibri"/>
              <a:cs typeface="Calibri"/>
              <a:sym typeface="Calibri"/>
            </a:endParaRPr>
          </a:p>
        </p:txBody>
      </p:sp>
      <p:sp>
        <p:nvSpPr>
          <p:cNvPr id="184" name="Google Shape;184;p21"/>
          <p:cNvSpPr/>
          <p:nvPr/>
        </p:nvSpPr>
        <p:spPr>
          <a:xfrm>
            <a:off x="1000875" y="1803600"/>
            <a:ext cx="667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1049200" y="3274175"/>
            <a:ext cx="667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736775" y="4307675"/>
            <a:ext cx="931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868775" y="3863450"/>
            <a:ext cx="799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68775" y="2402850"/>
            <a:ext cx="8481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5106875" y="2017500"/>
            <a:ext cx="8481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287175" y="2454375"/>
            <a:ext cx="667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5106875" y="2623275"/>
            <a:ext cx="799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5287175" y="3945525"/>
            <a:ext cx="667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960275" y="1723525"/>
            <a:ext cx="994800" cy="168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Example (Will Buy?)</a:t>
            </a:r>
            <a:endParaRPr sz="2400">
              <a:latin typeface="Roboto"/>
              <a:ea typeface="Roboto"/>
              <a:cs typeface="Roboto"/>
              <a:sym typeface="Roboto"/>
            </a:endParaRPr>
          </a:p>
        </p:txBody>
      </p:sp>
      <p:cxnSp>
        <p:nvCxnSpPr>
          <p:cNvPr id="199" name="Google Shape;199;p22"/>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pic>
        <p:nvPicPr>
          <p:cNvPr id="200" name="Google Shape;200;p22"/>
          <p:cNvPicPr preferRelativeResize="0"/>
          <p:nvPr/>
        </p:nvPicPr>
        <p:blipFill>
          <a:blip r:embed="rId3">
            <a:alphaModFix/>
          </a:blip>
          <a:stretch>
            <a:fillRect/>
          </a:stretch>
        </p:blipFill>
        <p:spPr>
          <a:xfrm>
            <a:off x="5566288" y="1197153"/>
            <a:ext cx="1101949" cy="1098435"/>
          </a:xfrm>
          <a:prstGeom prst="rect">
            <a:avLst/>
          </a:prstGeom>
          <a:noFill/>
          <a:ln>
            <a:noFill/>
          </a:ln>
        </p:spPr>
      </p:pic>
      <p:pic>
        <p:nvPicPr>
          <p:cNvPr id="201" name="Google Shape;201;p22"/>
          <p:cNvPicPr preferRelativeResize="0"/>
          <p:nvPr/>
        </p:nvPicPr>
        <p:blipFill>
          <a:blip r:embed="rId4">
            <a:alphaModFix/>
          </a:blip>
          <a:stretch>
            <a:fillRect/>
          </a:stretch>
        </p:blipFill>
        <p:spPr>
          <a:xfrm>
            <a:off x="1755588" y="1252000"/>
            <a:ext cx="1101949" cy="1098426"/>
          </a:xfrm>
          <a:prstGeom prst="rect">
            <a:avLst/>
          </a:prstGeom>
          <a:noFill/>
          <a:ln>
            <a:noFill/>
          </a:ln>
        </p:spPr>
      </p:pic>
      <p:sp>
        <p:nvSpPr>
          <p:cNvPr id="202" name="Google Shape;202;p22"/>
          <p:cNvSpPr txBox="1"/>
          <p:nvPr/>
        </p:nvSpPr>
        <p:spPr>
          <a:xfrm>
            <a:off x="1333226" y="2475025"/>
            <a:ext cx="1946700" cy="25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Calibri"/>
                <a:ea typeface="Calibri"/>
                <a:cs typeface="Calibri"/>
                <a:sym typeface="Calibri"/>
              </a:rPr>
              <a:t>Will Buy (Real) = True</a:t>
            </a:r>
            <a:endParaRPr b="1" sz="1200">
              <a:solidFill>
                <a:srgbClr val="FFFFFF"/>
              </a:solidFill>
              <a:latin typeface="Calibri"/>
              <a:ea typeface="Calibri"/>
              <a:cs typeface="Calibri"/>
              <a:sym typeface="Calibri"/>
            </a:endParaRPr>
          </a:p>
        </p:txBody>
      </p:sp>
      <p:sp>
        <p:nvSpPr>
          <p:cNvPr id="203" name="Google Shape;203;p22"/>
          <p:cNvSpPr txBox="1"/>
          <p:nvPr/>
        </p:nvSpPr>
        <p:spPr>
          <a:xfrm>
            <a:off x="2396350" y="2925075"/>
            <a:ext cx="944400" cy="261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04" name="Google Shape;204;p22"/>
          <p:cNvSpPr txBox="1"/>
          <p:nvPr/>
        </p:nvSpPr>
        <p:spPr>
          <a:xfrm>
            <a:off x="1272400" y="2925075"/>
            <a:ext cx="944400" cy="261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05" name="Google Shape;205;p22"/>
          <p:cNvSpPr txBox="1"/>
          <p:nvPr/>
        </p:nvSpPr>
        <p:spPr>
          <a:xfrm>
            <a:off x="2396363" y="3175725"/>
            <a:ext cx="1530300" cy="9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Calibri"/>
                <a:ea typeface="Calibri"/>
                <a:cs typeface="Calibri"/>
                <a:sym typeface="Calibri"/>
              </a:rPr>
              <a:t>last_visit = 0</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products_viewed = 114</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visist_last_30_days = True</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days_last_cart = 7</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last_order  = 7</a:t>
            </a:r>
            <a:endParaRPr sz="1000">
              <a:latin typeface="Calibri"/>
              <a:ea typeface="Calibri"/>
              <a:cs typeface="Calibri"/>
              <a:sym typeface="Calibri"/>
            </a:endParaRPr>
          </a:p>
        </p:txBody>
      </p:sp>
      <p:sp>
        <p:nvSpPr>
          <p:cNvPr id="206" name="Google Shape;206;p22"/>
          <p:cNvSpPr txBox="1"/>
          <p:nvPr/>
        </p:nvSpPr>
        <p:spPr>
          <a:xfrm>
            <a:off x="6207038" y="2914725"/>
            <a:ext cx="944400" cy="261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07" name="Google Shape;207;p22"/>
          <p:cNvSpPr txBox="1"/>
          <p:nvPr/>
        </p:nvSpPr>
        <p:spPr>
          <a:xfrm>
            <a:off x="5083088" y="2914725"/>
            <a:ext cx="944400" cy="261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08" name="Google Shape;208;p22"/>
          <p:cNvSpPr txBox="1"/>
          <p:nvPr/>
        </p:nvSpPr>
        <p:spPr>
          <a:xfrm>
            <a:off x="686525" y="3186075"/>
            <a:ext cx="1530300" cy="90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000">
                <a:latin typeface="Calibri"/>
                <a:ea typeface="Calibri"/>
                <a:cs typeface="Calibri"/>
                <a:sym typeface="Calibri"/>
              </a:rPr>
              <a:t>frequency = 1</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buy_marketplace = True</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sum_gtv = 294.89</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value_last_year = 0</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frequency_12m = 1</a:t>
            </a:r>
            <a:endParaRPr sz="1000">
              <a:latin typeface="Calibri"/>
              <a:ea typeface="Calibri"/>
              <a:cs typeface="Calibri"/>
              <a:sym typeface="Calibri"/>
            </a:endParaRPr>
          </a:p>
          <a:p>
            <a:pPr indent="0" lvl="0" marL="0" rtl="0" algn="r">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r">
              <a:spcBef>
                <a:spcPts val="0"/>
              </a:spcBef>
              <a:spcAft>
                <a:spcPts val="0"/>
              </a:spcAft>
              <a:buNone/>
            </a:pPr>
            <a:r>
              <a:t/>
            </a:r>
            <a:endParaRPr sz="1000">
              <a:latin typeface="Calibri"/>
              <a:ea typeface="Calibri"/>
              <a:cs typeface="Calibri"/>
              <a:sym typeface="Calibri"/>
            </a:endParaRPr>
          </a:p>
        </p:txBody>
      </p:sp>
      <p:sp>
        <p:nvSpPr>
          <p:cNvPr id="209" name="Google Shape;209;p22"/>
          <p:cNvSpPr txBox="1"/>
          <p:nvPr/>
        </p:nvSpPr>
        <p:spPr>
          <a:xfrm>
            <a:off x="6207038" y="3186075"/>
            <a:ext cx="17928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Calibri"/>
                <a:ea typeface="Calibri"/>
                <a:cs typeface="Calibri"/>
                <a:sym typeface="Calibri"/>
              </a:rPr>
              <a:t>sum_gtv = 2944,39</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days_last_cart = 5</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frequency_12m = 4</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visit_last_30_day = True</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product_viewed = 82</a:t>
            </a:r>
            <a:endParaRPr sz="1000">
              <a:latin typeface="Calibri"/>
              <a:ea typeface="Calibri"/>
              <a:cs typeface="Calibri"/>
              <a:sym typeface="Calibri"/>
            </a:endParaRPr>
          </a:p>
          <a:p>
            <a:pPr indent="0" lvl="0" marL="0" rtl="0" algn="r">
              <a:spcBef>
                <a:spcPts val="0"/>
              </a:spcBef>
              <a:spcAft>
                <a:spcPts val="0"/>
              </a:spcAft>
              <a:buNone/>
            </a:pPr>
            <a:r>
              <a:t/>
            </a:r>
            <a:endParaRPr sz="1000">
              <a:latin typeface="Calibri"/>
              <a:ea typeface="Calibri"/>
              <a:cs typeface="Calibri"/>
              <a:sym typeface="Calibri"/>
            </a:endParaRPr>
          </a:p>
          <a:p>
            <a:pPr indent="0" lvl="0" marL="0" rtl="0" algn="r">
              <a:spcBef>
                <a:spcPts val="0"/>
              </a:spcBef>
              <a:spcAft>
                <a:spcPts val="0"/>
              </a:spcAft>
              <a:buNone/>
            </a:pPr>
            <a:r>
              <a:t/>
            </a:r>
            <a:endParaRPr sz="1000">
              <a:latin typeface="Calibri"/>
              <a:ea typeface="Calibri"/>
              <a:cs typeface="Calibri"/>
              <a:sym typeface="Calibri"/>
            </a:endParaRPr>
          </a:p>
        </p:txBody>
      </p:sp>
      <p:sp>
        <p:nvSpPr>
          <p:cNvPr id="210" name="Google Shape;210;p22"/>
          <p:cNvSpPr txBox="1"/>
          <p:nvPr/>
        </p:nvSpPr>
        <p:spPr>
          <a:xfrm>
            <a:off x="4464801" y="3186075"/>
            <a:ext cx="1642500" cy="95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000">
                <a:latin typeface="Calibri"/>
                <a:ea typeface="Calibri"/>
                <a:cs typeface="Calibri"/>
                <a:sym typeface="Calibri"/>
              </a:rPr>
              <a:t>state = MT</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gtv_last_year = 0</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buy_marketplace = True</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avg_time_delivery = 15</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newsletter = unsubscribed</a:t>
            </a:r>
            <a:endParaRPr sz="1000">
              <a:latin typeface="Calibri"/>
              <a:ea typeface="Calibri"/>
              <a:cs typeface="Calibri"/>
              <a:sym typeface="Calibri"/>
            </a:endParaRPr>
          </a:p>
          <a:p>
            <a:pPr indent="0" lvl="0" marL="0" rtl="0" algn="r">
              <a:spcBef>
                <a:spcPts val="0"/>
              </a:spcBef>
              <a:spcAft>
                <a:spcPts val="0"/>
              </a:spcAft>
              <a:buNone/>
            </a:pPr>
            <a:r>
              <a:t/>
            </a:r>
            <a:endParaRPr sz="1000">
              <a:latin typeface="Calibri"/>
              <a:ea typeface="Calibri"/>
              <a:cs typeface="Calibri"/>
              <a:sym typeface="Calibri"/>
            </a:endParaRPr>
          </a:p>
        </p:txBody>
      </p:sp>
      <p:sp>
        <p:nvSpPr>
          <p:cNvPr id="211" name="Google Shape;211;p22"/>
          <p:cNvSpPr txBox="1"/>
          <p:nvPr/>
        </p:nvSpPr>
        <p:spPr>
          <a:xfrm>
            <a:off x="1333220" y="4538400"/>
            <a:ext cx="1946700" cy="2580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latin typeface="Calibri"/>
                <a:ea typeface="Calibri"/>
                <a:cs typeface="Calibri"/>
                <a:sym typeface="Calibri"/>
              </a:rPr>
              <a:t>Prob(Will Buy) = 0,52</a:t>
            </a:r>
            <a:endParaRPr b="1" sz="1200">
              <a:latin typeface="Calibri"/>
              <a:ea typeface="Calibri"/>
              <a:cs typeface="Calibri"/>
              <a:sym typeface="Calibri"/>
            </a:endParaRPr>
          </a:p>
        </p:txBody>
      </p:sp>
      <p:sp>
        <p:nvSpPr>
          <p:cNvPr id="212" name="Google Shape;212;p22"/>
          <p:cNvSpPr/>
          <p:nvPr/>
        </p:nvSpPr>
        <p:spPr>
          <a:xfrm>
            <a:off x="2203388" y="4140363"/>
            <a:ext cx="206400" cy="258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txBox="1"/>
          <p:nvPr/>
        </p:nvSpPr>
        <p:spPr>
          <a:xfrm>
            <a:off x="5143913" y="2475025"/>
            <a:ext cx="1946700" cy="25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Calibri"/>
                <a:ea typeface="Calibri"/>
                <a:cs typeface="Calibri"/>
                <a:sym typeface="Calibri"/>
              </a:rPr>
              <a:t>Will Buy (Real) = True</a:t>
            </a:r>
            <a:endParaRPr b="1" sz="1200">
              <a:solidFill>
                <a:srgbClr val="FFFFFF"/>
              </a:solidFill>
              <a:latin typeface="Calibri"/>
              <a:ea typeface="Calibri"/>
              <a:cs typeface="Calibri"/>
              <a:sym typeface="Calibri"/>
            </a:endParaRPr>
          </a:p>
        </p:txBody>
      </p:sp>
      <p:sp>
        <p:nvSpPr>
          <p:cNvPr id="214" name="Google Shape;214;p22"/>
          <p:cNvSpPr txBox="1"/>
          <p:nvPr/>
        </p:nvSpPr>
        <p:spPr>
          <a:xfrm>
            <a:off x="5219420" y="4538400"/>
            <a:ext cx="1946700" cy="258000"/>
          </a:xfrm>
          <a:prstGeom prst="rect">
            <a:avLst/>
          </a:pr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latin typeface="Calibri"/>
                <a:ea typeface="Calibri"/>
                <a:cs typeface="Calibri"/>
                <a:sym typeface="Calibri"/>
              </a:rPr>
              <a:t>Prob(Will Buy) = 0,95</a:t>
            </a:r>
            <a:endParaRPr b="1" sz="1200">
              <a:latin typeface="Calibri"/>
              <a:ea typeface="Calibri"/>
              <a:cs typeface="Calibri"/>
              <a:sym typeface="Calibri"/>
            </a:endParaRPr>
          </a:p>
        </p:txBody>
      </p:sp>
      <p:sp>
        <p:nvSpPr>
          <p:cNvPr id="215" name="Google Shape;215;p22"/>
          <p:cNvSpPr/>
          <p:nvPr/>
        </p:nvSpPr>
        <p:spPr>
          <a:xfrm>
            <a:off x="6089588" y="4140363"/>
            <a:ext cx="206400" cy="258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5941975" y="207950"/>
            <a:ext cx="311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 variables in "</a:t>
            </a:r>
            <a:r>
              <a:rPr b="1" lang="pt-BR" sz="1000">
                <a:solidFill>
                  <a:srgbClr val="FF0000"/>
                </a:solidFill>
                <a:latin typeface="Calibri"/>
                <a:ea typeface="Calibri"/>
                <a:cs typeface="Calibri"/>
                <a:sym typeface="Calibri"/>
              </a:rPr>
              <a:t>-</a:t>
            </a:r>
            <a:r>
              <a:rPr lang="pt-BR" sz="1000">
                <a:latin typeface="Calibri"/>
                <a:ea typeface="Calibri"/>
                <a:cs typeface="Calibri"/>
                <a:sym typeface="Calibri"/>
              </a:rPr>
              <a:t>" are them that decrease the buy </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probability and the inverse happens with "</a:t>
            </a:r>
            <a:r>
              <a:rPr b="1" lang="pt-BR" sz="1000">
                <a:solidFill>
                  <a:srgbClr val="6AA84F"/>
                </a:solidFill>
                <a:latin typeface="Calibri"/>
                <a:ea typeface="Calibri"/>
                <a:cs typeface="Calibri"/>
                <a:sym typeface="Calibri"/>
              </a:rPr>
              <a:t>+</a:t>
            </a:r>
            <a:r>
              <a:rPr lang="pt-BR" sz="1000">
                <a:latin typeface="Calibri"/>
                <a:ea typeface="Calibri"/>
                <a:cs typeface="Calibri"/>
                <a:sym typeface="Calibri"/>
              </a:rPr>
              <a:t>".</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nvSpPr>
        <p:spPr>
          <a:xfrm>
            <a:off x="315675" y="503975"/>
            <a:ext cx="8055000" cy="48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latin typeface="Roboto"/>
                <a:ea typeface="Roboto"/>
                <a:cs typeface="Roboto"/>
                <a:sym typeface="Roboto"/>
              </a:rPr>
              <a:t>Example (How Much?)</a:t>
            </a:r>
            <a:endParaRPr sz="2400">
              <a:latin typeface="Roboto"/>
              <a:ea typeface="Roboto"/>
              <a:cs typeface="Roboto"/>
              <a:sym typeface="Roboto"/>
            </a:endParaRPr>
          </a:p>
        </p:txBody>
      </p:sp>
      <p:cxnSp>
        <p:nvCxnSpPr>
          <p:cNvPr id="222" name="Google Shape;222;p23"/>
          <p:cNvCxnSpPr/>
          <p:nvPr/>
        </p:nvCxnSpPr>
        <p:spPr>
          <a:xfrm flipH="1" rot="10800000">
            <a:off x="423725" y="426880"/>
            <a:ext cx="898500" cy="900"/>
          </a:xfrm>
          <a:prstGeom prst="straightConnector1">
            <a:avLst/>
          </a:prstGeom>
          <a:noFill/>
          <a:ln cap="flat" cmpd="sng" w="28575">
            <a:solidFill>
              <a:srgbClr val="000000"/>
            </a:solidFill>
            <a:prstDash val="solid"/>
            <a:round/>
            <a:headEnd len="med" w="med" type="none"/>
            <a:tailEnd len="med" w="med" type="none"/>
          </a:ln>
        </p:spPr>
      </p:cxnSp>
      <p:sp>
        <p:nvSpPr>
          <p:cNvPr id="223" name="Google Shape;223;p23"/>
          <p:cNvSpPr txBox="1"/>
          <p:nvPr/>
        </p:nvSpPr>
        <p:spPr>
          <a:xfrm>
            <a:off x="1333226" y="2449975"/>
            <a:ext cx="1946700" cy="25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Calibri"/>
                <a:ea typeface="Calibri"/>
                <a:cs typeface="Calibri"/>
                <a:sym typeface="Calibri"/>
              </a:rPr>
              <a:t>LTV Real = R$ 0,00</a:t>
            </a:r>
            <a:endParaRPr b="1" sz="1200">
              <a:solidFill>
                <a:srgbClr val="FFFFFF"/>
              </a:solidFill>
              <a:latin typeface="Calibri"/>
              <a:ea typeface="Calibri"/>
              <a:cs typeface="Calibri"/>
              <a:sym typeface="Calibri"/>
            </a:endParaRPr>
          </a:p>
        </p:txBody>
      </p:sp>
      <p:sp>
        <p:nvSpPr>
          <p:cNvPr id="224" name="Google Shape;224;p23"/>
          <p:cNvSpPr txBox="1"/>
          <p:nvPr/>
        </p:nvSpPr>
        <p:spPr>
          <a:xfrm>
            <a:off x="2396350" y="2900025"/>
            <a:ext cx="944400" cy="261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25" name="Google Shape;225;p23"/>
          <p:cNvSpPr txBox="1"/>
          <p:nvPr/>
        </p:nvSpPr>
        <p:spPr>
          <a:xfrm>
            <a:off x="1272400" y="2900025"/>
            <a:ext cx="944400" cy="261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26" name="Google Shape;226;p23"/>
          <p:cNvSpPr txBox="1"/>
          <p:nvPr/>
        </p:nvSpPr>
        <p:spPr>
          <a:xfrm>
            <a:off x="2396363" y="3150675"/>
            <a:ext cx="1530300" cy="9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solidFill>
                  <a:srgbClr val="FF0000"/>
                </a:solidFill>
                <a:latin typeface="Calibri"/>
                <a:ea typeface="Calibri"/>
                <a:cs typeface="Calibri"/>
                <a:sym typeface="Calibri"/>
              </a:rPr>
              <a:t>no + features among the 10 most important</a:t>
            </a:r>
            <a:endParaRPr sz="1000">
              <a:solidFill>
                <a:srgbClr val="FF0000"/>
              </a:solidFill>
              <a:latin typeface="Calibri"/>
              <a:ea typeface="Calibri"/>
              <a:cs typeface="Calibri"/>
              <a:sym typeface="Calibri"/>
            </a:endParaRPr>
          </a:p>
        </p:txBody>
      </p:sp>
      <p:sp>
        <p:nvSpPr>
          <p:cNvPr id="227" name="Google Shape;227;p23"/>
          <p:cNvSpPr txBox="1"/>
          <p:nvPr/>
        </p:nvSpPr>
        <p:spPr>
          <a:xfrm>
            <a:off x="6207038" y="2889675"/>
            <a:ext cx="944400" cy="261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28" name="Google Shape;228;p23"/>
          <p:cNvSpPr txBox="1"/>
          <p:nvPr/>
        </p:nvSpPr>
        <p:spPr>
          <a:xfrm>
            <a:off x="5083088" y="2889675"/>
            <a:ext cx="944400" cy="261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pt-BR" sz="1200">
                <a:solidFill>
                  <a:srgbClr val="FFFFFF"/>
                </a:solidFill>
                <a:latin typeface="Calibri"/>
                <a:ea typeface="Calibri"/>
                <a:cs typeface="Calibri"/>
                <a:sym typeface="Calibri"/>
              </a:rPr>
              <a:t>-</a:t>
            </a:r>
            <a:endParaRPr b="1" sz="1200">
              <a:solidFill>
                <a:srgbClr val="FFFFFF"/>
              </a:solidFill>
              <a:latin typeface="Calibri"/>
              <a:ea typeface="Calibri"/>
              <a:cs typeface="Calibri"/>
              <a:sym typeface="Calibri"/>
            </a:endParaRPr>
          </a:p>
        </p:txBody>
      </p:sp>
      <p:sp>
        <p:nvSpPr>
          <p:cNvPr id="229" name="Google Shape;229;p23"/>
          <p:cNvSpPr txBox="1"/>
          <p:nvPr/>
        </p:nvSpPr>
        <p:spPr>
          <a:xfrm>
            <a:off x="93150" y="3161025"/>
            <a:ext cx="2123700" cy="90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000">
                <a:latin typeface="Calibri"/>
                <a:ea typeface="Calibri"/>
                <a:cs typeface="Calibri"/>
                <a:sym typeface="Calibri"/>
              </a:rPr>
              <a:t>prob_buy = 0,16</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sum_gtv_12m = 129,99</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gtv_last_year = 0</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buy_30_days = buy_180_days = 0</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products_viewed = 3</a:t>
            </a:r>
            <a:endParaRPr sz="1000">
              <a:latin typeface="Calibri"/>
              <a:ea typeface="Calibri"/>
              <a:cs typeface="Calibri"/>
              <a:sym typeface="Calibri"/>
            </a:endParaRPr>
          </a:p>
        </p:txBody>
      </p:sp>
      <p:sp>
        <p:nvSpPr>
          <p:cNvPr id="230" name="Google Shape;230;p23"/>
          <p:cNvSpPr txBox="1"/>
          <p:nvPr/>
        </p:nvSpPr>
        <p:spPr>
          <a:xfrm>
            <a:off x="6207038" y="3161025"/>
            <a:ext cx="17928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00">
                <a:latin typeface="Calibri"/>
                <a:ea typeface="Calibri"/>
                <a:cs typeface="Calibri"/>
                <a:sym typeface="Calibri"/>
              </a:rPr>
              <a:t>prob_buy = 0,98</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sum_gtv_12m = 2.179</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total_visits = 149</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max_gtv_12m = 539,79</a:t>
            </a:r>
            <a:endParaRPr sz="1000">
              <a:latin typeface="Calibri"/>
              <a:ea typeface="Calibri"/>
              <a:cs typeface="Calibri"/>
              <a:sym typeface="Calibri"/>
            </a:endParaRPr>
          </a:p>
          <a:p>
            <a:pPr indent="0" lvl="0" marL="0" rtl="0" algn="l">
              <a:spcBef>
                <a:spcPts val="0"/>
              </a:spcBef>
              <a:spcAft>
                <a:spcPts val="0"/>
              </a:spcAft>
              <a:buNone/>
            </a:pPr>
            <a:r>
              <a:rPr lang="pt-BR" sz="1000">
                <a:latin typeface="Calibri"/>
                <a:ea typeface="Calibri"/>
                <a:cs typeface="Calibri"/>
                <a:sym typeface="Calibri"/>
              </a:rPr>
              <a:t>frequency_12m = 11</a:t>
            </a:r>
            <a:endParaRPr sz="1000">
              <a:latin typeface="Calibri"/>
              <a:ea typeface="Calibri"/>
              <a:cs typeface="Calibri"/>
              <a:sym typeface="Calibri"/>
            </a:endParaRPr>
          </a:p>
        </p:txBody>
      </p:sp>
      <p:sp>
        <p:nvSpPr>
          <p:cNvPr id="231" name="Google Shape;231;p23"/>
          <p:cNvSpPr txBox="1"/>
          <p:nvPr/>
        </p:nvSpPr>
        <p:spPr>
          <a:xfrm>
            <a:off x="4441813" y="3161025"/>
            <a:ext cx="1665600" cy="95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sz="1000">
                <a:latin typeface="Calibri"/>
                <a:ea typeface="Calibri"/>
                <a:cs typeface="Calibri"/>
                <a:sym typeface="Calibri"/>
              </a:rPr>
              <a:t>use_msite = True</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avg_gtv = 174,49</a:t>
            </a:r>
            <a:endParaRPr sz="1000">
              <a:latin typeface="Calibri"/>
              <a:ea typeface="Calibri"/>
              <a:cs typeface="Calibri"/>
              <a:sym typeface="Calibri"/>
            </a:endParaRPr>
          </a:p>
          <a:p>
            <a:pPr indent="0" lvl="0" marL="0" rtl="0" algn="r">
              <a:spcBef>
                <a:spcPts val="0"/>
              </a:spcBef>
              <a:spcAft>
                <a:spcPts val="0"/>
              </a:spcAft>
              <a:buNone/>
            </a:pPr>
            <a:r>
              <a:rPr lang="pt-BR" sz="1000">
                <a:latin typeface="Calibri"/>
                <a:ea typeface="Calibri"/>
                <a:cs typeface="Calibri"/>
                <a:sym typeface="Calibri"/>
              </a:rPr>
              <a:t>...</a:t>
            </a:r>
            <a:endParaRPr sz="1000">
              <a:latin typeface="Calibri"/>
              <a:ea typeface="Calibri"/>
              <a:cs typeface="Calibri"/>
              <a:sym typeface="Calibri"/>
            </a:endParaRPr>
          </a:p>
        </p:txBody>
      </p:sp>
      <p:sp>
        <p:nvSpPr>
          <p:cNvPr id="232" name="Google Shape;232;p23"/>
          <p:cNvSpPr txBox="1"/>
          <p:nvPr/>
        </p:nvSpPr>
        <p:spPr>
          <a:xfrm>
            <a:off x="1333220" y="4513350"/>
            <a:ext cx="1946700" cy="2580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latin typeface="Calibri"/>
                <a:ea typeface="Calibri"/>
                <a:cs typeface="Calibri"/>
                <a:sym typeface="Calibri"/>
              </a:rPr>
              <a:t>LTV Pred = R$ 37,84</a:t>
            </a:r>
            <a:endParaRPr b="1" sz="1200">
              <a:latin typeface="Calibri"/>
              <a:ea typeface="Calibri"/>
              <a:cs typeface="Calibri"/>
              <a:sym typeface="Calibri"/>
            </a:endParaRPr>
          </a:p>
        </p:txBody>
      </p:sp>
      <p:sp>
        <p:nvSpPr>
          <p:cNvPr id="233" name="Google Shape;233;p23"/>
          <p:cNvSpPr/>
          <p:nvPr/>
        </p:nvSpPr>
        <p:spPr>
          <a:xfrm>
            <a:off x="2203388" y="4115313"/>
            <a:ext cx="206400" cy="258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5143913" y="2449975"/>
            <a:ext cx="1946700" cy="25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FFFFFF"/>
                </a:solidFill>
                <a:latin typeface="Calibri"/>
                <a:ea typeface="Calibri"/>
                <a:cs typeface="Calibri"/>
                <a:sym typeface="Calibri"/>
              </a:rPr>
              <a:t>LTV Real = R$ 1.449,24</a:t>
            </a:r>
            <a:endParaRPr b="1" sz="1200">
              <a:solidFill>
                <a:srgbClr val="FFFFFF"/>
              </a:solidFill>
              <a:latin typeface="Calibri"/>
              <a:ea typeface="Calibri"/>
              <a:cs typeface="Calibri"/>
              <a:sym typeface="Calibri"/>
            </a:endParaRPr>
          </a:p>
        </p:txBody>
      </p:sp>
      <p:sp>
        <p:nvSpPr>
          <p:cNvPr id="235" name="Google Shape;235;p23"/>
          <p:cNvSpPr txBox="1"/>
          <p:nvPr/>
        </p:nvSpPr>
        <p:spPr>
          <a:xfrm>
            <a:off x="5219420" y="4513350"/>
            <a:ext cx="1946700" cy="258000"/>
          </a:xfrm>
          <a:prstGeom prst="rect">
            <a:avLst/>
          </a:pr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200">
                <a:solidFill>
                  <a:srgbClr val="000000"/>
                </a:solidFill>
                <a:latin typeface="Calibri"/>
                <a:ea typeface="Calibri"/>
                <a:cs typeface="Calibri"/>
                <a:sym typeface="Calibri"/>
              </a:rPr>
              <a:t>LTV Pred = </a:t>
            </a:r>
            <a:r>
              <a:rPr b="1" lang="pt-BR" sz="1200">
                <a:latin typeface="Calibri"/>
                <a:ea typeface="Calibri"/>
                <a:cs typeface="Calibri"/>
                <a:sym typeface="Calibri"/>
              </a:rPr>
              <a:t>2.079,39</a:t>
            </a:r>
            <a:endParaRPr b="1" sz="1200">
              <a:latin typeface="Calibri"/>
              <a:ea typeface="Calibri"/>
              <a:cs typeface="Calibri"/>
              <a:sym typeface="Calibri"/>
            </a:endParaRPr>
          </a:p>
        </p:txBody>
      </p:sp>
      <p:sp>
        <p:nvSpPr>
          <p:cNvPr id="236" name="Google Shape;236;p23"/>
          <p:cNvSpPr/>
          <p:nvPr/>
        </p:nvSpPr>
        <p:spPr>
          <a:xfrm>
            <a:off x="6089588" y="4115313"/>
            <a:ext cx="206400" cy="258000"/>
          </a:xfrm>
          <a:prstGeom prst="down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3"/>
          <p:cNvPicPr preferRelativeResize="0"/>
          <p:nvPr/>
        </p:nvPicPr>
        <p:blipFill>
          <a:blip r:embed="rId3">
            <a:alphaModFix/>
          </a:blip>
          <a:stretch>
            <a:fillRect/>
          </a:stretch>
        </p:blipFill>
        <p:spPr>
          <a:xfrm>
            <a:off x="5566288" y="1172103"/>
            <a:ext cx="1101949" cy="1098435"/>
          </a:xfrm>
          <a:prstGeom prst="rect">
            <a:avLst/>
          </a:prstGeom>
          <a:noFill/>
          <a:ln>
            <a:noFill/>
          </a:ln>
        </p:spPr>
      </p:pic>
      <p:pic>
        <p:nvPicPr>
          <p:cNvPr id="238" name="Google Shape;238;p23"/>
          <p:cNvPicPr preferRelativeResize="0"/>
          <p:nvPr/>
        </p:nvPicPr>
        <p:blipFill>
          <a:blip r:embed="rId4">
            <a:alphaModFix/>
          </a:blip>
          <a:stretch>
            <a:fillRect/>
          </a:stretch>
        </p:blipFill>
        <p:spPr>
          <a:xfrm>
            <a:off x="1755588" y="1226950"/>
            <a:ext cx="1101949" cy="1098426"/>
          </a:xfrm>
          <a:prstGeom prst="rect">
            <a:avLst/>
          </a:prstGeom>
          <a:noFill/>
          <a:ln>
            <a:noFill/>
          </a:ln>
        </p:spPr>
      </p:pic>
      <p:sp>
        <p:nvSpPr>
          <p:cNvPr id="239" name="Google Shape;239;p23"/>
          <p:cNvSpPr txBox="1"/>
          <p:nvPr/>
        </p:nvSpPr>
        <p:spPr>
          <a:xfrm>
            <a:off x="5941975" y="207950"/>
            <a:ext cx="311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000">
                <a:latin typeface="Calibri"/>
                <a:ea typeface="Calibri"/>
                <a:cs typeface="Calibri"/>
                <a:sym typeface="Calibri"/>
              </a:rPr>
              <a:t>* variables in "</a:t>
            </a:r>
            <a:r>
              <a:rPr b="1" lang="pt-BR" sz="1000">
                <a:solidFill>
                  <a:srgbClr val="FF0000"/>
                </a:solidFill>
                <a:latin typeface="Calibri"/>
                <a:ea typeface="Calibri"/>
                <a:cs typeface="Calibri"/>
                <a:sym typeface="Calibri"/>
              </a:rPr>
              <a:t>-</a:t>
            </a:r>
            <a:r>
              <a:rPr lang="pt-BR" sz="1000">
                <a:latin typeface="Calibri"/>
                <a:ea typeface="Calibri"/>
                <a:cs typeface="Calibri"/>
                <a:sym typeface="Calibri"/>
              </a:rPr>
              <a:t>" are them that decrease the LTV and the inverse happens with "</a:t>
            </a:r>
            <a:r>
              <a:rPr b="1" lang="pt-BR" sz="1000">
                <a:solidFill>
                  <a:srgbClr val="6AA84F"/>
                </a:solidFill>
                <a:latin typeface="Calibri"/>
                <a:ea typeface="Calibri"/>
                <a:cs typeface="Calibri"/>
                <a:sym typeface="Calibri"/>
              </a:rPr>
              <a:t>+</a:t>
            </a:r>
            <a:r>
              <a:rPr lang="pt-BR" sz="1000">
                <a:latin typeface="Calibri"/>
                <a:ea typeface="Calibri"/>
                <a:cs typeface="Calibri"/>
                <a:sym typeface="Calibri"/>
              </a:rPr>
              <a:t>".</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