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9dbf9c2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19dbf9c2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19dbf9c2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19dbf9c2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19dbf9c2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19dbf9c2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19dbf9c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19dbf9c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19dbf9c2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19dbf9c2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19dbf9c2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19dbf9c2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9dbf9c2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9dbf9c2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9dbf9c2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19dbf9c2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19dbf9c2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19dbf9c2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19dbf9c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19dbf9c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9dbf9c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19dbf9c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9dbf9c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9dbf9c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9dbf9c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9dbf9c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19dbf9c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19dbf9c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19dbf9c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19dbf9c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9dbf9c2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19dbf9c2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9dbf9c2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19dbf9c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image" Target="../media/image3.jpg"/><Relationship Id="rId8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NBA salaries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DecisionTreeRegressor</a:t>
            </a:r>
            <a:r>
              <a:rPr lang="en" sz="3000"/>
              <a:t> (scaled)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(mean R^2 = 0.3628601174)</a:t>
            </a:r>
            <a:endParaRPr sz="30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0.4798729114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0.1060998076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0.2611888595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-0.3129159076</a:t>
            </a:r>
            <a:endParaRPr sz="2100"/>
          </a:p>
        </p:txBody>
      </p:sp>
      <p:sp>
        <p:nvSpPr>
          <p:cNvPr id="195" name="Google Shape;195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4591332.135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5796544.278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5978845.4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8039259.411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RandomForestRegressor</a:t>
            </a:r>
            <a:r>
              <a:rPr lang="en" sz="3000"/>
              <a:t> (scaled)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(mean R^2 = 0.4407261668)</a:t>
            </a:r>
            <a:endParaRPr sz="3000"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0.9055482711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0.461732025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0.3514803424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0.2094189117</a:t>
            </a:r>
            <a:endParaRPr sz="2100"/>
          </a:p>
        </p:txBody>
      </p:sp>
      <p:sp>
        <p:nvSpPr>
          <p:cNvPr id="202" name="Google Shape;202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2008312.709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4598098.391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2547812.965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6238365.243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GradientBoostingRegressor</a:t>
            </a:r>
            <a:r>
              <a:rPr lang="en" sz="3000"/>
              <a:t> (scaled)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(mean R^2 = 0.4395221139)</a:t>
            </a:r>
            <a:endParaRPr sz="3000"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0.8855335992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0.4143208777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0.3500841534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0.1397837892</a:t>
            </a:r>
            <a:endParaRPr sz="2100"/>
          </a:p>
        </p:txBody>
      </p:sp>
      <p:sp>
        <p:nvSpPr>
          <p:cNvPr id="209" name="Google Shape;209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1054246.233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5030078.541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2804798.077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6507308.537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AdaBoostRegressor</a:t>
            </a:r>
            <a:r>
              <a:rPr lang="en" sz="3000"/>
              <a:t> (scaled)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(mean R^2 = 0.4576899585)</a:t>
            </a:r>
            <a:endParaRPr sz="3000"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0.7856629242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0.3119801129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0.3711511221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-0.01052920916</a:t>
            </a:r>
            <a:endParaRPr sz="2100"/>
          </a:p>
        </p:txBody>
      </p:sp>
      <p:sp>
        <p:nvSpPr>
          <p:cNvPr id="216" name="Google Shape;216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3257417.705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5425524.857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3838055.389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7052969.782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00" y="450575"/>
            <a:ext cx="2741363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463" y="450575"/>
            <a:ext cx="2623082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550" y="450575"/>
            <a:ext cx="26230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100" y="2336525"/>
            <a:ext cx="2741375" cy="196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1475" y="2336525"/>
            <a:ext cx="2623075" cy="19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4550" y="2324125"/>
            <a:ext cx="2623075" cy="19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ElasticNet regression</a:t>
            </a:r>
            <a:r>
              <a:rPr lang="en" sz="3000"/>
              <a:t>(scaled)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(mean R^2 = 0.3255089928)</a:t>
            </a:r>
            <a:endParaRPr sz="3000"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0.5455805423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0.4821033177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0.2178774491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0.2393392479</a:t>
            </a:r>
            <a:endParaRPr sz="2100"/>
          </a:p>
        </p:txBody>
      </p:sp>
      <p:sp>
        <p:nvSpPr>
          <p:cNvPr id="233" name="Google Shape;233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3644945.945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3290803.783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4477399.322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4227838.632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Ridge Regression</a:t>
            </a:r>
            <a:r>
              <a:rPr lang="en" sz="3000"/>
              <a:t> (scaled)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(mean R^2 = 0.3255239243)</a:t>
            </a:r>
            <a:endParaRPr sz="3000"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0.5530187069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0.4829340165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0.2178947633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0.2405593368</a:t>
            </a:r>
            <a:endParaRPr sz="2100"/>
          </a:p>
        </p:txBody>
      </p:sp>
      <p:sp>
        <p:nvSpPr>
          <p:cNvPr id="240" name="Google Shape;240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3609410.286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3275991.795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4440603.976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4224446.576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RandomForestRegressor </a:t>
            </a:r>
            <a:r>
              <a:rPr lang="en" sz="3000"/>
              <a:t>(scaled)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(mean R^2 = 0.2183300533)</a:t>
            </a:r>
            <a:endParaRPr sz="3000"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0.9154689561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0.4711292819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0.09359548732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0.2232211329</a:t>
            </a:r>
            <a:endParaRPr sz="2100"/>
          </a:p>
        </p:txBody>
      </p:sp>
      <p:sp>
        <p:nvSpPr>
          <p:cNvPr id="247" name="Google Shape;247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1474121.486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3419278.908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1931103.21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4272396.981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Recommendations</a:t>
            </a:r>
            <a:endParaRPr sz="3000"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Analyze how much they are overpaying for a player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Analyze how much other teams are overpaying for their players and determine if their “mistake” signing is </a:t>
            </a:r>
            <a:r>
              <a:rPr lang="en" sz="2000"/>
              <a:t>worth</a:t>
            </a:r>
            <a:r>
              <a:rPr lang="en" sz="2000"/>
              <a:t> trading for.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Gauge the trajectory a player is taking based on how much a team has </a:t>
            </a:r>
            <a:r>
              <a:rPr lang="en" sz="2000"/>
              <a:t>overpaid</a:t>
            </a:r>
            <a:r>
              <a:rPr lang="en" sz="2000"/>
              <a:t> them over the past few years.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Teams signing </a:t>
            </a:r>
            <a:r>
              <a:rPr lang="en" sz="3000"/>
              <a:t>players</a:t>
            </a:r>
            <a:endParaRPr sz="30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Based on market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See what similar </a:t>
            </a:r>
            <a:r>
              <a:rPr lang="en" sz="3000"/>
              <a:t>players have been paid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Sources: NBA.com and Basketball-Reference.com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EDA</a:t>
            </a:r>
            <a:endParaRPr sz="3000"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550" y="364725"/>
            <a:ext cx="4748650" cy="44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Dummy (mean) Regressor</a:t>
            </a:r>
            <a:endParaRPr sz="30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                      0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-0.001144622163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-0.1595744681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-0.4704311638</a:t>
            </a:r>
            <a:endParaRPr sz="2100"/>
          </a:p>
        </p:txBody>
      </p:sp>
      <p:sp>
        <p:nvSpPr>
          <p:cNvPr id="153" name="Google Shape;153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7067479.768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6951335.557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8290153.791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8507852.202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 (unscaled)</a:t>
            </a:r>
            <a:endParaRPr sz="3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0.6214726672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0.3892925341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0.5610693694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0.1030234095</a:t>
            </a:r>
            <a:endParaRPr sz="2100"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3993532.992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4959487.834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5100481.887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6644895.294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 (scaled)</a:t>
            </a:r>
            <a:endParaRPr sz="3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0.6214726672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0.3892925341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0.5610693694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0.1030234095</a:t>
            </a:r>
            <a:endParaRPr sz="2100"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3993532.992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4959487.834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5100481.887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6644895.294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Ridge</a:t>
            </a:r>
            <a:r>
              <a:rPr lang="en" sz="3000"/>
              <a:t> Regression (scaled)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(mean R^2 = 0.4327860265)</a:t>
            </a:r>
            <a:endParaRPr sz="3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0.5856605149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0.4230847569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0.3422731583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0.1526557367</a:t>
            </a:r>
            <a:endParaRPr sz="2100"/>
          </a:p>
        </p:txBody>
      </p:sp>
      <p:sp>
        <p:nvSpPr>
          <p:cNvPr id="174" name="Google Shape;174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4209099.691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4715319.277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5336306.281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6458438.588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Lasso Regression (scaled)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(mean R^2 = 0.3745317665)</a:t>
            </a:r>
            <a:endParaRPr sz="30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0.6214726262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0.3893765573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0.2747230059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0.1031468186</a:t>
            </a:r>
            <a:endParaRPr sz="2100"/>
          </a:p>
        </p:txBody>
      </p:sp>
      <p:sp>
        <p:nvSpPr>
          <p:cNvPr id="181" name="Google Shape;181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3993490.105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4958987.241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5100482.162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6644438.164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ElasticNet</a:t>
            </a:r>
            <a:r>
              <a:rPr lang="en" sz="3000"/>
              <a:t> Regression (scaled)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(mean R^2 = 0.4327837711)</a:t>
            </a:r>
            <a:endParaRPr sz="30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(train) = 0.5784262474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R^2 (test) = 0.4226972406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(train) = 0.342270543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R^2 (test) = 0.1520865722</a:t>
            </a:r>
            <a:endParaRPr sz="2100"/>
          </a:p>
        </p:txBody>
      </p:sp>
      <p:sp>
        <p:nvSpPr>
          <p:cNvPr id="188" name="Google Shape;188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(train) = 4255236.742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MAE (test) = 4710168.547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(train) = 5382690.005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RMSE (test) = 6460607.303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