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9443B-1C20-443B-BB8A-8EA5B5AA3CC6}">
  <a:tblStyle styleId="{C5D9443B-1C20-443B-BB8A-8EA5B5AA3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1248F25-1CCD-4804-BBD7-972F6EF19D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0.xml"/><Relationship Id="rId38" Type="http://schemas.openxmlformats.org/officeDocument/2006/relationships/font" Target="fonts/Economic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124d4494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124d4494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2b9f0a2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2b9f0a2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b9f0a2d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b9f0a2d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b9f0a2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b9f0a2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24d4494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24d4494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b9f0a2d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b9f0a2d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24d4494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24d4494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24d4494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24d4494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b9f0a2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2b9f0a2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b9f0a2d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b9f0a2d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24d449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24d449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124d4494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124d4494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b9f0a2d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b9f0a2d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2b9f0a2d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2b9f0a2d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124d4494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124d4494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24d4494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124d4494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124d4494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124d4494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24d4494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24d4494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24d44947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24d4494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2b9f0a2df_2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2b9f0a2d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2b9f0a2df_2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2b9f0a2d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b9f0a2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b9f0a2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b9f0a2d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b9f0a2d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b9f0a2d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b9f0a2d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b9f0a2d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b9f0a2d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b9f0a2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b9f0a2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wY2rUVlmrok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20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latin typeface="Calibri"/>
                <a:ea typeface="Calibri"/>
                <a:cs typeface="Calibri"/>
                <a:sym typeface="Calibri"/>
              </a:rPr>
              <a:t>APLIKACJA WSPOMAGAJĄCA WYBÓR KREDYTÓW MIESZKANIOWYCH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900">
                <a:latin typeface="Calibri"/>
                <a:ea typeface="Calibri"/>
                <a:cs typeface="Calibri"/>
                <a:sym typeface="Calibri"/>
              </a:rPr>
              <a:t>Prezentacja modelu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55600"/>
            <a:ext cx="7397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/>
              <a:t>WYKORZYSTANE ALGORYTMY </a:t>
            </a:r>
            <a:endParaRPr sz="38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560525"/>
            <a:ext cx="72363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Do wyznaczania rankingów aplikacja używa 4 algorytmów na poszukiwanie rozwiązań problemu optymalizacji wielokryterialnej. Są to metody Fuzzy TOPSIS, 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SP-CS, RSM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 i UTA Star.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555600"/>
            <a:ext cx="800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WYZNACZENIE KLAS PUNKTÓW I MACIERZY POTENCJALNYCH DECYZJI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399400"/>
            <a:ext cx="8001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Dla metod Fuzzy Topsis, SPCS i RSM w odpowiedni sposób przygotowano dane w sposób automatyczny. Początkowo ze zbioru wszystkich decyzji na podstawie wybranych przez decydenta kryteriów utworzono macierz wszystkich możliwych wyborów. Na podstawie tej macierzy utworzono zbiór punktów A0 – jako zbiór decyzji najlepszych niezdominowanych. Kolejnym krokiem było wyznaczenie zbioru punktów A3 – jako zbiór punktów najgorszych niezdominowanych.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Następnie na podstawie macierzy wszystkich możliwych decyzji  oraz preferencji w postaci punktów docelowych i punktów status guo podawanych przez decydenta wyznaczane są odpowiednio klasy punktów A1 i A2 jako zbiory punktów nieporównywalnych dla podanych preferencji.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 Dodatkowo dla zbiorów A0, A1 są wyznaczane punkty idealne, a dla A2 i A3 punkty antyidealne.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555600"/>
            <a:ext cx="800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l"/>
              <a:t>WYZNACZENIE KLAS PUNKTÓW I MACIERZY POTENCJALNYCH DECYZJI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399400"/>
            <a:ext cx="8001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51" y="1399400"/>
            <a:ext cx="5163749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555600"/>
            <a:ext cx="833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WYZNACZENIE KLAS PUNKTÓW I MACIERZY POTENCJALNYCH DECYZJI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399400"/>
            <a:ext cx="8337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l" sz="1314">
                <a:latin typeface="Arial"/>
                <a:ea typeface="Arial"/>
                <a:cs typeface="Arial"/>
                <a:sym typeface="Arial"/>
              </a:rPr>
              <a:t>Kolejnym krokiem było sprawdzenie wewnętrznej i zewnętrznej niesprzeczności na podstawie wzorów:</a:t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-31209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5"/>
              <a:buFont typeface="Arial"/>
              <a:buChar char="-"/>
            </a:pPr>
            <a:r>
              <a:rPr lang="pl" sz="1314">
                <a:latin typeface="Arial"/>
                <a:ea typeface="Arial"/>
                <a:cs typeface="Arial"/>
                <a:sym typeface="Arial"/>
              </a:rPr>
              <a:t>wewnętrzna niesprzeczność:</a:t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-31209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5"/>
              <a:buFont typeface="Arial"/>
              <a:buChar char="-"/>
            </a:pPr>
            <a:r>
              <a:rPr lang="pl" sz="1314">
                <a:latin typeface="Arial"/>
                <a:ea typeface="Arial"/>
                <a:cs typeface="Arial"/>
                <a:sym typeface="Arial"/>
              </a:rPr>
              <a:t>zewnętrzna niesprzeczność:</a:t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l" sz="1314">
                <a:latin typeface="Arial"/>
                <a:ea typeface="Arial"/>
                <a:cs typeface="Arial"/>
                <a:sym typeface="Arial"/>
              </a:rPr>
              <a:t>Ostatnim etapem było wyznaczenie macierzy decyzji do rozpatrzenia, które znajdują się pomiędzy klasami zbiorów A1 i A2. Tą macierz podajemy do metod Fuzzy Topsis, SPCS i RSM aby na jej podstawie wyznaczyć ranking.</a:t>
            </a:r>
            <a:endParaRPr sz="13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39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175" y="2062875"/>
            <a:ext cx="4084050" cy="5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650" y="2888525"/>
            <a:ext cx="2647075" cy="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Fuzzy Topsis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399400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Metoda topsis w pierwszej kolejności na podstawie zbioru potencjalnych decyzji, punktu idealnego ze zbioru A1 oraz punktu nadir ze zbioru A2 skaluje wartości kryteriów według normy euklidesowej, aby były równoważne w percepcji decydenta. Podczas skalowania uwzględnia wagi kryteriów (domyślnie wagi wynoszą 1 ale implementacja metody pozwala na wprowadzenie wag) i zamienia kryteria dążące do maksimum na takie które chcemy minimalizować - po skalowaniu wszystkie kryteria minimalizujemy.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55600"/>
            <a:ext cx="8242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Fuzzy Topsis cd.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399400"/>
            <a:ext cx="82428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Kolejnym krokiem jest obliczenie odległości od punktów reprezentujących oceniane obiekty do punktu idealnego ze zbioru A1 oraz nadir w normie euklidesowej (im mniejsza odległość od idealnego A1 i większa od nadir tym lepiej). Poniżej podano wzór normy euklidesowej z którego skorzystano: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 Na podstawie tych odległości tworzony jest końcowy ranking.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113" y="2200150"/>
            <a:ext cx="2197775" cy="11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344175" y="3998400"/>
            <a:ext cx="31578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Wykres 3D prezentujący dane wejściowe metody TOPSIS.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14295"/>
          <a:stretch/>
        </p:blipFill>
        <p:spPr>
          <a:xfrm>
            <a:off x="4852325" y="1028700"/>
            <a:ext cx="3810000" cy="308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8"/>
          <p:cNvGraphicFramePr/>
          <p:nvPr/>
        </p:nvGraphicFramePr>
        <p:xfrm>
          <a:off x="835175" y="16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{C5D9443B-1C20-443B-BB8A-8EA5B5AA3CC6}</a:tableStyleId>
              </a:tblPr>
              <a:tblGrid>
                <a:gridCol w="1005150"/>
                <a:gridCol w="477575"/>
                <a:gridCol w="736600"/>
                <a:gridCol w="736600"/>
              </a:tblGrid>
              <a:tr h="48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/>
                        <a:t>nr decyzji w bazie danych (od najlepszego)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Marża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Prowizja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RRSO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5,11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5,09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8"/>
          <p:cNvSpPr txBox="1"/>
          <p:nvPr/>
        </p:nvSpPr>
        <p:spPr>
          <a:xfrm>
            <a:off x="748850" y="1322900"/>
            <a:ext cx="37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Tabela 1. Ranking zwrócony przez metodę Fuzzy Topsis.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835175" y="37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Fuzzy Topsis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SP-CS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409525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Metoda ta do działania wykorzystuje krzywe Woronoja (krzywe szkieletowe). Charakterystyczne dla nich są p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unkty załamania, które wyznaczane są na podstawie współrzędnych punktów odniesienia, użytych do rysowania danej krzywej.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 Na ich podstawie przy pomocy wzoru:                                    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wyznaczany jest współczynnik d, który w późniejszym etapie pozwala na wyznaczenie współrzędnych punktu załamania krzywej.</a:t>
            </a:r>
            <a:endParaRPr sz="16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50" y="2163450"/>
            <a:ext cx="1376450" cy="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SP-CS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399400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Przy pomocy krzywych łączy się górne i dolne punkty odniesienia. Następnie rozważany punkt u rzutujemy na każdą z krzywych na najkrótszej możliwej drodze, a współczynnik skoringowy jest sumą współczynników rzutów na wszystkie krzywe. </a:t>
            </a:r>
            <a:endParaRPr sz="16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75" y="2374125"/>
            <a:ext cx="3432374" cy="18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SP-CS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261075" y="1311300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Współczynniki na krzywych Woronoja normalizujemy w taki sposób, aby dla punktu ze zbioru A1 (dolny punkt odniesienia) wartość wynosiła 0, a dla punktu ze zbioru A2 (górny punkt odniesienia) wartość była równa 1.</a:t>
            </a:r>
            <a:endParaRPr sz="16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4" y="2096979"/>
            <a:ext cx="3055250" cy="24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98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latin typeface="Arial"/>
                <a:ea typeface="Arial"/>
                <a:cs typeface="Arial"/>
                <a:sym typeface="Arial"/>
              </a:rPr>
              <a:t>Głównym założeniem podczas pisania programu było stworzenie aplikacji wspomagającej decyzje wyboru konkretnego kredytu mieszkaniowego. Jej działanie sprowadza się do tworzenia rankingu kredytów na podstawie 2 lub 3 kryteriów. Użytkownik po uruchomieniu aplikacji przy pomocy specjalnych pól zaznacza jakie kryteria mają być brane pod uwagę oraz wybiera metodę, która ma być wykorzystana do stworzenia rankingu. Do wyboru ma 6 kryteriów oraz 4 metody. Po zakończeniu obliczeń program wyświetla utworzony ranking kredytów.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799675" y="4516450"/>
            <a:ext cx="328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Wykres 3D prezentujący dane wejściowe metody SP-CS.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14295"/>
          <a:stretch/>
        </p:blipFill>
        <p:spPr>
          <a:xfrm>
            <a:off x="411925" y="1491225"/>
            <a:ext cx="38100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5562700" y="683650"/>
            <a:ext cx="37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Tabela 2. Ranking zwrócony przez metodę SP-CS.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835175" y="37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SP-CS</a:t>
            </a:r>
            <a:endParaRPr/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5723025" y="10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{C5D9443B-1C20-443B-BB8A-8EA5B5AA3CC6}</a:tableStyleId>
              </a:tblPr>
              <a:tblGrid>
                <a:gridCol w="1025150"/>
                <a:gridCol w="493150"/>
                <a:gridCol w="574175"/>
                <a:gridCol w="697500"/>
              </a:tblGrid>
              <a:tr h="60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900">
                          <a:solidFill>
                            <a:schemeClr val="dk1"/>
                          </a:solidFill>
                        </a:rPr>
                        <a:t>nr decyzji w bazie danych (od najlepszego)</a:t>
                      </a:r>
                      <a:endParaRPr sz="9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Marża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Prowizja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RRSO [%]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2,54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3,68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1,65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4,24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5,09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5,11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555600"/>
            <a:ext cx="465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zbiorów odniesienia - RSM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261075" y="1409525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W metodzie RSM tworzy się prostokąty (dla przypadku 2 wymiarowego) oraz prostopadłościany (dla przypadku 3 wymiarowego), których jeden wierzchołek leży w zbiorze A1, a drugi w zbiorze A2. Pole tak powstałego prostokąta jest współczynnikiem wagowym. </a:t>
            </a:r>
            <a:endParaRPr sz="18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73" y="2318625"/>
            <a:ext cx="3561626" cy="22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555600"/>
            <a:ext cx="465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zbiorów odniesienia - RSM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02825" y="1429775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worzymy tyle takich prostokątów ile jest możliwe. Następnie dla każdego punktu u (znajdującego się pomiędzy zbiorami A1 i A2 ) obliczamy odległości od danych punktów będących wierzchołkami prostokąta i mnożymy je przez współczynnik wagowy danego prostokąta będący znormalizowaną wartością jego pola powierzchni (objętości).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555600"/>
            <a:ext cx="465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zbiorów odniesienia - RSM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02825" y="1247525"/>
            <a:ext cx="7992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Proces ten powtarzamy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 kolejno dla każdego prostokąta, a współczynnik skoringowy jest sumą wszystkich takich mnożeń. Jeżeli dany punkt nie zawiera się w prostokącie to współczynnik wagowy przyjmujemy 0. </a:t>
            </a:r>
            <a:r>
              <a:rPr lang="pl" sz="1300">
                <a:latin typeface="Arial"/>
                <a:ea typeface="Arial"/>
                <a:cs typeface="Arial"/>
                <a:sym typeface="Arial"/>
              </a:rPr>
              <a:t>Współczynniki wagowe dla danego punktu u muszą być znormalizowane tak, aby ich suma wynosiła 1.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799675" y="4516450"/>
            <a:ext cx="328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Wykres 3D prezentujący dane wejściowe metody RSM.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14295"/>
          <a:stretch/>
        </p:blipFill>
        <p:spPr>
          <a:xfrm>
            <a:off x="411925" y="1491225"/>
            <a:ext cx="38100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5587350" y="510975"/>
            <a:ext cx="37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Tabela 3. Ranking zwrócony przez metodę RSM.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835175" y="37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RSM</a:t>
            </a:r>
            <a:endParaRPr/>
          </a:p>
        </p:txBody>
      </p:sp>
      <p:graphicFrame>
        <p:nvGraphicFramePr>
          <p:cNvPr id="226" name="Google Shape;226;p36"/>
          <p:cNvGraphicFramePr/>
          <p:nvPr/>
        </p:nvGraphicFramePr>
        <p:xfrm>
          <a:off x="5674725" y="8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{C5D9443B-1C20-443B-BB8A-8EA5B5AA3CC6}</a:tableStyleId>
              </a:tblPr>
              <a:tblGrid>
                <a:gridCol w="909325"/>
                <a:gridCol w="551575"/>
                <a:gridCol w="526900"/>
                <a:gridCol w="662600"/>
              </a:tblGrid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900">
                          <a:solidFill>
                            <a:schemeClr val="dk1"/>
                          </a:solidFill>
                        </a:rPr>
                        <a:t>nr decyzji w bazie danych (od najlepszego)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Marża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Prowizja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RRSO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2,54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3,68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1,65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4,24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5,11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5,09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5,28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1218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UTA Star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877525"/>
            <a:ext cx="79923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Metoda UTA Star wykorzystuje programowanie liniowe (PL) do wyznaczenia współrzędnych punktów charakterystycznych funkcji użyteczności cząstkowych.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Globalna użyteczność wariantu (wektor ocen na poszczególnych kryteriach), oznaczana przez , zależy od jego użyteczności cząstkowych , (gdzie – liczba kryteriów). Konkretnie, jest ich sumą (model addytywny):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Funkcje wyznaczane są niezależnie dla poszczególnych kryteriów w oparciu o przyjmowane założenie o niezależności kryteriów w sensie preferencji: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Globalna funkcja użyteczności jest znormalizowana tak, by przyjmować wartości z przedziału od 0 do 1.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Wartość funkcji U(x) (x należy do A) określa pozycję wariantu decyzyjnego w rankingu końcowym na zbiorze A. I tak, wariant decyzyjny z najwyższą użytecznością globalną zajmuje miejsce pierwsze (najwyższe), …, wariant decyzyjny z najniższą użytecznością globalną zajmuje miejsce ostatnie (najniższe).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Dla najgorszej wartości kryterium zachodzi: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l" sz="1100">
                <a:latin typeface="Arial"/>
                <a:ea typeface="Arial"/>
                <a:cs typeface="Arial"/>
                <a:sym typeface="Arial"/>
              </a:rPr>
              <a:t>Suma użyteczności cząstkowych dla najlepszych wartości kryteriów jest równa 1: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25" y="1903075"/>
            <a:ext cx="1872560" cy="4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913" y="2563113"/>
            <a:ext cx="12858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975" y="3697250"/>
            <a:ext cx="850075" cy="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0425" y="3883150"/>
            <a:ext cx="1268518" cy="2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99675" y="4516450"/>
            <a:ext cx="3283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Wykres 3D prezentujący dane wejściowe metody UTA Star.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5562700" y="683650"/>
            <a:ext cx="371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Tabela 4. Ranking zwrócony przez metodę UTA Star.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8"/>
          <p:cNvSpPr txBox="1"/>
          <p:nvPr>
            <p:ph type="title"/>
          </p:nvPr>
        </p:nvSpPr>
        <p:spPr>
          <a:xfrm>
            <a:off x="835175" y="370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Metoda UTA Star</a:t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88" y="1399113"/>
            <a:ext cx="3642973" cy="308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Google Shape;245;p38"/>
          <p:cNvGraphicFramePr/>
          <p:nvPr/>
        </p:nvGraphicFramePr>
        <p:xfrm>
          <a:off x="5645675" y="102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{C5D9443B-1C20-443B-BB8A-8EA5B5AA3CC6}</a:tableStyleId>
              </a:tblPr>
              <a:tblGrid>
                <a:gridCol w="933975"/>
                <a:gridCol w="539275"/>
                <a:gridCol w="514625"/>
                <a:gridCol w="662625"/>
              </a:tblGrid>
              <a:tr h="44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700">
                          <a:solidFill>
                            <a:schemeClr val="dk1"/>
                          </a:solidFill>
                        </a:rPr>
                        <a:t>nr decyzji w bazie danych (od najlepszego)</a:t>
                      </a:r>
                      <a:endParaRPr b="1" sz="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Marża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Prowizja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800"/>
                        <a:t>RRSO [%]</a:t>
                      </a:r>
                      <a:endParaRPr sz="8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2,54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1,70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3,68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1,99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3,79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1,65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4,24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39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1,89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4,64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4,75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4,77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2,00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50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2,10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4,73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Porównanie metod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311300"/>
            <a:ext cx="4323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82">
                <a:latin typeface="Arial"/>
                <a:ea typeface="Arial"/>
                <a:cs typeface="Arial"/>
                <a:sym typeface="Arial"/>
              </a:rPr>
              <a:t>Dla 3 kryteriów (marży, prowizji i RRSO) utworzyliśmy rankingi, wykorzystując wszystkie zaimplementowane metody. Dane, które przyjmują algorytmy zaprezentowaliśmy na wykresach, a zwrócone wyniki w tabelach.</a:t>
            </a:r>
            <a:endParaRPr sz="228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82">
                <a:latin typeface="Arial"/>
                <a:ea typeface="Arial"/>
                <a:cs typeface="Arial"/>
                <a:sym typeface="Arial"/>
              </a:rPr>
              <a:t>Zaimplementowane metody Topsis, SPCS i RSM działają na podstawie tworzenia punktów odniesienia i nie zwracają pełnego rankingu decyzji, tak jak robi to metoda UTA Star. Metody SPCS i RSM zwracają ranking tej samej długości. Najkrótszy ranking zwraca metoda Topsis, najdłuższy - UTA Star. Ma to wpływ na wartość współczynników korelacji.</a:t>
            </a:r>
            <a:endParaRPr sz="228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2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82">
                <a:latin typeface="Arial"/>
                <a:ea typeface="Arial"/>
                <a:cs typeface="Arial"/>
                <a:sym typeface="Arial"/>
              </a:rPr>
              <a:t>Ze względu na współczynniki korelacji można powiedzieć, że największym podobieństwem cechują się wyniki zwrócone przez metody RSM i SP-CS, zaś najmniejsza korelacja występuje między FUZZY-TOPSIS i UTA Star. Każda metoda ma swoją charakterystykę i działa na innej zasadzie dlatego otrzymane rankingi różnią się między sobą. Błędy mogą również wynikać z przybliżeń jakich dokonujemy po drodze. </a:t>
            </a:r>
            <a:endParaRPr sz="228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39"/>
          <p:cNvGraphicFramePr/>
          <p:nvPr/>
        </p:nvGraphicFramePr>
        <p:xfrm>
          <a:off x="4823125" y="15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{A1248F25-1CCD-4804-BBD7-972F6EF19D99}</a:tableStyleId>
              </a:tblPr>
              <a:tblGrid>
                <a:gridCol w="736600"/>
                <a:gridCol w="746125"/>
                <a:gridCol w="736600"/>
                <a:gridCol w="736600"/>
                <a:gridCol w="736600"/>
              </a:tblGrid>
              <a:tr h="3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 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TOPSIS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SPCS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RSM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UTA Star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TOPSIS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SPCS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>
                          <a:solidFill>
                            <a:schemeClr val="dk1"/>
                          </a:solidFill>
                        </a:rPr>
                        <a:t>-0,44697</a:t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RSM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-0,15999</a:t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0,767994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UTA Star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-0,59908</a:t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-0,07701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-0,11248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9"/>
          <p:cNvSpPr txBox="1"/>
          <p:nvPr/>
        </p:nvSpPr>
        <p:spPr>
          <a:xfrm>
            <a:off x="4761150" y="1226725"/>
            <a:ext cx="396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chemeClr val="dk1"/>
                </a:solidFill>
              </a:rPr>
              <a:t>Tabela współczynników korelacji rankingowej </a:t>
            </a:r>
            <a:r>
              <a:rPr lang="pl" sz="1050">
                <a:solidFill>
                  <a:srgbClr val="333333"/>
                </a:solidFill>
                <a:highlight>
                  <a:srgbClr val="FFFFFF"/>
                </a:highlight>
              </a:rPr>
              <a:t>Spearmana.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Wnioski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398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Udało się nam zaimplementować 4 algorytmy, które na podstawie danych wejściowych oraz wstępnej parametryzacji użytkownika zwracają ranking najlepszych opcji kredytowych. Biorąc pod uwagę specyfikę metod, zwracają względnie zbliżone do siebie rankingi.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pracy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400375" y="1398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75" y="1233275"/>
            <a:ext cx="3342151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/>
              <a:t>DANE</a:t>
            </a:r>
            <a:endParaRPr sz="7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3888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Do działania programu niezbędna jest baza danych. Stworzona jest ona w postaci arkusza programu Excel, w którym kolejne kolumny odpowiadają poszczególnym kryteriom decyzyjnym, a wiersze to kolejne oferty kredytowe. Kryteria decyzyjne zostały dobrane w taki sposób, aby nie było zbyt dużej korelacji między nimi. Użytkownik ma do wyboru 6 takich kryteriów: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marża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prowizja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RRSO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koszt miesięczny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wkład własny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pl" sz="1200">
                <a:latin typeface="Arial"/>
                <a:ea typeface="Arial"/>
                <a:cs typeface="Arial"/>
                <a:sym typeface="Arial"/>
              </a:rPr>
              <a:t>opinie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678375" y="2844425"/>
            <a:ext cx="39999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l" sz="657">
                <a:latin typeface="Arial"/>
                <a:ea typeface="Arial"/>
                <a:cs typeface="Arial"/>
                <a:sym typeface="Arial"/>
              </a:rPr>
              <a:t>Pojedynczy rekord z bazy danych.</a:t>
            </a:r>
            <a:endParaRPr sz="755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442013"/>
            <a:ext cx="4733454" cy="2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387475" y="1225225"/>
            <a:ext cx="4333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chemeClr val="dk1"/>
                </a:solidFill>
              </a:rPr>
              <a:t>Zaletą bazy danych w postaci pliku Excel jest to, że oferty kredytowe mogą być aktualizowane oraz można dodawać kolejne rekordy.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pracy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400375" y="1398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281113"/>
            <a:ext cx="7353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72825" y="384225"/>
            <a:ext cx="3369300" cy="8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/>
              <a:t>Graficzny interfejs</a:t>
            </a:r>
            <a:endParaRPr sz="37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2825" y="1281225"/>
            <a:ext cx="35010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8">
                <a:latin typeface="Arial"/>
                <a:ea typeface="Arial"/>
                <a:cs typeface="Arial"/>
                <a:sym typeface="Arial"/>
              </a:rPr>
              <a:t>W celu ułatwienia korzystania z aplikacji została ona wyposażona w intuicyjny interfejs. Pozwala on na wybór rozważanych kryteriów oraz algorytmu, na podstawie którego ma zostać stworzony ranking.</a:t>
            </a:r>
            <a:endParaRPr sz="1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225" y="152400"/>
            <a:ext cx="47537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Graficzny interfejs - wybór kryteriów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91775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8">
                <a:latin typeface="Arial"/>
                <a:ea typeface="Arial"/>
                <a:cs typeface="Arial"/>
                <a:sym typeface="Arial"/>
              </a:rPr>
              <a:t> Możliwość wyboru kryteriów została zablokowana do trzech ponieważ dla wyższej liczby kryteriów nie można zwizualizować wyników. Wiąże się to z faktem, że każde kolejne kryterium to dodatkowy wymiar na wykresie, stąd wybór ograniczono do wykresów 3 wymiarowych.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325" y="106675"/>
            <a:ext cx="47597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Graficzny interfejs - wybór metody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8">
                <a:latin typeface="Arial"/>
                <a:ea typeface="Arial"/>
                <a:cs typeface="Arial"/>
                <a:sym typeface="Arial"/>
              </a:rPr>
              <a:t>W oknie “Metody” wybieramy jedną z 4 metod. W przypadku zaznaczenia więcej niż 1 pola, aplikacja wybierze automatycznie metodę ostatnią. Gdy chcemy wybrać kolejną metodę musimy odznaczyć poprzednią. W momencie utworzenie rankingu może być zaznaczona 1 metoda.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00" y="114300"/>
            <a:ext cx="47724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Graficzny interfejs - dodatkowe parametry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Możliwa jest również zmiana dodatkowych parametrów dla każdego z wybranych kryteriów.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l"/>
              <a:t>Punkty status quo-1 - punkty docelowe zbiór A1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/>
              <a:t>Punkty status quo-2 - zbiór A2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975" y="152400"/>
            <a:ext cx="47724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Graficzny interfejs - tworzenie rankingu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 wybraniu kryteriów, metody i ewentualnie zmiany dodatkowych parametrów, możemy stworzyć ranking. Tworzymy go klikając przycisk “UTWÓRZ RANKING”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00" y="152400"/>
            <a:ext cx="47724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92700" y="0"/>
            <a:ext cx="5391000" cy="8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Animacja</a:t>
            </a:r>
            <a:endParaRPr/>
          </a:p>
        </p:txBody>
      </p:sp>
      <p:pic>
        <p:nvPicPr>
          <p:cNvPr id="118" name="Google Shape;118;p21" title="SWD - animacja - Wybór kredytów mieszkaniowy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250" y="550175"/>
            <a:ext cx="5390875" cy="40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416788" y="4593325"/>
            <a:ext cx="47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Open Sans"/>
                <a:ea typeface="Open Sans"/>
                <a:cs typeface="Open Sans"/>
                <a:sym typeface="Open Sans"/>
              </a:rPr>
              <a:t>https://www.youtube.com/watch?v=wY2rUVlmrok&amp;t=2s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