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Economica"/>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A1E604-5CF9-47A3-9546-D3330BB6B2DF}">
  <a:tblStyle styleId="{45A1E604-5CF9-47A3-9546-D3330BB6B2DF}" styleName="Table_0">
    <a:wholeTbl>
      <a:tcTxStyle>
        <a:font>
          <a:latin typeface="Arial"/>
          <a:ea typeface="Arial"/>
          <a:cs typeface="Arial"/>
        </a:font>
        <a:srgbClr val="000000"/>
      </a:tcTxStyle>
      <a:tcStyle>
        <a:tcBdr>
          <a:left>
            <a:ln cap="flat" cmpd="sng">
              <a:solidFill>
                <a:srgbClr val="808080"/>
              </a:solidFill>
              <a:prstDash val="solid"/>
              <a:round/>
              <a:headEnd len="sm" w="sm" type="none"/>
              <a:tailEnd len="sm" w="sm" type="none"/>
            </a:ln>
          </a:left>
          <a:right>
            <a:ln cap="flat" cmpd="sng">
              <a:solidFill>
                <a:srgbClr val="808080"/>
              </a:solidFill>
              <a:prstDash val="solid"/>
              <a:round/>
              <a:headEnd len="sm" w="sm" type="none"/>
              <a:tailEnd len="sm" w="sm" type="none"/>
            </a:ln>
          </a:right>
          <a:top>
            <a:ln cap="flat" cmpd="sng">
              <a:solidFill>
                <a:srgbClr val="808080"/>
              </a:solidFill>
              <a:prstDash val="solid"/>
              <a:round/>
              <a:headEnd len="sm" w="sm" type="none"/>
              <a:tailEnd len="sm" w="sm" type="none"/>
            </a:ln>
          </a:top>
          <a:bottom>
            <a:ln cap="flat" cmpd="sng">
              <a:solidFill>
                <a:srgbClr val="808080"/>
              </a:solidFill>
              <a:prstDash val="solid"/>
              <a:round/>
              <a:headEnd len="sm" w="sm" type="none"/>
              <a:tailEnd len="sm" w="sm" type="none"/>
            </a:ln>
          </a:bottom>
          <a:insideH>
            <a:ln cap="flat" cmpd="sng">
              <a:solidFill>
                <a:srgbClr val="808080"/>
              </a:solidFill>
              <a:prstDash val="solid"/>
              <a:round/>
              <a:headEnd len="sm" w="sm" type="none"/>
              <a:tailEnd len="sm" w="sm" type="none"/>
            </a:ln>
          </a:insideH>
          <a:insideV>
            <a:ln cap="flat" cmpd="sng">
              <a:solidFill>
                <a:srgbClr val="80808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1A5A662-E51A-4EB6-A5AE-542E356F9B57}"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Economica-regular.fntdata"/><Relationship Id="rId21" Type="http://schemas.openxmlformats.org/officeDocument/2006/relationships/slide" Target="slides/slide15.xml"/><Relationship Id="rId24" Type="http://schemas.openxmlformats.org/officeDocument/2006/relationships/font" Target="fonts/Economica-italic.fntdata"/><Relationship Id="rId23" Type="http://schemas.openxmlformats.org/officeDocument/2006/relationships/font" Target="fonts/Economic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regular.fntdata"/><Relationship Id="rId25" Type="http://schemas.openxmlformats.org/officeDocument/2006/relationships/font" Target="fonts/Economica-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124d44947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124d4494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124d44947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124d44947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124d44947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124d44947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124d44947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124d44947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124d44947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124d44947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124d44947_0_2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124d44947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124d44947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124d44947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124d44947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124d44947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124d44947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124d44947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124d4494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124d4494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124d44947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124d44947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title"/>
          </p:nvPr>
        </p:nvSpPr>
        <p:spPr>
          <a:xfrm>
            <a:off x="773700" y="1806450"/>
            <a:ext cx="7596600" cy="20109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lang="pl" sz="2300">
                <a:latin typeface="Calibri"/>
                <a:ea typeface="Calibri"/>
                <a:cs typeface="Calibri"/>
                <a:sym typeface="Calibri"/>
              </a:rPr>
              <a:t>APLIKACJA WSPOMAGAJĄCA WYBÓR KREDYTÓW MIESZKANIOWYCH</a:t>
            </a:r>
            <a:endParaRPr sz="2300">
              <a:latin typeface="Calibri"/>
              <a:ea typeface="Calibri"/>
              <a:cs typeface="Calibri"/>
              <a:sym typeface="Calibri"/>
            </a:endParaRPr>
          </a:p>
          <a:p>
            <a:pPr indent="0" lvl="0" marL="0" rtl="0" algn="ctr">
              <a:lnSpc>
                <a:spcPct val="115000"/>
              </a:lnSpc>
              <a:spcBef>
                <a:spcPts val="0"/>
              </a:spcBef>
              <a:spcAft>
                <a:spcPts val="0"/>
              </a:spcAft>
              <a:buNone/>
            </a:pPr>
            <a:r>
              <a:t/>
            </a:r>
            <a:endParaRPr sz="2300">
              <a:latin typeface="Calibri"/>
              <a:ea typeface="Calibri"/>
              <a:cs typeface="Calibri"/>
              <a:sym typeface="Calibri"/>
            </a:endParaRPr>
          </a:p>
          <a:p>
            <a:pPr indent="0" lvl="0" marL="0" rtl="0" algn="ctr">
              <a:lnSpc>
                <a:spcPct val="115000"/>
              </a:lnSpc>
              <a:spcBef>
                <a:spcPts val="0"/>
              </a:spcBef>
              <a:spcAft>
                <a:spcPts val="0"/>
              </a:spcAft>
              <a:buClr>
                <a:schemeClr val="dk1"/>
              </a:buClr>
              <a:buSzPts val="1100"/>
              <a:buFont typeface="Arial"/>
              <a:buNone/>
            </a:pPr>
            <a:r>
              <a:rPr lang="pl" sz="1900">
                <a:latin typeface="Calibri"/>
                <a:ea typeface="Calibri"/>
                <a:cs typeface="Calibri"/>
                <a:sym typeface="Calibri"/>
              </a:rPr>
              <a:t>Prezentacja modelu</a:t>
            </a:r>
            <a:endParaRPr sz="19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555600"/>
            <a:ext cx="46584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l"/>
              <a:t>Metoda zbiorów odniesienia - RSM</a:t>
            </a:r>
            <a:endParaRPr/>
          </a:p>
        </p:txBody>
      </p:sp>
      <p:sp>
        <p:nvSpPr>
          <p:cNvPr id="126" name="Google Shape;126;p22"/>
          <p:cNvSpPr txBox="1"/>
          <p:nvPr>
            <p:ph idx="1" type="body"/>
          </p:nvPr>
        </p:nvSpPr>
        <p:spPr>
          <a:xfrm>
            <a:off x="311700" y="1399400"/>
            <a:ext cx="7992300" cy="2784900"/>
          </a:xfrm>
          <a:prstGeom prst="rect">
            <a:avLst/>
          </a:prstGeom>
        </p:spPr>
        <p:txBody>
          <a:bodyPr anchorCtr="0" anchor="t" bIns="91425" lIns="91425" spcFirstLastPara="1" rIns="91425" wrap="square" tIns="91425">
            <a:normAutofit/>
          </a:bodyPr>
          <a:lstStyle/>
          <a:p>
            <a:pPr indent="457200" lvl="0" marL="0" rtl="0" algn="l">
              <a:lnSpc>
                <a:spcPct val="115000"/>
              </a:lnSpc>
              <a:spcBef>
                <a:spcPts val="1200"/>
              </a:spcBef>
              <a:spcAft>
                <a:spcPts val="1200"/>
              </a:spcAft>
              <a:buNone/>
            </a:pPr>
            <a:r>
              <a:rPr lang="pl" sz="1300">
                <a:latin typeface="Arial"/>
                <a:ea typeface="Arial"/>
                <a:cs typeface="Arial"/>
                <a:sym typeface="Arial"/>
              </a:rPr>
              <a:t>W metodzie RSM tworzy się prostokąty, których jeden wierzchołek leży w zbiorze A1, a drugi w zbiorze A2. Pole tak powstałego prostokąta jest współczynnikiem wagowym. Tworzymy tyle takich prostokątów ile jest możliwe. Następnie dla każdego punktu u (znajdującego się pomiędzy zbiorami A1 i A2 ) obliczamy odległości od danych punktów będących wierzchołkami prostokąta i mnożymy je przez współczynnik wagowy danego prostokąta będący znormalizowaną wartością jego pola powierzchni (objętości). Tak czynimy kolejno dla każdego prostokąta, a współczynnik skoringowy jest sumą wszystkich takich mnożeń. Jeżeli dany punkt nie zawiera się w prostokącie to współczynnik wagowy przyjmujemy 0. Współczynniki wagowe dla danego punktu u muszą być znormalizowane tak, aby ich suma wynosiła 1.</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idx="1" type="body"/>
          </p:nvPr>
        </p:nvSpPr>
        <p:spPr>
          <a:xfrm>
            <a:off x="799675" y="4516450"/>
            <a:ext cx="3283200" cy="4545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pl" sz="1000">
                <a:latin typeface="Arial"/>
                <a:ea typeface="Arial"/>
                <a:cs typeface="Arial"/>
                <a:sym typeface="Arial"/>
              </a:rPr>
              <a:t>Wykres 3D prezentujący dane wejściowe metody RSM.</a:t>
            </a:r>
            <a:endParaRPr/>
          </a:p>
        </p:txBody>
      </p:sp>
      <p:pic>
        <p:nvPicPr>
          <p:cNvPr id="132" name="Google Shape;132;p23"/>
          <p:cNvPicPr preferRelativeResize="0"/>
          <p:nvPr/>
        </p:nvPicPr>
        <p:blipFill rotWithShape="1">
          <a:blip r:embed="rId3">
            <a:alphaModFix/>
          </a:blip>
          <a:srcRect b="0" l="0" r="0" t="14295"/>
          <a:stretch/>
        </p:blipFill>
        <p:spPr>
          <a:xfrm>
            <a:off x="411925" y="1491225"/>
            <a:ext cx="3810000" cy="3086100"/>
          </a:xfrm>
          <a:prstGeom prst="rect">
            <a:avLst/>
          </a:prstGeom>
          <a:noFill/>
          <a:ln>
            <a:noFill/>
          </a:ln>
        </p:spPr>
      </p:pic>
      <p:sp>
        <p:nvSpPr>
          <p:cNvPr id="133" name="Google Shape;133;p23"/>
          <p:cNvSpPr txBox="1"/>
          <p:nvPr/>
        </p:nvSpPr>
        <p:spPr>
          <a:xfrm>
            <a:off x="5587350" y="510975"/>
            <a:ext cx="37128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l" sz="1000">
                <a:solidFill>
                  <a:schemeClr val="dk1"/>
                </a:solidFill>
              </a:rPr>
              <a:t>Tabela 3. Ranking zwrócony przez metodę RSM.</a:t>
            </a:r>
            <a:endParaRPr>
              <a:latin typeface="Open Sans"/>
              <a:ea typeface="Open Sans"/>
              <a:cs typeface="Open Sans"/>
              <a:sym typeface="Open Sans"/>
            </a:endParaRPr>
          </a:p>
        </p:txBody>
      </p:sp>
      <p:sp>
        <p:nvSpPr>
          <p:cNvPr id="134" name="Google Shape;134;p23"/>
          <p:cNvSpPr txBox="1"/>
          <p:nvPr>
            <p:ph type="title"/>
          </p:nvPr>
        </p:nvSpPr>
        <p:spPr>
          <a:xfrm>
            <a:off x="835175" y="370575"/>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l"/>
              <a:t>Metoda RSM</a:t>
            </a:r>
            <a:endParaRPr/>
          </a:p>
        </p:txBody>
      </p:sp>
      <p:graphicFrame>
        <p:nvGraphicFramePr>
          <p:cNvPr id="135" name="Google Shape;135;p23"/>
          <p:cNvGraphicFramePr/>
          <p:nvPr/>
        </p:nvGraphicFramePr>
        <p:xfrm>
          <a:off x="5674725" y="849675"/>
          <a:ext cx="3000000" cy="3000000"/>
        </p:xfrm>
        <a:graphic>
          <a:graphicData uri="http://schemas.openxmlformats.org/drawingml/2006/table">
            <a:tbl>
              <a:tblPr>
                <a:noFill/>
                <a:tableStyleId>{45A1E604-5CF9-47A3-9546-D3330BB6B2DF}</a:tableStyleId>
              </a:tblPr>
              <a:tblGrid>
                <a:gridCol w="909325"/>
                <a:gridCol w="551575"/>
                <a:gridCol w="526900"/>
                <a:gridCol w="662600"/>
              </a:tblGrid>
              <a:tr h="420650">
                <a:tc>
                  <a:txBody>
                    <a:bodyPr/>
                    <a:lstStyle/>
                    <a:p>
                      <a:pPr indent="0" lvl="0" marL="0" rtl="0" algn="l">
                        <a:lnSpc>
                          <a:spcPct val="115000"/>
                        </a:lnSpc>
                        <a:spcBef>
                          <a:spcPts val="0"/>
                        </a:spcBef>
                        <a:spcAft>
                          <a:spcPts val="0"/>
                        </a:spcAft>
                        <a:buClr>
                          <a:schemeClr val="dk1"/>
                        </a:buClr>
                        <a:buSzPts val="1100"/>
                        <a:buFont typeface="Arial"/>
                        <a:buNone/>
                      </a:pPr>
                      <a:r>
                        <a:rPr lang="pl" sz="900">
                          <a:solidFill>
                            <a:schemeClr val="dk1"/>
                          </a:solidFill>
                        </a:rPr>
                        <a:t>nr decyzji w bazie danych (od najlepszego)</a:t>
                      </a:r>
                      <a:endParaRPr sz="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800"/>
                        <a:t>Marża [%]</a:t>
                      </a:r>
                      <a:endParaRPr sz="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800"/>
                        <a:t>Prowizja [%]</a:t>
                      </a:r>
                      <a:endParaRPr sz="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800"/>
                        <a:t>RRSO [%]</a:t>
                      </a:r>
                      <a:endParaRPr sz="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2200">
                <a:tc>
                  <a:txBody>
                    <a:bodyPr/>
                    <a:lstStyle/>
                    <a:p>
                      <a:pPr indent="0" lvl="0" marL="0" rtl="0" algn="l">
                        <a:spcBef>
                          <a:spcPts val="0"/>
                        </a:spcBef>
                        <a:spcAft>
                          <a:spcPts val="0"/>
                        </a:spcAft>
                        <a:buNone/>
                      </a:pPr>
                      <a:r>
                        <a:rPr lang="pl" sz="1000"/>
                        <a:t>33</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0,00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2,1</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2,54</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808080"/>
                      </a:solidFill>
                      <a:prstDash val="solid"/>
                      <a:round/>
                      <a:headEnd len="sm" w="sm" type="none"/>
                      <a:tailEnd len="sm" w="sm" type="none"/>
                    </a:lnB>
                  </a:tcPr>
                </a:tc>
              </a:tr>
              <a:tr h="272200">
                <a:tc>
                  <a:txBody>
                    <a:bodyPr/>
                    <a:lstStyle/>
                    <a:p>
                      <a:pPr indent="0" lvl="0" marL="0" rtl="0" algn="l">
                        <a:spcBef>
                          <a:spcPts val="0"/>
                        </a:spcBef>
                        <a:spcAft>
                          <a:spcPts val="0"/>
                        </a:spcAft>
                        <a:buNone/>
                      </a:pPr>
                      <a:r>
                        <a:rPr lang="pl" sz="1000"/>
                        <a:t>31</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2,33</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0,0</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2,8</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r>
              <a:tr h="272200">
                <a:tc>
                  <a:txBody>
                    <a:bodyPr/>
                    <a:lstStyle/>
                    <a:p>
                      <a:pPr indent="0" lvl="0" marL="0" rtl="0" algn="l">
                        <a:spcBef>
                          <a:spcPts val="0"/>
                        </a:spcBef>
                        <a:spcAft>
                          <a:spcPts val="0"/>
                        </a:spcAft>
                        <a:buNone/>
                      </a:pPr>
                      <a:r>
                        <a:rPr lang="pl" sz="1000"/>
                        <a:t>30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1,70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0,0</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3,68</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r>
              <a:tr h="272200">
                <a:tc>
                  <a:txBody>
                    <a:bodyPr/>
                    <a:lstStyle/>
                    <a:p>
                      <a:pPr indent="0" lvl="0" marL="0" rtl="0" algn="l">
                        <a:spcBef>
                          <a:spcPts val="0"/>
                        </a:spcBef>
                        <a:spcAft>
                          <a:spcPts val="0"/>
                        </a:spcAft>
                        <a:buNone/>
                      </a:pPr>
                      <a:r>
                        <a:rPr lang="pl" sz="1000"/>
                        <a:t>1</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1,65</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0,0</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4,24</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r>
              <a:tr h="272200">
                <a:tc>
                  <a:txBody>
                    <a:bodyPr/>
                    <a:lstStyle/>
                    <a:p>
                      <a:pPr indent="0" lvl="0" marL="0" rtl="0" algn="l">
                        <a:spcBef>
                          <a:spcPts val="0"/>
                        </a:spcBef>
                        <a:spcAft>
                          <a:spcPts val="0"/>
                        </a:spcAft>
                        <a:buNone/>
                      </a:pPr>
                      <a:r>
                        <a:rPr lang="pl" sz="1000"/>
                        <a:t>37</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1,85</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0,0</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4,62</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r>
              <a:tr h="272200">
                <a:tc>
                  <a:txBody>
                    <a:bodyPr/>
                    <a:lstStyle/>
                    <a:p>
                      <a:pPr indent="0" lvl="0" marL="0" rtl="0" algn="l">
                        <a:spcBef>
                          <a:spcPts val="0"/>
                        </a:spcBef>
                        <a:spcAft>
                          <a:spcPts val="0"/>
                        </a:spcAft>
                        <a:buNone/>
                      </a:pPr>
                      <a:r>
                        <a:rPr lang="pl" sz="1000"/>
                        <a:t>32</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1,99</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1,89</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3,7</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r>
              <a:tr h="272200">
                <a:tc>
                  <a:txBody>
                    <a:bodyPr/>
                    <a:lstStyle/>
                    <a:p>
                      <a:pPr indent="0" lvl="0" marL="0" rtl="0" algn="l">
                        <a:spcBef>
                          <a:spcPts val="0"/>
                        </a:spcBef>
                        <a:spcAft>
                          <a:spcPts val="0"/>
                        </a:spcAft>
                        <a:buNone/>
                      </a:pPr>
                      <a:r>
                        <a:rPr lang="pl" sz="1000"/>
                        <a:t>29</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1,95</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1,5</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3,72</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r>
              <a:tr h="272200">
                <a:tc>
                  <a:txBody>
                    <a:bodyPr/>
                    <a:lstStyle/>
                    <a:p>
                      <a:pPr indent="0" lvl="0" marL="0" rtl="0" algn="l">
                        <a:spcBef>
                          <a:spcPts val="0"/>
                        </a:spcBef>
                        <a:spcAft>
                          <a:spcPts val="0"/>
                        </a:spcAft>
                        <a:buNone/>
                      </a:pPr>
                      <a:r>
                        <a:rPr lang="pl" sz="1000"/>
                        <a:t>27</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1,89</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1,5</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3,82</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r>
              <a:tr h="272200">
                <a:tc>
                  <a:txBody>
                    <a:bodyPr/>
                    <a:lstStyle/>
                    <a:p>
                      <a:pPr indent="0" lvl="0" marL="0" rtl="0" algn="l">
                        <a:spcBef>
                          <a:spcPts val="0"/>
                        </a:spcBef>
                        <a:spcAft>
                          <a:spcPts val="0"/>
                        </a:spcAft>
                        <a:buNone/>
                      </a:pPr>
                      <a:r>
                        <a:rPr lang="pl" sz="1000"/>
                        <a:t>12</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1,70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1,8</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5,11</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r>
              <a:tr h="272200">
                <a:tc>
                  <a:txBody>
                    <a:bodyPr/>
                    <a:lstStyle/>
                    <a:p>
                      <a:pPr indent="0" lvl="0" marL="0" rtl="0" algn="l">
                        <a:spcBef>
                          <a:spcPts val="0"/>
                        </a:spcBef>
                        <a:spcAft>
                          <a:spcPts val="0"/>
                        </a:spcAft>
                        <a:buNone/>
                      </a:pPr>
                      <a:r>
                        <a:rPr lang="pl" sz="1000"/>
                        <a:t>28</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1,99</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0,0</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3,79</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r>
              <a:tr h="272200">
                <a:tc>
                  <a:txBody>
                    <a:bodyPr/>
                    <a:lstStyle/>
                    <a:p>
                      <a:pPr indent="0" lvl="0" marL="0" rtl="0" algn="l">
                        <a:spcBef>
                          <a:spcPts val="0"/>
                        </a:spcBef>
                        <a:spcAft>
                          <a:spcPts val="0"/>
                        </a:spcAft>
                        <a:buNone/>
                      </a:pPr>
                      <a:r>
                        <a:rPr lang="pl" sz="1000"/>
                        <a:t>3</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1,84</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0,0</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5,09</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r>
              <a:tr h="272200">
                <a:tc>
                  <a:txBody>
                    <a:bodyPr/>
                    <a:lstStyle/>
                    <a:p>
                      <a:pPr indent="0" lvl="0" marL="0" rtl="0" algn="l">
                        <a:spcBef>
                          <a:spcPts val="0"/>
                        </a:spcBef>
                        <a:spcAft>
                          <a:spcPts val="0"/>
                        </a:spcAft>
                        <a:buNone/>
                      </a:pPr>
                      <a:r>
                        <a:rPr lang="pl" sz="1000"/>
                        <a:t>2</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1,70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0,0</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5,28</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121825"/>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l"/>
              <a:t>Metoda UTA Star</a:t>
            </a:r>
            <a:endParaRPr/>
          </a:p>
        </p:txBody>
      </p:sp>
      <p:sp>
        <p:nvSpPr>
          <p:cNvPr id="141" name="Google Shape;141;p24"/>
          <p:cNvSpPr txBox="1"/>
          <p:nvPr>
            <p:ph idx="1" type="body"/>
          </p:nvPr>
        </p:nvSpPr>
        <p:spPr>
          <a:xfrm>
            <a:off x="311700" y="877525"/>
            <a:ext cx="7992300" cy="3534900"/>
          </a:xfrm>
          <a:prstGeom prst="rect">
            <a:avLst/>
          </a:prstGeom>
        </p:spPr>
        <p:txBody>
          <a:bodyPr anchorCtr="0" anchor="t" bIns="91425" lIns="91425" spcFirstLastPara="1" rIns="91425" wrap="square" tIns="91425">
            <a:normAutofit lnSpcReduction="10000"/>
          </a:bodyPr>
          <a:lstStyle/>
          <a:p>
            <a:pPr indent="-298450" lvl="0" marL="457200" rtl="0" algn="l">
              <a:spcBef>
                <a:spcPts val="0"/>
              </a:spcBef>
              <a:spcAft>
                <a:spcPts val="0"/>
              </a:spcAft>
              <a:buSzPts val="1100"/>
              <a:buFont typeface="Arial"/>
              <a:buChar char="●"/>
            </a:pPr>
            <a:r>
              <a:rPr lang="pl" sz="1100">
                <a:latin typeface="Arial"/>
                <a:ea typeface="Arial"/>
                <a:cs typeface="Arial"/>
                <a:sym typeface="Arial"/>
              </a:rPr>
              <a:t>Metoda UTA Star wykorzystuje programowanie liniowe (PL) do wyznaczenia współrzędnych punktów charakterystycznych funkcji użyteczności cząstkowych.</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pl" sz="1100">
                <a:latin typeface="Arial"/>
                <a:ea typeface="Arial"/>
                <a:cs typeface="Arial"/>
                <a:sym typeface="Arial"/>
              </a:rPr>
              <a:t>Globalna użyteczność wariantu (wektor ocen na poszczególnych kryteriach), oznaczana przez , zależy od jego użyteczności cząstkowych , (gdzie – liczba kryteriów). Konkretnie, jest ich sumą (model addytywny):</a:t>
            </a:r>
            <a:endParaRPr sz="1100">
              <a:latin typeface="Arial"/>
              <a:ea typeface="Arial"/>
              <a:cs typeface="Arial"/>
              <a:sym typeface="Arial"/>
            </a:endParaRPr>
          </a:p>
          <a:p>
            <a:pPr indent="0" lvl="0" marL="457200" rtl="0" algn="l">
              <a:spcBef>
                <a:spcPts val="0"/>
              </a:spcBef>
              <a:spcAft>
                <a:spcPts val="0"/>
              </a:spcAft>
              <a:buNone/>
            </a:pPr>
            <a:r>
              <a:t/>
            </a:r>
            <a:endParaRPr sz="1100">
              <a:latin typeface="Arial"/>
              <a:ea typeface="Arial"/>
              <a:cs typeface="Arial"/>
              <a:sym typeface="Arial"/>
            </a:endParaRPr>
          </a:p>
          <a:p>
            <a:pPr indent="0" lvl="0" marL="457200" rtl="0" algn="l">
              <a:spcBef>
                <a:spcPts val="0"/>
              </a:spcBef>
              <a:spcAft>
                <a:spcPts val="0"/>
              </a:spcAft>
              <a:buNone/>
            </a:pPr>
            <a:r>
              <a:t/>
            </a:r>
            <a:endParaRPr sz="1100">
              <a:latin typeface="Arial"/>
              <a:ea typeface="Arial"/>
              <a:cs typeface="Arial"/>
              <a:sym typeface="Arial"/>
            </a:endParaRPr>
          </a:p>
          <a:p>
            <a:pPr indent="0" lvl="0" marL="457200" rtl="0" algn="l">
              <a:spcBef>
                <a:spcPts val="0"/>
              </a:spcBef>
              <a:spcAft>
                <a:spcPts val="0"/>
              </a:spcAft>
              <a:buNone/>
            </a:pPr>
            <a:r>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pl" sz="1100">
                <a:latin typeface="Arial"/>
                <a:ea typeface="Arial"/>
                <a:cs typeface="Arial"/>
                <a:sym typeface="Arial"/>
              </a:rPr>
              <a:t>Funkcje wyznaczane są niezależnie dla poszczególnych kryteriów w oparciu o przyjmowane założenie o niezależności kryteriów w sensie preferencji:</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pl" sz="1100">
                <a:latin typeface="Arial"/>
                <a:ea typeface="Arial"/>
                <a:cs typeface="Arial"/>
                <a:sym typeface="Arial"/>
              </a:rPr>
              <a:t>Globalna funkcja użyteczności jest znormalizowana tak, by przyjmować wartości z przedziału od 0 do 1.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pl" sz="1100">
                <a:latin typeface="Arial"/>
                <a:ea typeface="Arial"/>
                <a:cs typeface="Arial"/>
                <a:sym typeface="Arial"/>
              </a:rPr>
              <a:t>Wartość funkcji U(x) (x należy do A) określa pozycję wariantu decyzyjnego w rankingu końcowym na zbiorze A. I tak, wariant decyzyjny z najwyższą użytecznością globalną zajmuje miejsce pierwsze (najwyższe), …, wariant decyzyjny z najniższą użytecznością globalną zajmuje miejsce ostatnie (najniższe).</a:t>
            </a:r>
            <a:endParaRPr sz="1100">
              <a:latin typeface="Arial"/>
              <a:ea typeface="Arial"/>
              <a:cs typeface="Arial"/>
              <a:sym typeface="Arial"/>
            </a:endParaRPr>
          </a:p>
          <a:p>
            <a:pPr indent="0" lvl="0" marL="457200" rtl="0" algn="l">
              <a:spcBef>
                <a:spcPts val="0"/>
              </a:spcBef>
              <a:spcAft>
                <a:spcPts val="0"/>
              </a:spcAft>
              <a:buNone/>
            </a:pPr>
            <a:r>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pl" sz="1100">
                <a:latin typeface="Arial"/>
                <a:ea typeface="Arial"/>
                <a:cs typeface="Arial"/>
                <a:sym typeface="Arial"/>
              </a:rPr>
              <a:t>Dla najgorszej wartości kryterium zachodzi:</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pl" sz="1100">
                <a:latin typeface="Arial"/>
                <a:ea typeface="Arial"/>
                <a:cs typeface="Arial"/>
                <a:sym typeface="Arial"/>
              </a:rPr>
              <a:t>Suma użyteczności cząstkowych dla najlepszych wartości kryteriów jest równa 1: </a:t>
            </a:r>
            <a:endParaRPr sz="1100">
              <a:latin typeface="Arial"/>
              <a:ea typeface="Arial"/>
              <a:cs typeface="Arial"/>
              <a:sym typeface="Arial"/>
            </a:endParaRPr>
          </a:p>
          <a:p>
            <a:pPr indent="0" lvl="0" marL="457200" rtl="0" algn="l">
              <a:spcBef>
                <a:spcPts val="0"/>
              </a:spcBef>
              <a:spcAft>
                <a:spcPts val="0"/>
              </a:spcAft>
              <a:buNone/>
            </a:pPr>
            <a:r>
              <a:t/>
            </a:r>
            <a:endParaRPr sz="1100">
              <a:latin typeface="Arial"/>
              <a:ea typeface="Arial"/>
              <a:cs typeface="Arial"/>
              <a:sym typeface="Arial"/>
            </a:endParaRPr>
          </a:p>
        </p:txBody>
      </p:sp>
      <p:pic>
        <p:nvPicPr>
          <p:cNvPr id="142" name="Google Shape;142;p24"/>
          <p:cNvPicPr preferRelativeResize="0"/>
          <p:nvPr/>
        </p:nvPicPr>
        <p:blipFill>
          <a:blip r:embed="rId3">
            <a:alphaModFix/>
          </a:blip>
          <a:stretch>
            <a:fillRect/>
          </a:stretch>
        </p:blipFill>
        <p:spPr>
          <a:xfrm>
            <a:off x="3635725" y="1903075"/>
            <a:ext cx="1872560" cy="420800"/>
          </a:xfrm>
          <a:prstGeom prst="rect">
            <a:avLst/>
          </a:prstGeom>
          <a:noFill/>
          <a:ln>
            <a:noFill/>
          </a:ln>
        </p:spPr>
      </p:pic>
      <p:pic>
        <p:nvPicPr>
          <p:cNvPr id="143" name="Google Shape;143;p24"/>
          <p:cNvPicPr preferRelativeResize="0"/>
          <p:nvPr/>
        </p:nvPicPr>
        <p:blipFill>
          <a:blip r:embed="rId4">
            <a:alphaModFix/>
          </a:blip>
          <a:stretch>
            <a:fillRect/>
          </a:stretch>
        </p:blipFill>
        <p:spPr>
          <a:xfrm>
            <a:off x="3664913" y="2563113"/>
            <a:ext cx="1285875" cy="361950"/>
          </a:xfrm>
          <a:prstGeom prst="rect">
            <a:avLst/>
          </a:prstGeom>
          <a:noFill/>
          <a:ln>
            <a:noFill/>
          </a:ln>
        </p:spPr>
      </p:pic>
      <p:pic>
        <p:nvPicPr>
          <p:cNvPr id="144" name="Google Shape;144;p24"/>
          <p:cNvPicPr preferRelativeResize="0"/>
          <p:nvPr/>
        </p:nvPicPr>
        <p:blipFill>
          <a:blip r:embed="rId5">
            <a:alphaModFix/>
          </a:blip>
          <a:stretch>
            <a:fillRect/>
          </a:stretch>
        </p:blipFill>
        <p:spPr>
          <a:xfrm>
            <a:off x="3548975" y="3697250"/>
            <a:ext cx="850075" cy="268825"/>
          </a:xfrm>
          <a:prstGeom prst="rect">
            <a:avLst/>
          </a:prstGeom>
          <a:noFill/>
          <a:ln>
            <a:noFill/>
          </a:ln>
        </p:spPr>
      </p:pic>
      <p:pic>
        <p:nvPicPr>
          <p:cNvPr id="145" name="Google Shape;145;p24"/>
          <p:cNvPicPr preferRelativeResize="0"/>
          <p:nvPr/>
        </p:nvPicPr>
        <p:blipFill>
          <a:blip r:embed="rId6">
            <a:alphaModFix/>
          </a:blip>
          <a:stretch>
            <a:fillRect/>
          </a:stretch>
        </p:blipFill>
        <p:spPr>
          <a:xfrm>
            <a:off x="5940425" y="3883150"/>
            <a:ext cx="1268518" cy="268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idx="1" type="body"/>
          </p:nvPr>
        </p:nvSpPr>
        <p:spPr>
          <a:xfrm>
            <a:off x="799675" y="4516450"/>
            <a:ext cx="3283200" cy="4545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pl" sz="1000">
                <a:latin typeface="Arial"/>
                <a:ea typeface="Arial"/>
                <a:cs typeface="Arial"/>
                <a:sym typeface="Arial"/>
              </a:rPr>
              <a:t>Wykres 3D prezentujący dane wejściowe metody UTA Star.</a:t>
            </a:r>
            <a:endParaRPr/>
          </a:p>
        </p:txBody>
      </p:sp>
      <p:sp>
        <p:nvSpPr>
          <p:cNvPr id="151" name="Google Shape;151;p25"/>
          <p:cNvSpPr txBox="1"/>
          <p:nvPr/>
        </p:nvSpPr>
        <p:spPr>
          <a:xfrm>
            <a:off x="5562700" y="683650"/>
            <a:ext cx="37128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l" sz="1000">
                <a:solidFill>
                  <a:schemeClr val="dk1"/>
                </a:solidFill>
              </a:rPr>
              <a:t>Tabela 4. Ranking zwrócony przez metodę UTA Star.</a:t>
            </a:r>
            <a:endParaRPr>
              <a:latin typeface="Open Sans"/>
              <a:ea typeface="Open Sans"/>
              <a:cs typeface="Open Sans"/>
              <a:sym typeface="Open Sans"/>
            </a:endParaRPr>
          </a:p>
        </p:txBody>
      </p:sp>
      <p:sp>
        <p:nvSpPr>
          <p:cNvPr id="152" name="Google Shape;152;p25"/>
          <p:cNvSpPr txBox="1"/>
          <p:nvPr>
            <p:ph type="title"/>
          </p:nvPr>
        </p:nvSpPr>
        <p:spPr>
          <a:xfrm>
            <a:off x="835175" y="370575"/>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l"/>
              <a:t>Metoda UTA Star</a:t>
            </a:r>
            <a:endParaRPr/>
          </a:p>
        </p:txBody>
      </p:sp>
      <p:pic>
        <p:nvPicPr>
          <p:cNvPr id="153" name="Google Shape;153;p25"/>
          <p:cNvPicPr preferRelativeResize="0"/>
          <p:nvPr/>
        </p:nvPicPr>
        <p:blipFill>
          <a:blip r:embed="rId3">
            <a:alphaModFix/>
          </a:blip>
          <a:stretch>
            <a:fillRect/>
          </a:stretch>
        </p:blipFill>
        <p:spPr>
          <a:xfrm>
            <a:off x="619788" y="1399113"/>
            <a:ext cx="3642973" cy="3085375"/>
          </a:xfrm>
          <a:prstGeom prst="rect">
            <a:avLst/>
          </a:prstGeom>
          <a:noFill/>
          <a:ln>
            <a:noFill/>
          </a:ln>
        </p:spPr>
      </p:pic>
      <p:graphicFrame>
        <p:nvGraphicFramePr>
          <p:cNvPr id="154" name="Google Shape;154;p25"/>
          <p:cNvGraphicFramePr/>
          <p:nvPr/>
        </p:nvGraphicFramePr>
        <p:xfrm>
          <a:off x="5645675" y="1022338"/>
          <a:ext cx="3000000" cy="3000000"/>
        </p:xfrm>
        <a:graphic>
          <a:graphicData uri="http://schemas.openxmlformats.org/drawingml/2006/table">
            <a:tbl>
              <a:tblPr>
                <a:noFill/>
                <a:tableStyleId>{45A1E604-5CF9-47A3-9546-D3330BB6B2DF}</a:tableStyleId>
              </a:tblPr>
              <a:tblGrid>
                <a:gridCol w="933975"/>
                <a:gridCol w="539275"/>
                <a:gridCol w="514625"/>
                <a:gridCol w="662625"/>
              </a:tblGrid>
              <a:tr h="445975">
                <a:tc>
                  <a:txBody>
                    <a:bodyPr/>
                    <a:lstStyle/>
                    <a:p>
                      <a:pPr indent="0" lvl="0" marL="0" rtl="0" algn="l">
                        <a:lnSpc>
                          <a:spcPct val="115000"/>
                        </a:lnSpc>
                        <a:spcBef>
                          <a:spcPts val="0"/>
                        </a:spcBef>
                        <a:spcAft>
                          <a:spcPts val="0"/>
                        </a:spcAft>
                        <a:buClr>
                          <a:schemeClr val="dk1"/>
                        </a:buClr>
                        <a:buSzPts val="1100"/>
                        <a:buFont typeface="Arial"/>
                        <a:buNone/>
                      </a:pPr>
                      <a:r>
                        <a:rPr lang="pl" sz="700">
                          <a:solidFill>
                            <a:schemeClr val="dk1"/>
                          </a:solidFill>
                        </a:rPr>
                        <a:t>nr decyzji w bazie danych (od najlepszego)</a:t>
                      </a:r>
                      <a:endParaRPr b="1" sz="6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800"/>
                        <a:t>Marża [%]</a:t>
                      </a:r>
                      <a:endParaRPr sz="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800"/>
                        <a:t>Prowizja [%]</a:t>
                      </a:r>
                      <a:endParaRPr sz="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800"/>
                        <a:t>RRSO [%]</a:t>
                      </a:r>
                      <a:endParaRPr sz="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2750">
                <a:tc>
                  <a:txBody>
                    <a:bodyPr/>
                    <a:lstStyle/>
                    <a:p>
                      <a:pPr indent="0" lvl="0" marL="0" rtl="0" algn="l">
                        <a:spcBef>
                          <a:spcPts val="0"/>
                        </a:spcBef>
                        <a:spcAft>
                          <a:spcPts val="0"/>
                        </a:spcAft>
                        <a:buNone/>
                      </a:pPr>
                      <a:r>
                        <a:rPr lang="pl" sz="1000"/>
                        <a:t>33</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0,00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2,1</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2,54</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808080"/>
                      </a:solidFill>
                      <a:prstDash val="solid"/>
                      <a:round/>
                      <a:headEnd len="sm" w="sm" type="none"/>
                      <a:tailEnd len="sm" w="sm" type="none"/>
                    </a:lnB>
                  </a:tcPr>
                </a:tc>
              </a:tr>
              <a:tr h="282750">
                <a:tc>
                  <a:txBody>
                    <a:bodyPr/>
                    <a:lstStyle/>
                    <a:p>
                      <a:pPr indent="0" lvl="0" marL="0" rtl="0" algn="l">
                        <a:spcBef>
                          <a:spcPts val="0"/>
                        </a:spcBef>
                        <a:spcAft>
                          <a:spcPts val="0"/>
                        </a:spcAft>
                        <a:buNone/>
                      </a:pPr>
                      <a:r>
                        <a:rPr lang="pl" sz="1000"/>
                        <a:t>31</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2,33</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0,0</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2,8</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r>
              <a:tr h="282750">
                <a:tc>
                  <a:txBody>
                    <a:bodyPr/>
                    <a:lstStyle/>
                    <a:p>
                      <a:pPr indent="0" lvl="0" marL="0" rtl="0" algn="l">
                        <a:spcBef>
                          <a:spcPts val="0"/>
                        </a:spcBef>
                        <a:spcAft>
                          <a:spcPts val="0"/>
                        </a:spcAft>
                        <a:buNone/>
                      </a:pPr>
                      <a:r>
                        <a:rPr lang="pl" sz="1000"/>
                        <a:t>30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1,70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0,0</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3,68</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r>
              <a:tr h="282750">
                <a:tc>
                  <a:txBody>
                    <a:bodyPr/>
                    <a:lstStyle/>
                    <a:p>
                      <a:pPr indent="0" lvl="0" marL="0" rtl="0" algn="l">
                        <a:spcBef>
                          <a:spcPts val="0"/>
                        </a:spcBef>
                        <a:spcAft>
                          <a:spcPts val="0"/>
                        </a:spcAft>
                        <a:buNone/>
                      </a:pPr>
                      <a:r>
                        <a:rPr lang="pl" sz="1000"/>
                        <a:t>28</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1,99</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0,0</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3,79</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r>
              <a:tr h="282750">
                <a:tc>
                  <a:txBody>
                    <a:bodyPr/>
                    <a:lstStyle/>
                    <a:p>
                      <a:pPr indent="0" lvl="0" marL="0" rtl="0" algn="l">
                        <a:spcBef>
                          <a:spcPts val="0"/>
                        </a:spcBef>
                        <a:spcAft>
                          <a:spcPts val="0"/>
                        </a:spcAft>
                        <a:buNone/>
                      </a:pPr>
                      <a:r>
                        <a:rPr lang="pl" sz="1000"/>
                        <a:t>1</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1,65</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0,0</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4,24</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r>
              <a:tr h="282750">
                <a:tc>
                  <a:txBody>
                    <a:bodyPr/>
                    <a:lstStyle/>
                    <a:p>
                      <a:pPr indent="0" lvl="0" marL="0" rtl="0" algn="l">
                        <a:spcBef>
                          <a:spcPts val="0"/>
                        </a:spcBef>
                        <a:spcAft>
                          <a:spcPts val="0"/>
                        </a:spcAft>
                        <a:buNone/>
                      </a:pPr>
                      <a:r>
                        <a:rPr lang="pl" sz="1000"/>
                        <a:t>37</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1,85</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0,0</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4,62</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r>
              <a:tr h="282750">
                <a:tc>
                  <a:txBody>
                    <a:bodyPr/>
                    <a:lstStyle/>
                    <a:p>
                      <a:pPr indent="0" lvl="0" marL="0" rtl="0" algn="l">
                        <a:spcBef>
                          <a:spcPts val="0"/>
                        </a:spcBef>
                        <a:spcAft>
                          <a:spcPts val="0"/>
                        </a:spcAft>
                        <a:buNone/>
                      </a:pPr>
                      <a:r>
                        <a:rPr lang="pl" sz="1000"/>
                        <a:t>39</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1,85</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0,0</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4,62</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r>
              <a:tr h="282750">
                <a:tc>
                  <a:txBody>
                    <a:bodyPr/>
                    <a:lstStyle/>
                    <a:p>
                      <a:pPr indent="0" lvl="0" marL="0" rtl="0" algn="l">
                        <a:spcBef>
                          <a:spcPts val="0"/>
                        </a:spcBef>
                        <a:spcAft>
                          <a:spcPts val="0"/>
                        </a:spcAft>
                        <a:buNone/>
                      </a:pPr>
                      <a:r>
                        <a:rPr lang="pl" sz="1000"/>
                        <a:t>41</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1,89</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0,0</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4,64</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r>
              <a:tr h="282750">
                <a:tc>
                  <a:txBody>
                    <a:bodyPr/>
                    <a:lstStyle/>
                    <a:p>
                      <a:pPr indent="0" lvl="0" marL="0" rtl="0" algn="l">
                        <a:spcBef>
                          <a:spcPts val="0"/>
                        </a:spcBef>
                        <a:spcAft>
                          <a:spcPts val="0"/>
                        </a:spcAft>
                        <a:buNone/>
                      </a:pPr>
                      <a:r>
                        <a:rPr lang="pl" sz="1000"/>
                        <a:t>14</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2,00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0,0</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4,75</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r>
              <a:tr h="282750">
                <a:tc>
                  <a:txBody>
                    <a:bodyPr/>
                    <a:lstStyle/>
                    <a:p>
                      <a:pPr indent="0" lvl="0" marL="0" rtl="0" algn="l">
                        <a:spcBef>
                          <a:spcPts val="0"/>
                        </a:spcBef>
                        <a:spcAft>
                          <a:spcPts val="0"/>
                        </a:spcAft>
                        <a:buNone/>
                      </a:pPr>
                      <a:r>
                        <a:rPr lang="pl" sz="1000"/>
                        <a:t>42</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2,00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0,0</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4,77</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r>
              <a:tr h="282750">
                <a:tc>
                  <a:txBody>
                    <a:bodyPr/>
                    <a:lstStyle/>
                    <a:p>
                      <a:pPr indent="0" lvl="0" marL="0" rtl="0" algn="l">
                        <a:spcBef>
                          <a:spcPts val="0"/>
                        </a:spcBef>
                        <a:spcAft>
                          <a:spcPts val="0"/>
                        </a:spcAft>
                        <a:buNone/>
                      </a:pPr>
                      <a:r>
                        <a:rPr lang="pl" sz="1000"/>
                        <a:t>16</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2,00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0,0</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4,8</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r>
              <a:tr h="282750">
                <a:tc>
                  <a:txBody>
                    <a:bodyPr/>
                    <a:lstStyle/>
                    <a:p>
                      <a:pPr indent="0" lvl="0" marL="0" rtl="0" algn="l">
                        <a:spcBef>
                          <a:spcPts val="0"/>
                        </a:spcBef>
                        <a:spcAft>
                          <a:spcPts val="0"/>
                        </a:spcAft>
                        <a:buNone/>
                      </a:pPr>
                      <a:r>
                        <a:rPr lang="pl" sz="1000"/>
                        <a:t>50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2,10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0,0</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4,73</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l"/>
              <a:t>Porównanie metod</a:t>
            </a:r>
            <a:endParaRPr/>
          </a:p>
        </p:txBody>
      </p:sp>
      <p:sp>
        <p:nvSpPr>
          <p:cNvPr id="160" name="Google Shape;160;p26"/>
          <p:cNvSpPr txBox="1"/>
          <p:nvPr>
            <p:ph idx="1" type="body"/>
          </p:nvPr>
        </p:nvSpPr>
        <p:spPr>
          <a:xfrm>
            <a:off x="311700" y="1311300"/>
            <a:ext cx="4323600" cy="3497700"/>
          </a:xfrm>
          <a:prstGeom prst="rect">
            <a:avLst/>
          </a:prstGeom>
        </p:spPr>
        <p:txBody>
          <a:bodyPr anchorCtr="0" anchor="t" bIns="91425" lIns="91425" spcFirstLastPara="1" rIns="91425" wrap="square" tIns="91425">
            <a:normAutofit fontScale="47500" lnSpcReduction="20000"/>
          </a:bodyPr>
          <a:lstStyle/>
          <a:p>
            <a:pPr indent="457200" lvl="0" marL="0" rtl="0" algn="l">
              <a:spcBef>
                <a:spcPts val="0"/>
              </a:spcBef>
              <a:spcAft>
                <a:spcPts val="0"/>
              </a:spcAft>
              <a:buNone/>
            </a:pPr>
            <a:r>
              <a:rPr lang="pl" sz="2282">
                <a:latin typeface="Arial"/>
                <a:ea typeface="Arial"/>
                <a:cs typeface="Arial"/>
                <a:sym typeface="Arial"/>
              </a:rPr>
              <a:t>Dla 3 kryteriów (marży, prowizji i RRSO) utworzyliśmy rankingi, wykorzystując wszystkie zaimplementowane metody. Dane, które przyjmują algorytmy zaprezentowaliśmy na wykresach, a zwrócone wyniki w tabelach.</a:t>
            </a:r>
            <a:endParaRPr sz="2282">
              <a:latin typeface="Arial"/>
              <a:ea typeface="Arial"/>
              <a:cs typeface="Arial"/>
              <a:sym typeface="Arial"/>
            </a:endParaRPr>
          </a:p>
          <a:p>
            <a:pPr indent="457200" lvl="0" marL="0" rtl="0" algn="l">
              <a:spcBef>
                <a:spcPts val="0"/>
              </a:spcBef>
              <a:spcAft>
                <a:spcPts val="0"/>
              </a:spcAft>
              <a:buNone/>
            </a:pPr>
            <a:r>
              <a:t/>
            </a:r>
            <a:endParaRPr sz="2282">
              <a:latin typeface="Arial"/>
              <a:ea typeface="Arial"/>
              <a:cs typeface="Arial"/>
              <a:sym typeface="Arial"/>
            </a:endParaRPr>
          </a:p>
          <a:p>
            <a:pPr indent="457200" lvl="0" marL="0" rtl="0" algn="l">
              <a:spcBef>
                <a:spcPts val="0"/>
              </a:spcBef>
              <a:spcAft>
                <a:spcPts val="0"/>
              </a:spcAft>
              <a:buNone/>
            </a:pPr>
            <a:r>
              <a:rPr lang="pl" sz="2282">
                <a:latin typeface="Arial"/>
                <a:ea typeface="Arial"/>
                <a:cs typeface="Arial"/>
                <a:sym typeface="Arial"/>
              </a:rPr>
              <a:t>Zaimplementowane metody Topsis, SPCS i RSM działają na podstawie tworzenia punktów odniesienia i nie zwracają pełnego rankingu decyzji, tak jak robi to metoda UTA Star. Metody SPCS i RSM zwracają ranking tej samej długości. Najkrótszy ranking zwraca metoda Topsis, najdłuższy - UTA Star. Ma to wpływ na wartość współczynników korelacji.</a:t>
            </a:r>
            <a:endParaRPr sz="2282">
              <a:latin typeface="Arial"/>
              <a:ea typeface="Arial"/>
              <a:cs typeface="Arial"/>
              <a:sym typeface="Arial"/>
            </a:endParaRPr>
          </a:p>
          <a:p>
            <a:pPr indent="457200" lvl="0" marL="0" rtl="0" algn="l">
              <a:spcBef>
                <a:spcPts val="0"/>
              </a:spcBef>
              <a:spcAft>
                <a:spcPts val="0"/>
              </a:spcAft>
              <a:buNone/>
            </a:pPr>
            <a:r>
              <a:t/>
            </a:r>
            <a:endParaRPr sz="2282">
              <a:latin typeface="Arial"/>
              <a:ea typeface="Arial"/>
              <a:cs typeface="Arial"/>
              <a:sym typeface="Arial"/>
            </a:endParaRPr>
          </a:p>
          <a:p>
            <a:pPr indent="457200" lvl="0" marL="0" rtl="0" algn="l">
              <a:spcBef>
                <a:spcPts val="0"/>
              </a:spcBef>
              <a:spcAft>
                <a:spcPts val="0"/>
              </a:spcAft>
              <a:buNone/>
            </a:pPr>
            <a:r>
              <a:rPr lang="pl" sz="2282">
                <a:latin typeface="Arial"/>
                <a:ea typeface="Arial"/>
                <a:cs typeface="Arial"/>
                <a:sym typeface="Arial"/>
              </a:rPr>
              <a:t>Ze względu na współczynniki korelacji można powiedzieć, że największym podobieństwem cechują się wyniki zwrócone przez metody RSM i SP-CS, zaś najmniejsza korelacja występuje między FUZZY-TOPSIS i UTA Star. Każda metoda ma swoją charakterystykę i działa na innej zasadzie dlatego otrzymane rankingi różnią się między sobą. Błędy mogą również wynikać z przybliżeń jakich dokonujemy po drodze. </a:t>
            </a:r>
            <a:endParaRPr sz="2282">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457200" lvl="0" marL="0" rtl="0" algn="l">
              <a:spcBef>
                <a:spcPts val="0"/>
              </a:spcBef>
              <a:spcAft>
                <a:spcPts val="0"/>
              </a:spcAft>
              <a:buClr>
                <a:schemeClr val="dk1"/>
              </a:buClr>
              <a:buSzPct val="84615"/>
              <a:buFont typeface="Arial"/>
              <a:buNone/>
            </a:pPr>
            <a:r>
              <a:t/>
            </a:r>
            <a:endParaRPr sz="1300">
              <a:latin typeface="Arial"/>
              <a:ea typeface="Arial"/>
              <a:cs typeface="Arial"/>
              <a:sym typeface="Arial"/>
            </a:endParaRPr>
          </a:p>
        </p:txBody>
      </p:sp>
      <p:graphicFrame>
        <p:nvGraphicFramePr>
          <p:cNvPr id="161" name="Google Shape;161;p26"/>
          <p:cNvGraphicFramePr/>
          <p:nvPr/>
        </p:nvGraphicFramePr>
        <p:xfrm>
          <a:off x="4823125" y="1572925"/>
          <a:ext cx="3000000" cy="3000000"/>
        </p:xfrm>
        <a:graphic>
          <a:graphicData uri="http://schemas.openxmlformats.org/drawingml/2006/table">
            <a:tbl>
              <a:tblPr>
                <a:noFill/>
                <a:tableStyleId>{B1A5A662-E51A-4EB6-A5AE-542E356F9B57}</a:tableStyleId>
              </a:tblPr>
              <a:tblGrid>
                <a:gridCol w="736600"/>
                <a:gridCol w="746125"/>
                <a:gridCol w="736600"/>
                <a:gridCol w="736600"/>
                <a:gridCol w="736600"/>
              </a:tblGrid>
              <a:tr h="307975">
                <a:tc>
                  <a:txBody>
                    <a:bodyPr/>
                    <a:lstStyle/>
                    <a:p>
                      <a:pPr indent="0" lvl="0" marL="0" rtl="0" algn="ctr">
                        <a:lnSpc>
                          <a:spcPct val="115000"/>
                        </a:lnSpc>
                        <a:spcBef>
                          <a:spcPts val="0"/>
                        </a:spcBef>
                        <a:spcAft>
                          <a:spcPts val="0"/>
                        </a:spcAft>
                        <a:buNone/>
                      </a:pPr>
                      <a:r>
                        <a:rPr lang="pl" sz="1000"/>
                        <a:t> </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l" sz="1000"/>
                        <a:t>TOPSIS</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l" sz="1000"/>
                        <a:t>SPCS</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l" sz="1000"/>
                        <a:t>RSM</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l" sz="1000"/>
                        <a:t>UTA Star</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7975">
                <a:tc>
                  <a:txBody>
                    <a:bodyPr/>
                    <a:lstStyle/>
                    <a:p>
                      <a:pPr indent="0" lvl="0" marL="0" rtl="0" algn="ctr">
                        <a:lnSpc>
                          <a:spcPct val="115000"/>
                        </a:lnSpc>
                        <a:spcBef>
                          <a:spcPts val="0"/>
                        </a:spcBef>
                        <a:spcAft>
                          <a:spcPts val="0"/>
                        </a:spcAft>
                        <a:buNone/>
                      </a:pPr>
                      <a:r>
                        <a:rPr lang="pl" sz="1000"/>
                        <a:t>TOPSIS</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l" sz="1000"/>
                        <a:t>1</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l" sz="1000"/>
                        <a:t>-</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l" sz="1000"/>
                        <a:t>-</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l" sz="1000"/>
                        <a:t>-</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7975">
                <a:tc>
                  <a:txBody>
                    <a:bodyPr/>
                    <a:lstStyle/>
                    <a:p>
                      <a:pPr indent="0" lvl="0" marL="0" rtl="0" algn="ctr">
                        <a:lnSpc>
                          <a:spcPct val="115000"/>
                        </a:lnSpc>
                        <a:spcBef>
                          <a:spcPts val="0"/>
                        </a:spcBef>
                        <a:spcAft>
                          <a:spcPts val="0"/>
                        </a:spcAft>
                        <a:buNone/>
                      </a:pPr>
                      <a:r>
                        <a:rPr lang="pl" sz="1000"/>
                        <a:t>SPCS</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pl" sz="1000">
                          <a:solidFill>
                            <a:schemeClr val="dk1"/>
                          </a:solidFill>
                        </a:rPr>
                        <a:t>-0,44697</a:t>
                      </a:r>
                      <a:endParaRPr sz="8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l" sz="1000"/>
                        <a:t>1</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l" sz="1000"/>
                        <a:t>-</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l" sz="1000"/>
                        <a:t>-</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7975">
                <a:tc>
                  <a:txBody>
                    <a:bodyPr/>
                    <a:lstStyle/>
                    <a:p>
                      <a:pPr indent="0" lvl="0" marL="0" rtl="0" algn="ctr">
                        <a:lnSpc>
                          <a:spcPct val="115000"/>
                        </a:lnSpc>
                        <a:spcBef>
                          <a:spcPts val="0"/>
                        </a:spcBef>
                        <a:spcAft>
                          <a:spcPts val="0"/>
                        </a:spcAft>
                        <a:buNone/>
                      </a:pPr>
                      <a:r>
                        <a:rPr lang="pl" sz="1000"/>
                        <a:t>RSM</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l" sz="1000"/>
                        <a:t>-0,15999</a:t>
                      </a:r>
                      <a:endParaRPr sz="8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l" sz="1000"/>
                        <a:t>0,767994</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l" sz="1000"/>
                        <a:t>1</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l" sz="1000"/>
                        <a:t>-</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7975">
                <a:tc>
                  <a:txBody>
                    <a:bodyPr/>
                    <a:lstStyle/>
                    <a:p>
                      <a:pPr indent="0" lvl="0" marL="0" rtl="0" algn="ctr">
                        <a:lnSpc>
                          <a:spcPct val="115000"/>
                        </a:lnSpc>
                        <a:spcBef>
                          <a:spcPts val="0"/>
                        </a:spcBef>
                        <a:spcAft>
                          <a:spcPts val="0"/>
                        </a:spcAft>
                        <a:buNone/>
                      </a:pPr>
                      <a:r>
                        <a:rPr lang="pl" sz="1000"/>
                        <a:t>UTA Star</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l" sz="1000"/>
                        <a:t>-0,59908</a:t>
                      </a:r>
                      <a:endParaRPr sz="8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l" sz="1000"/>
                        <a:t>-0,07701</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l" sz="1000"/>
                        <a:t>-0,11248</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l" sz="1000"/>
                        <a:t>1</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62" name="Google Shape;162;p26"/>
          <p:cNvSpPr txBox="1"/>
          <p:nvPr/>
        </p:nvSpPr>
        <p:spPr>
          <a:xfrm>
            <a:off x="4761150" y="1226725"/>
            <a:ext cx="3966000" cy="3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pl" sz="1000">
                <a:solidFill>
                  <a:schemeClr val="dk1"/>
                </a:solidFill>
              </a:rPr>
              <a:t>Tabela współczynników korelacji rankingowej </a:t>
            </a:r>
            <a:r>
              <a:rPr lang="pl" sz="1050">
                <a:solidFill>
                  <a:srgbClr val="333333"/>
                </a:solidFill>
                <a:highlight>
                  <a:srgbClr val="FFFFFF"/>
                </a:highlight>
              </a:rPr>
              <a:t>Spearmana.</a:t>
            </a: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l"/>
              <a:t>Wnioski</a:t>
            </a:r>
            <a:endParaRPr/>
          </a:p>
        </p:txBody>
      </p:sp>
      <p:sp>
        <p:nvSpPr>
          <p:cNvPr id="168" name="Google Shape;168;p27"/>
          <p:cNvSpPr txBox="1"/>
          <p:nvPr>
            <p:ph idx="1" type="body"/>
          </p:nvPr>
        </p:nvSpPr>
        <p:spPr>
          <a:xfrm>
            <a:off x="311700" y="1398750"/>
            <a:ext cx="8520600" cy="33540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pl" sz="1300">
                <a:latin typeface="Arial"/>
                <a:ea typeface="Arial"/>
                <a:cs typeface="Arial"/>
                <a:sym typeface="Arial"/>
              </a:rPr>
              <a:t>Udało się nam zaimplementować 4 algorytmy, które na podstawie danych wejściowych oraz wstępnej parametryzacji użytkownika zwracają ranking najlepszych opcji kredytowych. Biorąc pod uwagę specyfikę metod, zwracają względnie zbliżone do siebie rankingi. </a:t>
            </a:r>
            <a:endParaRPr sz="130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l"/>
              <a:t>Wprowadzenie</a:t>
            </a:r>
            <a:endParaRPr/>
          </a:p>
        </p:txBody>
      </p:sp>
      <p:sp>
        <p:nvSpPr>
          <p:cNvPr id="68" name="Google Shape;68;p14"/>
          <p:cNvSpPr txBox="1"/>
          <p:nvPr>
            <p:ph idx="1" type="body"/>
          </p:nvPr>
        </p:nvSpPr>
        <p:spPr>
          <a:xfrm>
            <a:off x="311700" y="1398750"/>
            <a:ext cx="8520600" cy="33540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Clr>
                <a:schemeClr val="dk1"/>
              </a:buClr>
              <a:buSzPts val="1100"/>
              <a:buFont typeface="Arial"/>
              <a:buNone/>
            </a:pPr>
            <a:r>
              <a:rPr lang="pl" sz="1400">
                <a:latin typeface="Arial"/>
                <a:ea typeface="Arial"/>
                <a:cs typeface="Arial"/>
                <a:sym typeface="Arial"/>
              </a:rPr>
              <a:t>Głównym założeniem podczas pisania programu było stworzenie aplikacji wspomagającej decyzje wyboru konkretnego kredytu mieszkaniowego. Jej działanie sprowadza się do tworzenia rankingu kredytów na podstawie 2 lub 3 kryteriów. Użytkownik po uruchomieniu aplikacji przy pomocy specjalnych pól zaznacza jakie kryteria mają być brane pod uwagę oraz wybiera metodę, która ma być wykorzystana do stworzenia rankingu. Do wyboru ma 6 kryteriów oraz 4 metody. Po zakończeniu obliczeń program wyświetla utworzony ranking kredytów.</a:t>
            </a:r>
            <a:endParaRPr sz="140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None/>
            </a:pPr>
            <a:r>
              <a:rPr lang="pl" sz="4000"/>
              <a:t>DANE</a:t>
            </a:r>
            <a:endParaRPr sz="7000"/>
          </a:p>
        </p:txBody>
      </p:sp>
      <p:sp>
        <p:nvSpPr>
          <p:cNvPr id="74" name="Google Shape;74;p15"/>
          <p:cNvSpPr txBox="1"/>
          <p:nvPr>
            <p:ph idx="1" type="body"/>
          </p:nvPr>
        </p:nvSpPr>
        <p:spPr>
          <a:xfrm>
            <a:off x="311700" y="1225225"/>
            <a:ext cx="3888300" cy="33540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Clr>
                <a:schemeClr val="dk1"/>
              </a:buClr>
              <a:buSzPts val="1100"/>
              <a:buFont typeface="Arial"/>
              <a:buNone/>
            </a:pPr>
            <a:r>
              <a:rPr lang="pl" sz="1200">
                <a:latin typeface="Arial"/>
                <a:ea typeface="Arial"/>
                <a:cs typeface="Arial"/>
                <a:sym typeface="Arial"/>
              </a:rPr>
              <a:t>Do działania programu niezbędna jest baza danych. Stworzona jest ona w postaci arkusza programu Excel, w którym kolejne kolumny odpowiadają poszczególnym kryteriom decyzyjnym, a wiersze to kolejne oferty kredytowe. Kryteria decyzyjne zostały dobrane w taki sposób, aby nie było zbyt dużej korelacji między nimi. Użytkownik ma do wyboru 6 takich kryteriów: </a:t>
            </a:r>
            <a:endParaRPr sz="1200">
              <a:latin typeface="Arial"/>
              <a:ea typeface="Arial"/>
              <a:cs typeface="Arial"/>
              <a:sym typeface="Arial"/>
            </a:endParaRPr>
          </a:p>
          <a:p>
            <a:pPr indent="-304800" lvl="0" marL="914400" rtl="0" algn="l">
              <a:spcBef>
                <a:spcPts val="0"/>
              </a:spcBef>
              <a:spcAft>
                <a:spcPts val="0"/>
              </a:spcAft>
              <a:buSzPts val="1200"/>
              <a:buFont typeface="Arial"/>
              <a:buChar char="-"/>
            </a:pPr>
            <a:r>
              <a:rPr lang="pl" sz="1200">
                <a:latin typeface="Arial"/>
                <a:ea typeface="Arial"/>
                <a:cs typeface="Arial"/>
                <a:sym typeface="Arial"/>
              </a:rPr>
              <a:t>marża</a:t>
            </a:r>
            <a:endParaRPr sz="1200">
              <a:latin typeface="Arial"/>
              <a:ea typeface="Arial"/>
              <a:cs typeface="Arial"/>
              <a:sym typeface="Arial"/>
            </a:endParaRPr>
          </a:p>
          <a:p>
            <a:pPr indent="-304800" lvl="0" marL="914400" rtl="0" algn="l">
              <a:spcBef>
                <a:spcPts val="0"/>
              </a:spcBef>
              <a:spcAft>
                <a:spcPts val="0"/>
              </a:spcAft>
              <a:buSzPts val="1200"/>
              <a:buFont typeface="Arial"/>
              <a:buChar char="-"/>
            </a:pPr>
            <a:r>
              <a:rPr lang="pl" sz="1200">
                <a:latin typeface="Arial"/>
                <a:ea typeface="Arial"/>
                <a:cs typeface="Arial"/>
                <a:sym typeface="Arial"/>
              </a:rPr>
              <a:t>prowizja</a:t>
            </a:r>
            <a:endParaRPr sz="1200">
              <a:latin typeface="Arial"/>
              <a:ea typeface="Arial"/>
              <a:cs typeface="Arial"/>
              <a:sym typeface="Arial"/>
            </a:endParaRPr>
          </a:p>
          <a:p>
            <a:pPr indent="-304800" lvl="0" marL="914400" rtl="0" algn="l">
              <a:spcBef>
                <a:spcPts val="0"/>
              </a:spcBef>
              <a:spcAft>
                <a:spcPts val="0"/>
              </a:spcAft>
              <a:buSzPts val="1200"/>
              <a:buFont typeface="Arial"/>
              <a:buChar char="-"/>
            </a:pPr>
            <a:r>
              <a:rPr lang="pl" sz="1200">
                <a:latin typeface="Arial"/>
                <a:ea typeface="Arial"/>
                <a:cs typeface="Arial"/>
                <a:sym typeface="Arial"/>
              </a:rPr>
              <a:t>RRSO</a:t>
            </a:r>
            <a:endParaRPr sz="1200">
              <a:latin typeface="Arial"/>
              <a:ea typeface="Arial"/>
              <a:cs typeface="Arial"/>
              <a:sym typeface="Arial"/>
            </a:endParaRPr>
          </a:p>
          <a:p>
            <a:pPr indent="-304800" lvl="0" marL="914400" rtl="0" algn="l">
              <a:spcBef>
                <a:spcPts val="0"/>
              </a:spcBef>
              <a:spcAft>
                <a:spcPts val="0"/>
              </a:spcAft>
              <a:buSzPts val="1200"/>
              <a:buFont typeface="Arial"/>
              <a:buChar char="-"/>
            </a:pPr>
            <a:r>
              <a:rPr lang="pl" sz="1200">
                <a:latin typeface="Arial"/>
                <a:ea typeface="Arial"/>
                <a:cs typeface="Arial"/>
                <a:sym typeface="Arial"/>
              </a:rPr>
              <a:t>koszt miesięczny</a:t>
            </a:r>
            <a:endParaRPr sz="1200">
              <a:latin typeface="Arial"/>
              <a:ea typeface="Arial"/>
              <a:cs typeface="Arial"/>
              <a:sym typeface="Arial"/>
            </a:endParaRPr>
          </a:p>
          <a:p>
            <a:pPr indent="-304800" lvl="0" marL="914400" rtl="0" algn="l">
              <a:spcBef>
                <a:spcPts val="0"/>
              </a:spcBef>
              <a:spcAft>
                <a:spcPts val="0"/>
              </a:spcAft>
              <a:buSzPts val="1200"/>
              <a:buFont typeface="Arial"/>
              <a:buChar char="-"/>
            </a:pPr>
            <a:r>
              <a:rPr lang="pl" sz="1200">
                <a:latin typeface="Arial"/>
                <a:ea typeface="Arial"/>
                <a:cs typeface="Arial"/>
                <a:sym typeface="Arial"/>
              </a:rPr>
              <a:t>wkład własny</a:t>
            </a:r>
            <a:endParaRPr sz="1200">
              <a:latin typeface="Arial"/>
              <a:ea typeface="Arial"/>
              <a:cs typeface="Arial"/>
              <a:sym typeface="Arial"/>
            </a:endParaRPr>
          </a:p>
          <a:p>
            <a:pPr indent="-304800" lvl="0" marL="914400" rtl="0" algn="l">
              <a:spcBef>
                <a:spcPts val="0"/>
              </a:spcBef>
              <a:spcAft>
                <a:spcPts val="0"/>
              </a:spcAft>
              <a:buSzPts val="1200"/>
              <a:buFont typeface="Arial"/>
              <a:buChar char="-"/>
            </a:pPr>
            <a:r>
              <a:rPr lang="pl" sz="1200">
                <a:latin typeface="Arial"/>
                <a:ea typeface="Arial"/>
                <a:cs typeface="Arial"/>
                <a:sym typeface="Arial"/>
              </a:rPr>
              <a:t>opinie</a:t>
            </a:r>
            <a:endParaRPr sz="1200">
              <a:latin typeface="Arial"/>
              <a:ea typeface="Arial"/>
              <a:cs typeface="Arial"/>
              <a:sym typeface="Arial"/>
            </a:endParaRPr>
          </a:p>
          <a:p>
            <a:pPr indent="0" lvl="0" marL="0" rtl="0" algn="l">
              <a:spcBef>
                <a:spcPts val="0"/>
              </a:spcBef>
              <a:spcAft>
                <a:spcPts val="1200"/>
              </a:spcAft>
              <a:buNone/>
            </a:pPr>
            <a:r>
              <a:t/>
            </a:r>
            <a:endParaRPr/>
          </a:p>
        </p:txBody>
      </p:sp>
      <p:sp>
        <p:nvSpPr>
          <p:cNvPr id="75" name="Google Shape;75;p15"/>
          <p:cNvSpPr txBox="1"/>
          <p:nvPr>
            <p:ph idx="2" type="body"/>
          </p:nvPr>
        </p:nvSpPr>
        <p:spPr>
          <a:xfrm>
            <a:off x="4678375" y="2844425"/>
            <a:ext cx="3999900" cy="32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358"/>
              <a:buFont typeface="Arial"/>
              <a:buNone/>
            </a:pPr>
            <a:r>
              <a:rPr lang="pl" sz="657">
                <a:latin typeface="Arial"/>
                <a:ea typeface="Arial"/>
                <a:cs typeface="Arial"/>
                <a:sym typeface="Arial"/>
              </a:rPr>
              <a:t>Pojedynczy rekord z bazy danych.</a:t>
            </a:r>
            <a:endParaRPr sz="755"/>
          </a:p>
        </p:txBody>
      </p:sp>
      <p:pic>
        <p:nvPicPr>
          <p:cNvPr id="76" name="Google Shape;76;p15"/>
          <p:cNvPicPr preferRelativeResize="0"/>
          <p:nvPr/>
        </p:nvPicPr>
        <p:blipFill>
          <a:blip r:embed="rId3">
            <a:alphaModFix/>
          </a:blip>
          <a:stretch>
            <a:fillRect/>
          </a:stretch>
        </p:blipFill>
        <p:spPr>
          <a:xfrm>
            <a:off x="4311600" y="2442013"/>
            <a:ext cx="4733454" cy="259475"/>
          </a:xfrm>
          <a:prstGeom prst="rect">
            <a:avLst/>
          </a:prstGeom>
          <a:noFill/>
          <a:ln>
            <a:noFill/>
          </a:ln>
        </p:spPr>
      </p:pic>
      <p:sp>
        <p:nvSpPr>
          <p:cNvPr id="77" name="Google Shape;77;p15"/>
          <p:cNvSpPr txBox="1"/>
          <p:nvPr/>
        </p:nvSpPr>
        <p:spPr>
          <a:xfrm>
            <a:off x="4387475" y="1225225"/>
            <a:ext cx="4333200" cy="7941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Clr>
                <a:schemeClr val="dk1"/>
              </a:buClr>
              <a:buSzPts val="1100"/>
              <a:buFont typeface="Arial"/>
              <a:buNone/>
            </a:pPr>
            <a:r>
              <a:rPr lang="pl" sz="1200">
                <a:solidFill>
                  <a:schemeClr val="dk1"/>
                </a:solidFill>
              </a:rPr>
              <a:t>Zaletą bazy danych w postaci pliku Excel jest to, że oferty kredytowe mogą być aktualizowane oraz można dodawać kolejne rekordy.</a:t>
            </a:r>
            <a:endParaRPr sz="15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472825" y="384225"/>
            <a:ext cx="3369300" cy="89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l" sz="3700"/>
              <a:t>Graficzny interfejs</a:t>
            </a:r>
            <a:endParaRPr sz="3700"/>
          </a:p>
        </p:txBody>
      </p:sp>
      <p:sp>
        <p:nvSpPr>
          <p:cNvPr id="83" name="Google Shape;83;p16"/>
          <p:cNvSpPr txBox="1"/>
          <p:nvPr>
            <p:ph idx="1" type="body"/>
          </p:nvPr>
        </p:nvSpPr>
        <p:spPr>
          <a:xfrm>
            <a:off x="472825" y="1281225"/>
            <a:ext cx="3501000" cy="3534600"/>
          </a:xfrm>
          <a:prstGeom prst="rect">
            <a:avLst/>
          </a:prstGeom>
        </p:spPr>
        <p:txBody>
          <a:bodyPr anchorCtr="0" anchor="t" bIns="91425" lIns="91425" spcFirstLastPara="1" rIns="91425" wrap="square" tIns="91425">
            <a:normAutofit fontScale="92500" lnSpcReduction="20000"/>
          </a:bodyPr>
          <a:lstStyle/>
          <a:p>
            <a:pPr indent="457200" lvl="0" marL="0" rtl="0" algn="l">
              <a:spcBef>
                <a:spcPts val="0"/>
              </a:spcBef>
              <a:spcAft>
                <a:spcPts val="0"/>
              </a:spcAft>
              <a:buClr>
                <a:schemeClr val="dk1"/>
              </a:buClr>
              <a:buSzPct val="84090"/>
              <a:buFont typeface="Arial"/>
              <a:buNone/>
            </a:pPr>
            <a:r>
              <a:rPr lang="pl" sz="1308">
                <a:latin typeface="Arial"/>
                <a:ea typeface="Arial"/>
                <a:cs typeface="Arial"/>
                <a:sym typeface="Arial"/>
              </a:rPr>
              <a:t>W celu ułatwienia korzystania z aplikacji została ona wyposażona w intuicyjny interfejs. Pozwala on na wybór rozważanych kryteriów oraz algorytmu, na podstawie którego ma zostać stworzony ranking. Możliwość wyboru kryteriów została zablokowana do trzech ponieważ dla wyższej ilości kryteriów nie można zwizualizować wyników. Wiąże się to z faktem, że każde kolejne kryterium to dodatkowy wymiar na wykresie, stąd wybór ograniczono do wykresów 3 wymiarowych.</a:t>
            </a:r>
            <a:endParaRPr sz="1308">
              <a:latin typeface="Arial"/>
              <a:ea typeface="Arial"/>
              <a:cs typeface="Arial"/>
              <a:sym typeface="Arial"/>
            </a:endParaRPr>
          </a:p>
          <a:p>
            <a:pPr indent="0" lvl="0" marL="0" rtl="0" algn="l">
              <a:spcBef>
                <a:spcPts val="0"/>
              </a:spcBef>
              <a:spcAft>
                <a:spcPts val="0"/>
              </a:spcAft>
              <a:buClr>
                <a:schemeClr val="dk1"/>
              </a:buClr>
              <a:buSzPct val="84090"/>
              <a:buFont typeface="Arial"/>
              <a:buNone/>
            </a:pPr>
            <a:r>
              <a:rPr lang="pl" sz="1308">
                <a:latin typeface="Arial"/>
                <a:ea typeface="Arial"/>
                <a:cs typeface="Arial"/>
                <a:sym typeface="Arial"/>
              </a:rPr>
              <a:t>W oknie “Metody” wybieramy jedną z 4 metod. W przypadku zaznaczenia więcej niż 1 pola, aplikacja wybierze automatycznie metodę ostatnią. Gdy chcemy wybrać kolejną metodę musimy odznaczyć poprzednią. W momencie utworzenie rankingu może być zaznaczona 1 metoda.</a:t>
            </a:r>
            <a:endParaRPr sz="1100"/>
          </a:p>
        </p:txBody>
      </p:sp>
      <p:pic>
        <p:nvPicPr>
          <p:cNvPr id="84" name="Google Shape;84;p16"/>
          <p:cNvPicPr preferRelativeResize="0"/>
          <p:nvPr/>
        </p:nvPicPr>
        <p:blipFill>
          <a:blip r:embed="rId3">
            <a:alphaModFix/>
          </a:blip>
          <a:stretch>
            <a:fillRect/>
          </a:stretch>
        </p:blipFill>
        <p:spPr>
          <a:xfrm>
            <a:off x="4362775" y="162963"/>
            <a:ext cx="4688525" cy="4817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555600"/>
            <a:ext cx="7397400" cy="755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pl" sz="3800"/>
              <a:t>WYKORZYSTANE ALGORYTMY </a:t>
            </a:r>
            <a:endParaRPr sz="3800"/>
          </a:p>
        </p:txBody>
      </p:sp>
      <p:sp>
        <p:nvSpPr>
          <p:cNvPr id="90" name="Google Shape;90;p17"/>
          <p:cNvSpPr txBox="1"/>
          <p:nvPr>
            <p:ph idx="1" type="body"/>
          </p:nvPr>
        </p:nvSpPr>
        <p:spPr>
          <a:xfrm>
            <a:off x="311700" y="1560525"/>
            <a:ext cx="7236300" cy="1364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Clr>
                <a:schemeClr val="dk1"/>
              </a:buClr>
              <a:buSzPts val="1100"/>
              <a:buFont typeface="Arial"/>
              <a:buNone/>
            </a:pPr>
            <a:r>
              <a:rPr lang="pl" sz="1300">
                <a:latin typeface="Arial"/>
                <a:ea typeface="Arial"/>
                <a:cs typeface="Arial"/>
                <a:sym typeface="Arial"/>
              </a:rPr>
              <a:t>Do wyznaczania rankingów aplikacja używa 4 algorytmów na poszukiwanie rozwiązań problemu optymalizacji wielokryterialnej. Są to metody Fuzzy TOPSIS, </a:t>
            </a:r>
            <a:r>
              <a:rPr lang="pl" sz="1300">
                <a:latin typeface="Arial"/>
                <a:ea typeface="Arial"/>
                <a:cs typeface="Arial"/>
                <a:sym typeface="Arial"/>
              </a:rPr>
              <a:t>SP-CS, RSM</a:t>
            </a:r>
            <a:r>
              <a:rPr lang="pl" sz="1300">
                <a:latin typeface="Arial"/>
                <a:ea typeface="Arial"/>
                <a:cs typeface="Arial"/>
                <a:sym typeface="Arial"/>
              </a:rPr>
              <a:t> i UTA Star.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l"/>
              <a:t>Metoda Fuzzy Topsis</a:t>
            </a:r>
            <a:endParaRPr/>
          </a:p>
        </p:txBody>
      </p:sp>
      <p:sp>
        <p:nvSpPr>
          <p:cNvPr id="96" name="Google Shape;96;p18"/>
          <p:cNvSpPr txBox="1"/>
          <p:nvPr>
            <p:ph idx="1" type="body"/>
          </p:nvPr>
        </p:nvSpPr>
        <p:spPr>
          <a:xfrm>
            <a:off x="311700" y="1399400"/>
            <a:ext cx="7992300" cy="27849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Clr>
                <a:schemeClr val="dk1"/>
              </a:buClr>
              <a:buSzPts val="1100"/>
              <a:buFont typeface="Arial"/>
              <a:buNone/>
            </a:pPr>
            <a:r>
              <a:rPr lang="pl" sz="1300">
                <a:latin typeface="Arial"/>
                <a:ea typeface="Arial"/>
                <a:cs typeface="Arial"/>
                <a:sym typeface="Arial"/>
              </a:rPr>
              <a:t>Metoda topsis w pierwszej kolejności na podstawie zbioru potencjalnych decyzji, punktu idealnego ze zbioru A1 oraz punktu nadir skaluje wartości kryteriów według normy euklidesowej, aby były równoważne w percepcji decydenta. Podczas skalowania uwzględnia wagi kryteriów (domyślnie wagi wynoszą 1 ale implementacja metody pozwala na wprowadzenie wag) i zamienia kryteria dążące do maksimum na takie które chcemy minimalizować - po skalowaniu wszystkie kryteria minimalizujemy. Kolejnym krokiem jest obliczenie odległości od punktów reprezentujących oceniane obiekty do punktu idealnego ze zbioru A1 oraz nadir w normie euklidesowej (im mniejsza odległość od idealnego A1 i większa od nadir tym lepiej). Na podstawie tych odległości tworzony jest końcowy ranking.</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1" type="body"/>
          </p:nvPr>
        </p:nvSpPr>
        <p:spPr>
          <a:xfrm>
            <a:off x="5344175" y="3998400"/>
            <a:ext cx="3157800" cy="401400"/>
          </a:xfrm>
          <a:prstGeom prst="rect">
            <a:avLst/>
          </a:prstGeom>
        </p:spPr>
        <p:txBody>
          <a:bodyPr anchorCtr="0" anchor="t" bIns="91425" lIns="91425" spcFirstLastPara="1" rIns="91425" wrap="square" tIns="91425">
            <a:normAutofit fontScale="77500"/>
          </a:bodyPr>
          <a:lstStyle/>
          <a:p>
            <a:pPr indent="0" lvl="0" marL="0" rtl="0" algn="ctr">
              <a:spcBef>
                <a:spcPts val="0"/>
              </a:spcBef>
              <a:spcAft>
                <a:spcPts val="0"/>
              </a:spcAft>
              <a:buClr>
                <a:schemeClr val="dk1"/>
              </a:buClr>
              <a:buSzPct val="110000"/>
              <a:buFont typeface="Arial"/>
              <a:buNone/>
            </a:pPr>
            <a:r>
              <a:rPr lang="pl" sz="1000">
                <a:latin typeface="Arial"/>
                <a:ea typeface="Arial"/>
                <a:cs typeface="Arial"/>
                <a:sym typeface="Arial"/>
              </a:rPr>
              <a:t>Wykres 3D prezentujący dane wejściowe metody TOPSIS.</a:t>
            </a:r>
            <a:endParaRPr/>
          </a:p>
        </p:txBody>
      </p:sp>
      <p:pic>
        <p:nvPicPr>
          <p:cNvPr id="102" name="Google Shape;102;p19"/>
          <p:cNvPicPr preferRelativeResize="0"/>
          <p:nvPr/>
        </p:nvPicPr>
        <p:blipFill rotWithShape="1">
          <a:blip r:embed="rId3">
            <a:alphaModFix/>
          </a:blip>
          <a:srcRect b="0" l="0" r="0" t="14295"/>
          <a:stretch/>
        </p:blipFill>
        <p:spPr>
          <a:xfrm>
            <a:off x="4852325" y="1028700"/>
            <a:ext cx="3810000" cy="3086100"/>
          </a:xfrm>
          <a:prstGeom prst="rect">
            <a:avLst/>
          </a:prstGeom>
          <a:noFill/>
          <a:ln>
            <a:noFill/>
          </a:ln>
        </p:spPr>
      </p:pic>
      <p:graphicFrame>
        <p:nvGraphicFramePr>
          <p:cNvPr id="103" name="Google Shape;103;p19"/>
          <p:cNvGraphicFramePr/>
          <p:nvPr/>
        </p:nvGraphicFramePr>
        <p:xfrm>
          <a:off x="835175" y="1661600"/>
          <a:ext cx="3000000" cy="3000000"/>
        </p:xfrm>
        <a:graphic>
          <a:graphicData uri="http://schemas.openxmlformats.org/drawingml/2006/table">
            <a:tbl>
              <a:tblPr>
                <a:noFill/>
                <a:tableStyleId>{45A1E604-5CF9-47A3-9546-D3330BB6B2DF}</a:tableStyleId>
              </a:tblPr>
              <a:tblGrid>
                <a:gridCol w="1005150"/>
                <a:gridCol w="477575"/>
                <a:gridCol w="736600"/>
                <a:gridCol w="736600"/>
              </a:tblGrid>
              <a:tr h="488950">
                <a:tc>
                  <a:txBody>
                    <a:bodyPr/>
                    <a:lstStyle/>
                    <a:p>
                      <a:pPr indent="0" lvl="0" marL="0" rtl="0" algn="l">
                        <a:lnSpc>
                          <a:spcPct val="115000"/>
                        </a:lnSpc>
                        <a:spcBef>
                          <a:spcPts val="0"/>
                        </a:spcBef>
                        <a:spcAft>
                          <a:spcPts val="0"/>
                        </a:spcAft>
                        <a:buNone/>
                      </a:pPr>
                      <a:r>
                        <a:rPr lang="pl" sz="900"/>
                        <a:t>nr decyzji w bazie danych (od najlepszego)</a:t>
                      </a:r>
                      <a:endParaRPr sz="9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pl" sz="1000"/>
                        <a:t>Marża [%]</a:t>
                      </a:r>
                      <a:endParaRPr sz="10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pl" sz="1000"/>
                        <a:t>Prowizja [%]</a:t>
                      </a:r>
                      <a:endParaRPr sz="10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pl" sz="1000"/>
                        <a:t>RRSO [%]</a:t>
                      </a:r>
                      <a:endParaRPr sz="10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r>
              <a:tr h="307975">
                <a:tc>
                  <a:txBody>
                    <a:bodyPr/>
                    <a:lstStyle/>
                    <a:p>
                      <a:pPr indent="0" lvl="0" marL="0" rtl="0" algn="l">
                        <a:spcBef>
                          <a:spcPts val="0"/>
                        </a:spcBef>
                        <a:spcAft>
                          <a:spcPts val="0"/>
                        </a:spcAft>
                        <a:buNone/>
                      </a:pPr>
                      <a:r>
                        <a:rPr lang="pl" sz="1000"/>
                        <a:t>12</a:t>
                      </a:r>
                      <a:endParaRPr sz="10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c>
                  <a:txBody>
                    <a:bodyPr/>
                    <a:lstStyle/>
                    <a:p>
                      <a:pPr indent="0" lvl="0" marL="0" rtl="0" algn="l">
                        <a:spcBef>
                          <a:spcPts val="0"/>
                        </a:spcBef>
                        <a:spcAft>
                          <a:spcPts val="0"/>
                        </a:spcAft>
                        <a:buNone/>
                      </a:pPr>
                      <a:r>
                        <a:rPr lang="pl" sz="1000"/>
                        <a:t>1,70</a:t>
                      </a:r>
                      <a:endParaRPr sz="10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c>
                  <a:txBody>
                    <a:bodyPr/>
                    <a:lstStyle/>
                    <a:p>
                      <a:pPr indent="0" lvl="0" marL="0" rtl="0" algn="l">
                        <a:spcBef>
                          <a:spcPts val="0"/>
                        </a:spcBef>
                        <a:spcAft>
                          <a:spcPts val="0"/>
                        </a:spcAft>
                        <a:buNone/>
                      </a:pPr>
                      <a:r>
                        <a:rPr lang="pl" sz="1000"/>
                        <a:t>1,8</a:t>
                      </a:r>
                      <a:endParaRPr sz="10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c>
                  <a:txBody>
                    <a:bodyPr/>
                    <a:lstStyle/>
                    <a:p>
                      <a:pPr indent="0" lvl="0" marL="0" rtl="0" algn="l">
                        <a:spcBef>
                          <a:spcPts val="0"/>
                        </a:spcBef>
                        <a:spcAft>
                          <a:spcPts val="0"/>
                        </a:spcAft>
                        <a:buNone/>
                      </a:pPr>
                      <a:r>
                        <a:rPr lang="pl" sz="1000"/>
                        <a:t>5,11</a:t>
                      </a:r>
                      <a:endParaRPr sz="10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r>
              <a:tr h="307975">
                <a:tc>
                  <a:txBody>
                    <a:bodyPr/>
                    <a:lstStyle/>
                    <a:p>
                      <a:pPr indent="0" lvl="0" marL="0" rtl="0" algn="l">
                        <a:spcBef>
                          <a:spcPts val="0"/>
                        </a:spcBef>
                        <a:spcAft>
                          <a:spcPts val="0"/>
                        </a:spcAft>
                        <a:buNone/>
                      </a:pPr>
                      <a:r>
                        <a:rPr lang="pl" sz="1000"/>
                        <a:t>32</a:t>
                      </a:r>
                      <a:endParaRPr sz="10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c>
                  <a:txBody>
                    <a:bodyPr/>
                    <a:lstStyle/>
                    <a:p>
                      <a:pPr indent="0" lvl="0" marL="0" rtl="0" algn="l">
                        <a:spcBef>
                          <a:spcPts val="0"/>
                        </a:spcBef>
                        <a:spcAft>
                          <a:spcPts val="0"/>
                        </a:spcAft>
                        <a:buNone/>
                      </a:pPr>
                      <a:r>
                        <a:rPr lang="pl" sz="1000"/>
                        <a:t>1,99</a:t>
                      </a:r>
                      <a:endParaRPr sz="10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c>
                  <a:txBody>
                    <a:bodyPr/>
                    <a:lstStyle/>
                    <a:p>
                      <a:pPr indent="0" lvl="0" marL="0" rtl="0" algn="l">
                        <a:spcBef>
                          <a:spcPts val="0"/>
                        </a:spcBef>
                        <a:spcAft>
                          <a:spcPts val="0"/>
                        </a:spcAft>
                        <a:buNone/>
                      </a:pPr>
                      <a:r>
                        <a:rPr lang="pl" sz="1000"/>
                        <a:t>1,89</a:t>
                      </a:r>
                      <a:endParaRPr sz="10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c>
                  <a:txBody>
                    <a:bodyPr/>
                    <a:lstStyle/>
                    <a:p>
                      <a:pPr indent="0" lvl="0" marL="0" rtl="0" algn="l">
                        <a:spcBef>
                          <a:spcPts val="0"/>
                        </a:spcBef>
                        <a:spcAft>
                          <a:spcPts val="0"/>
                        </a:spcAft>
                        <a:buNone/>
                      </a:pPr>
                      <a:r>
                        <a:rPr lang="pl" sz="1000"/>
                        <a:t>3,7</a:t>
                      </a:r>
                      <a:endParaRPr sz="10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r>
              <a:tr h="307975">
                <a:tc>
                  <a:txBody>
                    <a:bodyPr/>
                    <a:lstStyle/>
                    <a:p>
                      <a:pPr indent="0" lvl="0" marL="0" rtl="0" algn="l">
                        <a:spcBef>
                          <a:spcPts val="0"/>
                        </a:spcBef>
                        <a:spcAft>
                          <a:spcPts val="0"/>
                        </a:spcAft>
                        <a:buNone/>
                      </a:pPr>
                      <a:r>
                        <a:rPr lang="pl" sz="1000"/>
                        <a:t>27</a:t>
                      </a:r>
                      <a:endParaRPr sz="10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c>
                  <a:txBody>
                    <a:bodyPr/>
                    <a:lstStyle/>
                    <a:p>
                      <a:pPr indent="0" lvl="0" marL="0" rtl="0" algn="l">
                        <a:spcBef>
                          <a:spcPts val="0"/>
                        </a:spcBef>
                        <a:spcAft>
                          <a:spcPts val="0"/>
                        </a:spcAft>
                        <a:buNone/>
                      </a:pPr>
                      <a:r>
                        <a:rPr lang="pl" sz="1000"/>
                        <a:t>1,89</a:t>
                      </a:r>
                      <a:endParaRPr sz="10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c>
                  <a:txBody>
                    <a:bodyPr/>
                    <a:lstStyle/>
                    <a:p>
                      <a:pPr indent="0" lvl="0" marL="0" rtl="0" algn="l">
                        <a:spcBef>
                          <a:spcPts val="0"/>
                        </a:spcBef>
                        <a:spcAft>
                          <a:spcPts val="0"/>
                        </a:spcAft>
                        <a:buNone/>
                      </a:pPr>
                      <a:r>
                        <a:rPr lang="pl" sz="1000"/>
                        <a:t>1,5</a:t>
                      </a:r>
                      <a:endParaRPr sz="10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c>
                  <a:txBody>
                    <a:bodyPr/>
                    <a:lstStyle/>
                    <a:p>
                      <a:pPr indent="0" lvl="0" marL="0" rtl="0" algn="l">
                        <a:spcBef>
                          <a:spcPts val="0"/>
                        </a:spcBef>
                        <a:spcAft>
                          <a:spcPts val="0"/>
                        </a:spcAft>
                        <a:buNone/>
                      </a:pPr>
                      <a:r>
                        <a:rPr lang="pl" sz="1000"/>
                        <a:t>3,82</a:t>
                      </a:r>
                      <a:endParaRPr sz="10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r>
              <a:tr h="307975">
                <a:tc>
                  <a:txBody>
                    <a:bodyPr/>
                    <a:lstStyle/>
                    <a:p>
                      <a:pPr indent="0" lvl="0" marL="0" rtl="0" algn="l">
                        <a:spcBef>
                          <a:spcPts val="0"/>
                        </a:spcBef>
                        <a:spcAft>
                          <a:spcPts val="0"/>
                        </a:spcAft>
                        <a:buNone/>
                      </a:pPr>
                      <a:r>
                        <a:rPr lang="pl" sz="1000"/>
                        <a:t>29</a:t>
                      </a:r>
                      <a:endParaRPr sz="10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c>
                  <a:txBody>
                    <a:bodyPr/>
                    <a:lstStyle/>
                    <a:p>
                      <a:pPr indent="0" lvl="0" marL="0" rtl="0" algn="l">
                        <a:spcBef>
                          <a:spcPts val="0"/>
                        </a:spcBef>
                        <a:spcAft>
                          <a:spcPts val="0"/>
                        </a:spcAft>
                        <a:buNone/>
                      </a:pPr>
                      <a:r>
                        <a:rPr lang="pl" sz="1000"/>
                        <a:t>1,95</a:t>
                      </a:r>
                      <a:endParaRPr sz="10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c>
                  <a:txBody>
                    <a:bodyPr/>
                    <a:lstStyle/>
                    <a:p>
                      <a:pPr indent="0" lvl="0" marL="0" rtl="0" algn="l">
                        <a:spcBef>
                          <a:spcPts val="0"/>
                        </a:spcBef>
                        <a:spcAft>
                          <a:spcPts val="0"/>
                        </a:spcAft>
                        <a:buNone/>
                      </a:pPr>
                      <a:r>
                        <a:rPr lang="pl" sz="1000"/>
                        <a:t>1,5</a:t>
                      </a:r>
                      <a:endParaRPr sz="10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c>
                  <a:txBody>
                    <a:bodyPr/>
                    <a:lstStyle/>
                    <a:p>
                      <a:pPr indent="0" lvl="0" marL="0" rtl="0" algn="l">
                        <a:spcBef>
                          <a:spcPts val="0"/>
                        </a:spcBef>
                        <a:spcAft>
                          <a:spcPts val="0"/>
                        </a:spcAft>
                        <a:buNone/>
                      </a:pPr>
                      <a:r>
                        <a:rPr lang="pl" sz="1000"/>
                        <a:t>3,72</a:t>
                      </a:r>
                      <a:endParaRPr sz="10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r>
              <a:tr h="307975">
                <a:tc>
                  <a:txBody>
                    <a:bodyPr/>
                    <a:lstStyle/>
                    <a:p>
                      <a:pPr indent="0" lvl="0" marL="0" rtl="0" algn="l">
                        <a:spcBef>
                          <a:spcPts val="0"/>
                        </a:spcBef>
                        <a:spcAft>
                          <a:spcPts val="0"/>
                        </a:spcAft>
                        <a:buNone/>
                      </a:pPr>
                      <a:r>
                        <a:rPr lang="pl" sz="1000"/>
                        <a:t>37</a:t>
                      </a:r>
                      <a:endParaRPr sz="10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c>
                  <a:txBody>
                    <a:bodyPr/>
                    <a:lstStyle/>
                    <a:p>
                      <a:pPr indent="0" lvl="0" marL="0" rtl="0" algn="l">
                        <a:spcBef>
                          <a:spcPts val="0"/>
                        </a:spcBef>
                        <a:spcAft>
                          <a:spcPts val="0"/>
                        </a:spcAft>
                        <a:buNone/>
                      </a:pPr>
                      <a:r>
                        <a:rPr lang="pl" sz="1000"/>
                        <a:t>1,85</a:t>
                      </a:r>
                      <a:endParaRPr sz="10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c>
                  <a:txBody>
                    <a:bodyPr/>
                    <a:lstStyle/>
                    <a:p>
                      <a:pPr indent="0" lvl="0" marL="0" rtl="0" algn="l">
                        <a:spcBef>
                          <a:spcPts val="0"/>
                        </a:spcBef>
                        <a:spcAft>
                          <a:spcPts val="0"/>
                        </a:spcAft>
                        <a:buNone/>
                      </a:pPr>
                      <a:r>
                        <a:rPr lang="pl" sz="1000"/>
                        <a:t>0,0</a:t>
                      </a:r>
                      <a:endParaRPr sz="10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c>
                  <a:txBody>
                    <a:bodyPr/>
                    <a:lstStyle/>
                    <a:p>
                      <a:pPr indent="0" lvl="0" marL="0" rtl="0" algn="l">
                        <a:spcBef>
                          <a:spcPts val="0"/>
                        </a:spcBef>
                        <a:spcAft>
                          <a:spcPts val="0"/>
                        </a:spcAft>
                        <a:buNone/>
                      </a:pPr>
                      <a:r>
                        <a:rPr lang="pl" sz="1000"/>
                        <a:t>4,62</a:t>
                      </a:r>
                      <a:endParaRPr sz="10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r>
              <a:tr h="307975">
                <a:tc>
                  <a:txBody>
                    <a:bodyPr/>
                    <a:lstStyle/>
                    <a:p>
                      <a:pPr indent="0" lvl="0" marL="0" rtl="0" algn="l">
                        <a:spcBef>
                          <a:spcPts val="0"/>
                        </a:spcBef>
                        <a:spcAft>
                          <a:spcPts val="0"/>
                        </a:spcAft>
                        <a:buNone/>
                      </a:pPr>
                      <a:r>
                        <a:rPr lang="pl" sz="1000"/>
                        <a:t>3</a:t>
                      </a:r>
                      <a:endParaRPr sz="10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c>
                  <a:txBody>
                    <a:bodyPr/>
                    <a:lstStyle/>
                    <a:p>
                      <a:pPr indent="0" lvl="0" marL="0" rtl="0" algn="l">
                        <a:spcBef>
                          <a:spcPts val="0"/>
                        </a:spcBef>
                        <a:spcAft>
                          <a:spcPts val="0"/>
                        </a:spcAft>
                        <a:buNone/>
                      </a:pPr>
                      <a:r>
                        <a:rPr lang="pl" sz="1000"/>
                        <a:t>1,84</a:t>
                      </a:r>
                      <a:endParaRPr sz="10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c>
                  <a:txBody>
                    <a:bodyPr/>
                    <a:lstStyle/>
                    <a:p>
                      <a:pPr indent="0" lvl="0" marL="0" rtl="0" algn="l">
                        <a:spcBef>
                          <a:spcPts val="0"/>
                        </a:spcBef>
                        <a:spcAft>
                          <a:spcPts val="0"/>
                        </a:spcAft>
                        <a:buNone/>
                      </a:pPr>
                      <a:r>
                        <a:rPr lang="pl" sz="1000"/>
                        <a:t>0,0</a:t>
                      </a:r>
                      <a:endParaRPr sz="10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c>
                  <a:txBody>
                    <a:bodyPr/>
                    <a:lstStyle/>
                    <a:p>
                      <a:pPr indent="0" lvl="0" marL="0" rtl="0" algn="l">
                        <a:spcBef>
                          <a:spcPts val="0"/>
                        </a:spcBef>
                        <a:spcAft>
                          <a:spcPts val="0"/>
                        </a:spcAft>
                        <a:buNone/>
                      </a:pPr>
                      <a:r>
                        <a:rPr lang="pl" sz="1000"/>
                        <a:t>5,09</a:t>
                      </a:r>
                      <a:endParaRPr sz="10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r>
              <a:tr h="221575">
                <a:tc>
                  <a:txBody>
                    <a:bodyPr/>
                    <a:lstStyle/>
                    <a:p>
                      <a:pPr indent="0" lvl="0" marL="0" rtl="0" algn="l">
                        <a:spcBef>
                          <a:spcPts val="0"/>
                        </a:spcBef>
                        <a:spcAft>
                          <a:spcPts val="0"/>
                        </a:spcAft>
                        <a:buNone/>
                      </a:pPr>
                      <a:r>
                        <a:rPr lang="pl" sz="1000"/>
                        <a:t>2</a:t>
                      </a:r>
                      <a:endParaRPr sz="10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c>
                  <a:txBody>
                    <a:bodyPr/>
                    <a:lstStyle/>
                    <a:p>
                      <a:pPr indent="0" lvl="0" marL="0" rtl="0" algn="l">
                        <a:spcBef>
                          <a:spcPts val="0"/>
                        </a:spcBef>
                        <a:spcAft>
                          <a:spcPts val="0"/>
                        </a:spcAft>
                        <a:buNone/>
                      </a:pPr>
                      <a:r>
                        <a:rPr lang="pl" sz="1000"/>
                        <a:t>1,70</a:t>
                      </a:r>
                      <a:endParaRPr sz="10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c>
                  <a:txBody>
                    <a:bodyPr/>
                    <a:lstStyle/>
                    <a:p>
                      <a:pPr indent="0" lvl="0" marL="0" rtl="0" algn="l">
                        <a:spcBef>
                          <a:spcPts val="0"/>
                        </a:spcBef>
                        <a:spcAft>
                          <a:spcPts val="0"/>
                        </a:spcAft>
                        <a:buNone/>
                      </a:pPr>
                      <a:r>
                        <a:rPr lang="pl" sz="1000"/>
                        <a:t>0,0</a:t>
                      </a:r>
                      <a:endParaRPr sz="10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c>
                  <a:txBody>
                    <a:bodyPr/>
                    <a:lstStyle/>
                    <a:p>
                      <a:pPr indent="0" lvl="0" marL="0" rtl="0" algn="l">
                        <a:spcBef>
                          <a:spcPts val="0"/>
                        </a:spcBef>
                        <a:spcAft>
                          <a:spcPts val="0"/>
                        </a:spcAft>
                        <a:buNone/>
                      </a:pPr>
                      <a:r>
                        <a:rPr lang="pl" sz="1000"/>
                        <a:t>5,28</a:t>
                      </a:r>
                      <a:endParaRPr sz="10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r>
              <a:tr h="278725">
                <a:tc>
                  <a:txBody>
                    <a:bodyPr/>
                    <a:lstStyle/>
                    <a:p>
                      <a:pPr indent="0" lvl="0" marL="0" rtl="0" algn="l">
                        <a:spcBef>
                          <a:spcPts val="0"/>
                        </a:spcBef>
                        <a:spcAft>
                          <a:spcPts val="0"/>
                        </a:spcAft>
                        <a:buNone/>
                      </a:pPr>
                      <a:r>
                        <a:rPr lang="pl" sz="1000"/>
                        <a:t>28</a:t>
                      </a:r>
                      <a:endParaRPr sz="10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c>
                  <a:txBody>
                    <a:bodyPr/>
                    <a:lstStyle/>
                    <a:p>
                      <a:pPr indent="0" lvl="0" marL="0" rtl="0" algn="l">
                        <a:spcBef>
                          <a:spcPts val="0"/>
                        </a:spcBef>
                        <a:spcAft>
                          <a:spcPts val="0"/>
                        </a:spcAft>
                        <a:buNone/>
                      </a:pPr>
                      <a:r>
                        <a:rPr lang="pl" sz="1000"/>
                        <a:t>1,99</a:t>
                      </a:r>
                      <a:endParaRPr sz="10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c>
                  <a:txBody>
                    <a:bodyPr/>
                    <a:lstStyle/>
                    <a:p>
                      <a:pPr indent="0" lvl="0" marL="0" rtl="0" algn="l">
                        <a:spcBef>
                          <a:spcPts val="0"/>
                        </a:spcBef>
                        <a:spcAft>
                          <a:spcPts val="0"/>
                        </a:spcAft>
                        <a:buNone/>
                      </a:pPr>
                      <a:r>
                        <a:rPr lang="pl" sz="1000"/>
                        <a:t>0,0</a:t>
                      </a:r>
                      <a:endParaRPr sz="10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c>
                  <a:txBody>
                    <a:bodyPr/>
                    <a:lstStyle/>
                    <a:p>
                      <a:pPr indent="0" lvl="0" marL="0" rtl="0" algn="l">
                        <a:spcBef>
                          <a:spcPts val="0"/>
                        </a:spcBef>
                        <a:spcAft>
                          <a:spcPts val="0"/>
                        </a:spcAft>
                        <a:buNone/>
                      </a:pPr>
                      <a:r>
                        <a:rPr lang="pl" sz="1000"/>
                        <a:t>3,79</a:t>
                      </a:r>
                      <a:endParaRPr sz="1000"/>
                    </a:p>
                  </a:txBody>
                  <a:tcPr marT="63500" marB="63500" marR="63500" marL="63500">
                    <a:lnL cap="flat" cmpd="sng" w="12700">
                      <a:solidFill>
                        <a:srgbClr val="333333"/>
                      </a:solidFill>
                      <a:prstDash val="solid"/>
                      <a:round/>
                      <a:headEnd len="sm" w="sm" type="none"/>
                      <a:tailEnd len="sm" w="sm" type="none"/>
                    </a:lnL>
                    <a:lnR cap="flat" cmpd="sng" w="12700">
                      <a:solidFill>
                        <a:srgbClr val="333333"/>
                      </a:solidFill>
                      <a:prstDash val="solid"/>
                      <a:round/>
                      <a:headEnd len="sm" w="sm" type="none"/>
                      <a:tailEnd len="sm" w="sm" type="none"/>
                    </a:lnR>
                    <a:lnT cap="flat" cmpd="sng" w="12700">
                      <a:solidFill>
                        <a:srgbClr val="333333"/>
                      </a:solidFill>
                      <a:prstDash val="solid"/>
                      <a:round/>
                      <a:headEnd len="sm" w="sm" type="none"/>
                      <a:tailEnd len="sm" w="sm" type="none"/>
                    </a:lnT>
                    <a:lnB cap="flat" cmpd="sng" w="12700">
                      <a:solidFill>
                        <a:srgbClr val="333333"/>
                      </a:solidFill>
                      <a:prstDash val="solid"/>
                      <a:round/>
                      <a:headEnd len="sm" w="sm" type="none"/>
                      <a:tailEnd len="sm" w="sm" type="none"/>
                    </a:lnB>
                  </a:tcPr>
                </a:tc>
              </a:tr>
            </a:tbl>
          </a:graphicData>
        </a:graphic>
      </p:graphicFrame>
      <p:sp>
        <p:nvSpPr>
          <p:cNvPr id="104" name="Google Shape;104;p19"/>
          <p:cNvSpPr txBox="1"/>
          <p:nvPr/>
        </p:nvSpPr>
        <p:spPr>
          <a:xfrm>
            <a:off x="748850" y="1322900"/>
            <a:ext cx="37128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l" sz="1000">
                <a:solidFill>
                  <a:schemeClr val="dk1"/>
                </a:solidFill>
              </a:rPr>
              <a:t>Tabela 1. Ranking zwrócony przez metodę Fuzzy Topsis.</a:t>
            </a:r>
            <a:endParaRPr>
              <a:latin typeface="Open Sans"/>
              <a:ea typeface="Open Sans"/>
              <a:cs typeface="Open Sans"/>
              <a:sym typeface="Open Sans"/>
            </a:endParaRPr>
          </a:p>
        </p:txBody>
      </p:sp>
      <p:sp>
        <p:nvSpPr>
          <p:cNvPr id="105" name="Google Shape;105;p19"/>
          <p:cNvSpPr txBox="1"/>
          <p:nvPr>
            <p:ph type="title"/>
          </p:nvPr>
        </p:nvSpPr>
        <p:spPr>
          <a:xfrm>
            <a:off x="835175" y="370575"/>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l"/>
              <a:t>Metoda Fuzzy Topsis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l"/>
              <a:t>Metoda SP-CS</a:t>
            </a:r>
            <a:endParaRPr/>
          </a:p>
        </p:txBody>
      </p:sp>
      <p:sp>
        <p:nvSpPr>
          <p:cNvPr id="111" name="Google Shape;111;p20"/>
          <p:cNvSpPr txBox="1"/>
          <p:nvPr>
            <p:ph idx="1" type="body"/>
          </p:nvPr>
        </p:nvSpPr>
        <p:spPr>
          <a:xfrm>
            <a:off x="311700" y="1399400"/>
            <a:ext cx="7992300" cy="27849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pl" sz="1300">
                <a:latin typeface="Arial"/>
                <a:ea typeface="Arial"/>
                <a:cs typeface="Arial"/>
                <a:sym typeface="Arial"/>
              </a:rPr>
              <a:t>Metoda ta do działania wykorzystuje krzywe Woronoja (krzywe szkieletowe). Przy pomocy krzywych łączy się górne i dolne punkty odniesienia. Punkty załamania na krzywej wyznaczane są na podstawie współrzędnych punktów odniesienia, dla których rysowana jest dana krzywa. Następnie rozważany punkt u rzutujemy na każdą z krzywych na najkrótszej możliwej drodze, a współczynnik skoringowy jest sumą współczynników rzutów na wszystkie krzywe. Współczynniki na krzywych Woronoja normalizujemy w taki sposób, aby dla punktu ze zbioru A1 (dolny punkt odniesienia) wartość wynosiła 0, a dla punktu ze zbioru A2 (górny punkt odniesienia) wartość była równa 1.</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idx="1" type="body"/>
          </p:nvPr>
        </p:nvSpPr>
        <p:spPr>
          <a:xfrm>
            <a:off x="799675" y="4516450"/>
            <a:ext cx="3283200" cy="4545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pl" sz="1000">
                <a:latin typeface="Arial"/>
                <a:ea typeface="Arial"/>
                <a:cs typeface="Arial"/>
                <a:sym typeface="Arial"/>
              </a:rPr>
              <a:t>Wykres 3D prezentujący dane wejściowe metody SP-CS.</a:t>
            </a:r>
            <a:endParaRPr/>
          </a:p>
        </p:txBody>
      </p:sp>
      <p:pic>
        <p:nvPicPr>
          <p:cNvPr id="117" name="Google Shape;117;p21"/>
          <p:cNvPicPr preferRelativeResize="0"/>
          <p:nvPr/>
        </p:nvPicPr>
        <p:blipFill rotWithShape="1">
          <a:blip r:embed="rId3">
            <a:alphaModFix/>
          </a:blip>
          <a:srcRect b="0" l="0" r="0" t="14295"/>
          <a:stretch/>
        </p:blipFill>
        <p:spPr>
          <a:xfrm>
            <a:off x="411925" y="1491225"/>
            <a:ext cx="3810000" cy="3086100"/>
          </a:xfrm>
          <a:prstGeom prst="rect">
            <a:avLst/>
          </a:prstGeom>
          <a:noFill/>
          <a:ln>
            <a:noFill/>
          </a:ln>
        </p:spPr>
      </p:pic>
      <p:sp>
        <p:nvSpPr>
          <p:cNvPr id="118" name="Google Shape;118;p21"/>
          <p:cNvSpPr txBox="1"/>
          <p:nvPr/>
        </p:nvSpPr>
        <p:spPr>
          <a:xfrm>
            <a:off x="5562700" y="683650"/>
            <a:ext cx="37128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l" sz="1000">
                <a:solidFill>
                  <a:schemeClr val="dk1"/>
                </a:solidFill>
              </a:rPr>
              <a:t>Tabela 2. Ranking zwrócony przez metodę SP-CS.</a:t>
            </a:r>
            <a:endParaRPr>
              <a:latin typeface="Open Sans"/>
              <a:ea typeface="Open Sans"/>
              <a:cs typeface="Open Sans"/>
              <a:sym typeface="Open Sans"/>
            </a:endParaRPr>
          </a:p>
        </p:txBody>
      </p:sp>
      <p:sp>
        <p:nvSpPr>
          <p:cNvPr id="119" name="Google Shape;119;p21"/>
          <p:cNvSpPr txBox="1"/>
          <p:nvPr>
            <p:ph type="title"/>
          </p:nvPr>
        </p:nvSpPr>
        <p:spPr>
          <a:xfrm>
            <a:off x="835175" y="370575"/>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l"/>
              <a:t>Metoda SP-CS</a:t>
            </a:r>
            <a:endParaRPr/>
          </a:p>
        </p:txBody>
      </p:sp>
      <p:graphicFrame>
        <p:nvGraphicFramePr>
          <p:cNvPr id="120" name="Google Shape;120;p21"/>
          <p:cNvGraphicFramePr/>
          <p:nvPr/>
        </p:nvGraphicFramePr>
        <p:xfrm>
          <a:off x="5723025" y="1022225"/>
          <a:ext cx="3000000" cy="3000000"/>
        </p:xfrm>
        <a:graphic>
          <a:graphicData uri="http://schemas.openxmlformats.org/drawingml/2006/table">
            <a:tbl>
              <a:tblPr>
                <a:noFill/>
                <a:tableStyleId>{45A1E604-5CF9-47A3-9546-D3330BB6B2DF}</a:tableStyleId>
              </a:tblPr>
              <a:tblGrid>
                <a:gridCol w="1025150"/>
                <a:gridCol w="493150"/>
                <a:gridCol w="574175"/>
                <a:gridCol w="697500"/>
              </a:tblGrid>
              <a:tr h="609900">
                <a:tc>
                  <a:txBody>
                    <a:bodyPr/>
                    <a:lstStyle/>
                    <a:p>
                      <a:pPr indent="0" lvl="0" marL="0" rtl="0" algn="l">
                        <a:lnSpc>
                          <a:spcPct val="115000"/>
                        </a:lnSpc>
                        <a:spcBef>
                          <a:spcPts val="0"/>
                        </a:spcBef>
                        <a:spcAft>
                          <a:spcPts val="0"/>
                        </a:spcAft>
                        <a:buClr>
                          <a:schemeClr val="dk1"/>
                        </a:buClr>
                        <a:buSzPts val="1100"/>
                        <a:buFont typeface="Arial"/>
                        <a:buNone/>
                      </a:pPr>
                      <a:r>
                        <a:rPr lang="pl" sz="900">
                          <a:solidFill>
                            <a:schemeClr val="dk1"/>
                          </a:solidFill>
                        </a:rPr>
                        <a:t>nr decyzji w bazie danych (od najlepszego)</a:t>
                      </a:r>
                      <a:endParaRPr sz="9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Marża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Prowizja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RRSO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0075">
                <a:tc>
                  <a:txBody>
                    <a:bodyPr/>
                    <a:lstStyle/>
                    <a:p>
                      <a:pPr indent="0" lvl="0" marL="0" rtl="0" algn="l">
                        <a:spcBef>
                          <a:spcPts val="0"/>
                        </a:spcBef>
                        <a:spcAft>
                          <a:spcPts val="0"/>
                        </a:spcAft>
                        <a:buNone/>
                      </a:pPr>
                      <a:r>
                        <a:rPr lang="pl" sz="1000"/>
                        <a:t>33</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0,00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2,1</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2,54</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808080"/>
                      </a:solidFill>
                      <a:prstDash val="solid"/>
                      <a:round/>
                      <a:headEnd len="sm" w="sm" type="none"/>
                      <a:tailEnd len="sm" w="sm" type="none"/>
                    </a:lnB>
                  </a:tcPr>
                </a:tc>
              </a:tr>
              <a:tr h="232425">
                <a:tc>
                  <a:txBody>
                    <a:bodyPr/>
                    <a:lstStyle/>
                    <a:p>
                      <a:pPr indent="0" lvl="0" marL="0" rtl="0" algn="l">
                        <a:spcBef>
                          <a:spcPts val="0"/>
                        </a:spcBef>
                        <a:spcAft>
                          <a:spcPts val="0"/>
                        </a:spcAft>
                        <a:buNone/>
                      </a:pPr>
                      <a:r>
                        <a:rPr lang="pl" sz="1000"/>
                        <a:t>31</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2,33</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0,0</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2,8</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r>
              <a:tr h="158425">
                <a:tc>
                  <a:txBody>
                    <a:bodyPr/>
                    <a:lstStyle/>
                    <a:p>
                      <a:pPr indent="0" lvl="0" marL="0" rtl="0" algn="l">
                        <a:spcBef>
                          <a:spcPts val="0"/>
                        </a:spcBef>
                        <a:spcAft>
                          <a:spcPts val="0"/>
                        </a:spcAft>
                        <a:buNone/>
                      </a:pPr>
                      <a:r>
                        <a:rPr lang="pl" sz="1000"/>
                        <a:t>30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1,70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0,0</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3,68</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r>
              <a:tr h="195425">
                <a:tc>
                  <a:txBody>
                    <a:bodyPr/>
                    <a:lstStyle/>
                    <a:p>
                      <a:pPr indent="0" lvl="0" marL="0" rtl="0" algn="l">
                        <a:spcBef>
                          <a:spcPts val="0"/>
                        </a:spcBef>
                        <a:spcAft>
                          <a:spcPts val="0"/>
                        </a:spcAft>
                        <a:buNone/>
                      </a:pPr>
                      <a:r>
                        <a:rPr lang="pl" sz="1000"/>
                        <a:t>1</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1,65</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0,0</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4,24</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r>
              <a:tr h="220100">
                <a:tc>
                  <a:txBody>
                    <a:bodyPr/>
                    <a:lstStyle/>
                    <a:p>
                      <a:pPr indent="0" lvl="0" marL="0" rtl="0" algn="l">
                        <a:spcBef>
                          <a:spcPts val="0"/>
                        </a:spcBef>
                        <a:spcAft>
                          <a:spcPts val="0"/>
                        </a:spcAft>
                        <a:buNone/>
                      </a:pPr>
                      <a:r>
                        <a:rPr lang="pl" sz="1000"/>
                        <a:t>27</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1,89</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1,5</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3,82</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r>
              <a:tr h="257100">
                <a:tc>
                  <a:txBody>
                    <a:bodyPr/>
                    <a:lstStyle/>
                    <a:p>
                      <a:pPr indent="0" lvl="0" marL="0" rtl="0" algn="l">
                        <a:spcBef>
                          <a:spcPts val="0"/>
                        </a:spcBef>
                        <a:spcAft>
                          <a:spcPts val="0"/>
                        </a:spcAft>
                        <a:buNone/>
                      </a:pPr>
                      <a:r>
                        <a:rPr lang="pl" sz="1000"/>
                        <a:t>29</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1,95</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1,5</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3,72</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r>
              <a:tr h="158400">
                <a:tc>
                  <a:txBody>
                    <a:bodyPr/>
                    <a:lstStyle/>
                    <a:p>
                      <a:pPr indent="0" lvl="0" marL="0" rtl="0" algn="l">
                        <a:spcBef>
                          <a:spcPts val="0"/>
                        </a:spcBef>
                        <a:spcAft>
                          <a:spcPts val="0"/>
                        </a:spcAft>
                        <a:buNone/>
                      </a:pPr>
                      <a:r>
                        <a:rPr lang="pl" sz="1000"/>
                        <a:t>37</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1,85</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0,0</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4,62</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r>
              <a:tr h="100000">
                <a:tc>
                  <a:txBody>
                    <a:bodyPr/>
                    <a:lstStyle/>
                    <a:p>
                      <a:pPr indent="0" lvl="0" marL="0" rtl="0" algn="l">
                        <a:spcBef>
                          <a:spcPts val="0"/>
                        </a:spcBef>
                        <a:spcAft>
                          <a:spcPts val="0"/>
                        </a:spcAft>
                        <a:buNone/>
                      </a:pPr>
                      <a:r>
                        <a:rPr lang="pl" sz="1000"/>
                        <a:t>3</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1,84</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0,0</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5,09</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r>
              <a:tr h="207775">
                <a:tc>
                  <a:txBody>
                    <a:bodyPr/>
                    <a:lstStyle/>
                    <a:p>
                      <a:pPr indent="0" lvl="0" marL="0" rtl="0" algn="l">
                        <a:spcBef>
                          <a:spcPts val="0"/>
                        </a:spcBef>
                        <a:spcAft>
                          <a:spcPts val="0"/>
                        </a:spcAft>
                        <a:buNone/>
                      </a:pPr>
                      <a:r>
                        <a:rPr lang="pl" sz="1000"/>
                        <a:t>2</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1,70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0,0</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5,28</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r>
              <a:tr h="269425">
                <a:tc>
                  <a:txBody>
                    <a:bodyPr/>
                    <a:lstStyle/>
                    <a:p>
                      <a:pPr indent="0" lvl="0" marL="0" rtl="0" algn="l">
                        <a:spcBef>
                          <a:spcPts val="0"/>
                        </a:spcBef>
                        <a:spcAft>
                          <a:spcPts val="0"/>
                        </a:spcAft>
                        <a:buNone/>
                      </a:pPr>
                      <a:r>
                        <a:rPr lang="pl" sz="1000"/>
                        <a:t>32</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1,99</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1,89</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3,7</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r>
              <a:tr h="100000">
                <a:tc>
                  <a:txBody>
                    <a:bodyPr/>
                    <a:lstStyle/>
                    <a:p>
                      <a:pPr indent="0" lvl="0" marL="0" rtl="0" algn="l">
                        <a:spcBef>
                          <a:spcPts val="0"/>
                        </a:spcBef>
                        <a:spcAft>
                          <a:spcPts val="0"/>
                        </a:spcAft>
                        <a:buNone/>
                      </a:pPr>
                      <a:r>
                        <a:rPr lang="pl" sz="1000"/>
                        <a:t>28</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1,99</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0,0</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3,79</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r>
              <a:tr h="146075">
                <a:tc>
                  <a:txBody>
                    <a:bodyPr/>
                    <a:lstStyle/>
                    <a:p>
                      <a:pPr indent="0" lvl="0" marL="0" rtl="0" algn="l">
                        <a:spcBef>
                          <a:spcPts val="0"/>
                        </a:spcBef>
                        <a:spcAft>
                          <a:spcPts val="0"/>
                        </a:spcAft>
                        <a:buNone/>
                      </a:pPr>
                      <a:r>
                        <a:rPr lang="pl" sz="1000"/>
                        <a:t>12</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pl" sz="1000"/>
                        <a:t>1,70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1,8</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pl" sz="1000"/>
                        <a:t>5,11</a:t>
                      </a:r>
                      <a:endParaRPr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80808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