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09E2FC-C066-B0AB-7CAD-2BAC069EC5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Excel w praktyce </a:t>
            </a:r>
            <a:r>
              <a:rPr lang="pl-PL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7094974-8707-88C3-8789-9E5B5B9B45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/>
              <a:t>Automatyzacja, wizualizacja i analiza danych biznesowych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668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997BC09-8916-AEA3-5A7E-2207D002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2477674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8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Które </a:t>
            </a:r>
            <a:r>
              <a:rPr lang="en-US" sz="18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miasto</a:t>
            </a:r>
            <a:r>
              <a:rPr lang="en-US" sz="18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ma </a:t>
            </a:r>
            <a:r>
              <a:rPr lang="en-US" sz="18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najwięcej</a:t>
            </a:r>
            <a:r>
              <a:rPr lang="en-US" sz="18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klientów?</a:t>
            </a:r>
            <a:endParaRPr lang="en-US" sz="18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8ECFEF73-A75B-5527-1317-653427C2EA67}"/>
              </a:ext>
            </a:extLst>
          </p:cNvPr>
          <p:cNvSpPr txBox="1"/>
          <p:nvPr/>
        </p:nvSpPr>
        <p:spPr>
          <a:xfrm>
            <a:off x="913795" y="1732449"/>
            <a:ext cx="3078749" cy="44820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Stworzyłem tabelę z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paskiem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przewijania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która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zawierała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dane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wszystkich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miast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w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tym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powtórzenia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 Aby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poprawić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funkcjonalność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napisałem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makro, które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dodałem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do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kształtów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dzięki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czemu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pasek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przewijania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stał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się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bardziej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widoczny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i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łatwiejszy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w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użyciu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 Następnie,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usunąłem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duplikaty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tworząc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drugą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tabelę, a z pomocą funkcji LICZ.WARUNKI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obliczyłem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liczbę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klientów w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każdym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z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tych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miast</a:t>
            </a:r>
            <a:r>
              <a:rPr lang="en-US" sz="1600" baseline="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baseline="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sortując</a:t>
            </a:r>
            <a:r>
              <a:rPr lang="en-US" sz="1600" baseline="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dane </a:t>
            </a:r>
            <a:r>
              <a:rPr lang="en-US" sz="1600" baseline="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malejąco</a:t>
            </a:r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F1FC9C3F-09D2-3E01-8242-39B52CC6B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39" y="1558163"/>
            <a:ext cx="6642193" cy="374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68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6FF4105-814B-C50C-6845-CB2270DC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Który sprzedawca miał najwyższą wartość sprzedaży?</a:t>
            </a:r>
            <a:br>
              <a:rPr lang="en-US" sz="15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</a:br>
            <a:endParaRPr lang="en-US" sz="15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sp>
        <p:nvSpPr>
          <p:cNvPr id="5" name="pole tekstowe 5">
            <a:extLst>
              <a:ext uri="{FF2B5EF4-FFF2-40B4-BE49-F238E27FC236}">
                <a16:creationId xmlns:a16="http://schemas.microsoft.com/office/drawing/2014/main" id="{D9D29538-870B-4A38-B3D1-0FAEDE72857D}"/>
              </a:ext>
            </a:extLst>
          </p:cNvPr>
          <p:cNvSpPr txBox="1"/>
          <p:nvPr/>
        </p:nvSpPr>
        <p:spPr>
          <a:xfrm>
            <a:off x="913795" y="1732449"/>
            <a:ext cx="3078749" cy="448208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 celu analizy danych dotyczących sprzedaży, poprawiłem dane źródłowe, aby uwzględnić poprawną odmianę nazwisk. Napisałem makro w VBA, które automatycznie zmieniało końcówkę nazwisk żeńskich z „ski” na „ska”, zapewniając poprawność danych. Następnie wykorzystałem funkcję SUMA.JEŻELI do obliczenia sumy wartości sprzedaży dla poszczególnych sprzedawców. Połączyłem imię i nazwisko za pomocą funkcji łączenia tekstów, a funkcja X.WYSZUKAJ umożliwiła mi powiązanie ID sprzedawców z ich pełnymi danymi. Ostatecznie, stworzyłem tabelę, która pozwoliła na przejrzystą prezentację wyników, ułatwiając analizę najlepiej sprzedających sprzedawców.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43F1EAD-652D-5BE2-A5B5-8F01B2801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39" y="1893065"/>
            <a:ext cx="6642193" cy="3071869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44B4AC8B-37B2-6208-F009-154F55038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338" y="1882267"/>
            <a:ext cx="6642193" cy="30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46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B17A5C2-ADBE-AF65-367F-7929500DA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8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Wartość sprzedaży w </a:t>
            </a:r>
            <a:r>
              <a:rPr lang="en-US" sz="18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każdym</a:t>
            </a:r>
            <a:r>
              <a:rPr lang="en-US" sz="18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en-US" sz="18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województwie</a:t>
            </a:r>
            <a:endParaRPr lang="en-US" sz="18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3E61C6D-ABA7-8E2F-F771-7462A9AD62E6}"/>
              </a:ext>
            </a:extLst>
          </p:cNvPr>
          <p:cNvSpPr txBox="1"/>
          <p:nvPr/>
        </p:nvSpPr>
        <p:spPr>
          <a:xfrm>
            <a:off x="913795" y="1732449"/>
            <a:ext cx="3349076" cy="4409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Wykorzystałem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pola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kombi do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stworzenia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rozwijanych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list, które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umożliwiają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dynamiczny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wybór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opcji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 Następnie,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używając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funkcji</a:t>
            </a:r>
            <a:r>
              <a:rPr lang="pl-PL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WYSZUKAJ.PIONOWO,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zwizualizowałem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wartość sprzedaży dla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każdego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województwa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dodając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opcję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zmiany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waluty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 Aby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zwiększyć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czytelność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zastosowałem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funkcję JEŻELI, która automatycznie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dostosowuje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symbol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waluty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w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nagłówku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zgodnie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z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dokonanym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wyborem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 W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efekcie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interaktywność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arkusza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pozwala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na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łatwą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analizę danych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sprzedażowych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w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różnych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walutach</a:t>
            </a:r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3620062B-9DCA-F4F6-D633-12EB6C99B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39" y="1628405"/>
            <a:ext cx="6642193" cy="360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65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0D92D67-F7CB-6FB4-4961-0792F970A535}"/>
              </a:ext>
            </a:extLst>
          </p:cNvPr>
          <p:cNvSpPr txBox="1"/>
          <p:nvPr/>
        </p:nvSpPr>
        <p:spPr>
          <a:xfrm>
            <a:off x="1034445" y="1478810"/>
            <a:ext cx="3078749" cy="44820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 celu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odpowiedzi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na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pytania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wykorzystałem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tabele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przestawne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do analizy danych. Dla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pytania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który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produkt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sprzedał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się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najlepiej w 2023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roku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zorganizowałem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dane o sprzedaży, a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następnie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posortowałem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je, aby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zidentyfikować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produkt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o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najwyższym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wyniku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 Aby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obliczyć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średnią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prowizję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dla sprzedawców w 2024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roku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stworzyłem tabelę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przestawną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która pozwoliła mi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obliczyć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średnią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wartość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prowizji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na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podstawie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danych o sprzedaży i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prowizjach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 Z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kolei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aby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określić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udział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poszczególnych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metod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płatności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w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transakcjach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grupowałem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dane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według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metod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płatności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i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obliczyłem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ich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procentowy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udział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w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całości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transakcji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Tabele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przestawne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umożliwiły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mi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szybkie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i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efektywne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uzyskanie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odpowiedzi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na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te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pytania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umożliwiając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analizę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dużych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zbiorów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danych w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sposób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przejrzysty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i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zorganizowany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5E6847BE-8321-6F93-AAC5-32DFD2AD3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39" y="2524976"/>
            <a:ext cx="6642193" cy="1808046"/>
          </a:xfrm>
          <a:prstGeom prst="rect">
            <a:avLst/>
          </a:prstGeom>
        </p:spPr>
      </p:pic>
      <p:sp>
        <p:nvSpPr>
          <p:cNvPr id="16" name="Tytuł 1">
            <a:extLst>
              <a:ext uri="{FF2B5EF4-FFF2-40B4-BE49-F238E27FC236}">
                <a16:creationId xmlns:a16="http://schemas.microsoft.com/office/drawing/2014/main" id="{B7FFCDD5-7F54-129F-EE92-B8621DC5C119}"/>
              </a:ext>
            </a:extLst>
          </p:cNvPr>
          <p:cNvSpPr txBox="1">
            <a:spLocks/>
          </p:cNvSpPr>
          <p:nvPr/>
        </p:nvSpPr>
        <p:spPr>
          <a:xfrm>
            <a:off x="5284210" y="1478810"/>
            <a:ext cx="5886450" cy="8960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90000"/>
              </a:lnSpc>
            </a:pPr>
            <a:r>
              <a:rPr lang="pl-PL" sz="14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Przeanalizuj dane sprzedażowe, aby określić, który produkt osiągnął najwyższą sprzedaż w 2023 roku. Dodatkowo oblicz średnią prowizję (%) dla sprzedawców w 2024 roku oraz określ udział poszczególnych metod płatności w transakcjach. Zwizualizuj wyniki w czytelny sposób</a:t>
            </a:r>
            <a:endParaRPr lang="en-US" sz="14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23" name="Obraz 22">
            <a:extLst>
              <a:ext uri="{FF2B5EF4-FFF2-40B4-BE49-F238E27FC236}">
                <a16:creationId xmlns:a16="http://schemas.microsoft.com/office/drawing/2014/main" id="{2D258B3C-13CC-BC5D-5DAE-966CE7332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338" y="2601176"/>
            <a:ext cx="6642193" cy="180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91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5E55D72-EB47-75EA-1C2A-ABFF835F9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Stwórz nową tabelę o nazwie „10 Najstarszych Klientów”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i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uporządkuj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ich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według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daty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rejestracji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,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zaczynając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od najstarszego klienta.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Następnie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stwórz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wykres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przedstawiający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cel sprzedaży na poziomie 25 000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zł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dla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en-US" sz="12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całej</a:t>
            </a:r>
            <a:r>
              <a:rPr lang="en-US" sz="12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tabeli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6CB83FE-E6AF-5551-4729-D2971F792C2C}"/>
              </a:ext>
            </a:extLst>
          </p:cNvPr>
          <p:cNvSpPr txBox="1"/>
          <p:nvPr/>
        </p:nvSpPr>
        <p:spPr>
          <a:xfrm>
            <a:off x="913795" y="1732449"/>
            <a:ext cx="3078749" cy="44820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</a:pP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celu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analizy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najstarszych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klientów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przedstawienia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celu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sprzedażowego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wykorzystałem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Power Query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do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wstępnego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przekształcenia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danych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Najpierw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poprawiłem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błędne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nazwiska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tworząc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kolumnę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niestandardową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przy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użyciu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formuły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M.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Następnie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scaliłem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kolumny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imienia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nazwiska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w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jedną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aby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ułatwić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analizę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Dodatkowo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zweryfikowałem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poprawność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danych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porównując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imiona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nazwiska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oraz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wykorzystując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identyfikator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ID klienta, aby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uniknąć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błędów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</a:pP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Po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przygotowaniu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danych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utworzyłem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tabelę </a:t>
            </a:r>
            <a:r>
              <a:rPr lang="en-US" sz="10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przestawną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w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której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uporządkowałem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klientów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według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daty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rejestracji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wybrałem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10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najstarszych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Posortowałem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dane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a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następnie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przygotowałem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tabelę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tak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aby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mogła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posłużyć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do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stworzenia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wykresu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Aby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zilustrować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cel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sprzedażowy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na poziomie </a:t>
            </a:r>
            <a:r>
              <a:rPr lang="en-US" sz="10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25 000 </a:t>
            </a:r>
            <a:r>
              <a:rPr lang="en-US" sz="10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zł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pracowałem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nad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wykresem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Wykorzystałem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funkcję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MAX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oraz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formułę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=JEŻELI(K27&gt;=L27;K27;BRAK())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aby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oznaczyć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wartości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powyżej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poniżej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progu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Następnie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nałożyłem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dane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na wykres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odpowiednio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go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sformatowałem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aby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wyraźnie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pokazać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jak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sprzedaż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poszczególnych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klientów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odnosi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się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do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wyznaczonego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celu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84489D9-9B1C-90EC-7156-6A404ACA7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871" y="3174632"/>
            <a:ext cx="7278802" cy="2381534"/>
          </a:xfrm>
          <a:prstGeom prst="rect">
            <a:avLst/>
          </a:prstGeom>
        </p:spPr>
      </p:pic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E2D4B61D-2D2F-7114-9888-5FC0CA806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403571"/>
              </p:ext>
            </p:extLst>
          </p:nvPr>
        </p:nvGraphicFramePr>
        <p:xfrm>
          <a:off x="6923872" y="834714"/>
          <a:ext cx="2286000" cy="2114550"/>
        </p:xfrm>
        <a:graphic>
          <a:graphicData uri="http://schemas.openxmlformats.org/drawingml/2006/table">
            <a:tbl>
              <a:tblPr/>
              <a:tblGrid>
                <a:gridCol w="977900">
                  <a:extLst>
                    <a:ext uri="{9D8B030D-6E8A-4147-A177-3AD203B41FA5}">
                      <a16:colId xmlns:a16="http://schemas.microsoft.com/office/drawing/2014/main" val="2267793333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30299524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rejestracji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Klient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8432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Sty, 2025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Michał Dąbrowski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8334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Sty, 2025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Tomasz Dąbrowski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17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Sty, 2025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Magdalena Zielińska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4193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Sty, 2025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Michał Wiśniewski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5198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Sty, 2025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Tomasz Nowak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483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Sty, 2025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Michał Kamiński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188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Sty, 2025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Joanna Zielińska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6478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Sty, 2025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Michał Kamiński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5261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Sty, 2025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Anna Wiśniewska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91525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Sty, 2025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Marcin Nowak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949165"/>
                  </a:ext>
                </a:extLst>
              </a:tr>
            </a:tbl>
          </a:graphicData>
        </a:graphic>
      </p:graphicFrame>
      <p:pic>
        <p:nvPicPr>
          <p:cNvPr id="15" name="Obraz 14">
            <a:extLst>
              <a:ext uri="{FF2B5EF4-FFF2-40B4-BE49-F238E27FC236}">
                <a16:creationId xmlns:a16="http://schemas.microsoft.com/office/drawing/2014/main" id="{4159CBA1-194F-BDCE-1822-166630109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870" y="3174632"/>
            <a:ext cx="7278801" cy="2381533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2400402E-A183-F6C9-616C-6E2452E89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200" y="3174631"/>
            <a:ext cx="7337468" cy="240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65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Łupek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TM04033929[[fn=Łupek]]</Template>
  <TotalTime>200</TotalTime>
  <Words>673</Words>
  <Application>Microsoft Office PowerPoint</Application>
  <PresentationFormat>Panoramiczny</PresentationFormat>
  <Paragraphs>36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1" baseType="lpstr">
      <vt:lpstr>Aptos Narrow</vt:lpstr>
      <vt:lpstr>Calisto MT</vt:lpstr>
      <vt:lpstr>Wingdings</vt:lpstr>
      <vt:lpstr>Wingdings 2</vt:lpstr>
      <vt:lpstr>Łupek</vt:lpstr>
      <vt:lpstr>Excel w praktyce </vt:lpstr>
      <vt:lpstr>Które miasto ma najwięcej klientów?</vt:lpstr>
      <vt:lpstr>Który sprzedawca miał najwyższą wartość sprzedaży? </vt:lpstr>
      <vt:lpstr>Wartość sprzedaży w każdym województwie</vt:lpstr>
      <vt:lpstr>Prezentacja programu PowerPoint</vt:lpstr>
      <vt:lpstr>Stwórz nową tabelę o nazwie „10 Najstarszych Klientów” i uporządkuj ich według daty rejestracji, zaczynając od najstarszego klienta. Następnie stwórz wykres przedstawiający cel sprzedaży na poziomie 25 000 zł dla całej tabeli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Marcin Mikołajczak</dc:creator>
  <cp:lastModifiedBy>Marcin Mikołajczak</cp:lastModifiedBy>
  <cp:revision>14</cp:revision>
  <dcterms:created xsi:type="dcterms:W3CDTF">2025-03-17T18:30:23Z</dcterms:created>
  <dcterms:modified xsi:type="dcterms:W3CDTF">2025-03-19T14:36:16Z</dcterms:modified>
</cp:coreProperties>
</file>