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E9465-5237-4B0E-8FE3-E362DF21DFAA}" type="datetimeFigureOut">
              <a:rPr lang="pl-PL" smtClean="0"/>
              <a:t>11.08.2022</a:t>
            </a:fld>
            <a:endParaRPr lang="pl-PL"/>
          </a:p>
        </p:txBody>
      </p:sp>
      <p:sp>
        <p:nvSpPr>
          <p:cNvPr id="5" name="Footer Placeholder 4"/>
          <p:cNvSpPr>
            <a:spLocks noGrp="1"/>
          </p:cNvSpPr>
          <p:nvPr>
            <p:ph type="ftr" sz="quarter" idx="11"/>
          </p:nvPr>
        </p:nvSpPr>
        <p:spPr>
          <a:xfrm>
            <a:off x="2416500" y="329307"/>
            <a:ext cx="4973915" cy="309201"/>
          </a:xfrm>
        </p:spPr>
        <p:txBody>
          <a:bodyPr/>
          <a:lstStyle/>
          <a:p>
            <a:endParaRPr lang="pl-PL"/>
          </a:p>
        </p:txBody>
      </p:sp>
      <p:sp>
        <p:nvSpPr>
          <p:cNvPr id="6" name="Slide Number Placeholder 5"/>
          <p:cNvSpPr>
            <a:spLocks noGrp="1"/>
          </p:cNvSpPr>
          <p:nvPr>
            <p:ph type="sldNum" sz="quarter" idx="12"/>
          </p:nvPr>
        </p:nvSpPr>
        <p:spPr>
          <a:xfrm>
            <a:off x="1437664" y="798973"/>
            <a:ext cx="811019" cy="503578"/>
          </a:xfrm>
        </p:spPr>
        <p:txBody>
          <a:bodyPr/>
          <a:lstStyle/>
          <a:p>
            <a:fld id="{39FAEE40-FAAA-4A9B-8655-30598C85F167}" type="slidenum">
              <a:rPr lang="pl-PL" smtClean="0"/>
              <a:t>‹#›</a:t>
            </a:fld>
            <a:endParaRPr lang="pl-PL"/>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02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E9465-5237-4B0E-8FE3-E362DF21DFAA}" type="datetimeFigureOut">
              <a:rPr lang="pl-PL" smtClean="0"/>
              <a:t>11.08.2022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9FAEE40-FAAA-4A9B-8655-30598C85F167}" type="slidenum">
              <a:rPr lang="pl-PL" smtClean="0"/>
              <a:t>‹#›</a:t>
            </a:fld>
            <a:endParaRPr lang="pl-PL"/>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05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E9465-5237-4B0E-8FE3-E362DF21DFAA}" type="datetimeFigureOut">
              <a:rPr lang="pl-PL" smtClean="0"/>
              <a:t>11.08.2022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9FAEE40-FAAA-4A9B-8655-30598C85F167}" type="slidenum">
              <a:rPr lang="pl-PL" smtClean="0"/>
              <a:t>‹#›</a:t>
            </a:fld>
            <a:endParaRPr lang="pl-PL"/>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774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E9465-5237-4B0E-8FE3-E362DF21DFAA}" type="datetimeFigureOut">
              <a:rPr lang="pl-PL" smtClean="0"/>
              <a:t>11.08.2022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9FAEE40-FAAA-4A9B-8655-30598C85F167}" type="slidenum">
              <a:rPr lang="pl-PL" smtClean="0"/>
              <a:t>‹#›</a:t>
            </a:fld>
            <a:endParaRPr lang="pl-PL"/>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99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E9465-5237-4B0E-8FE3-E362DF21DFAA}" type="datetimeFigureOut">
              <a:rPr lang="pl-PL" smtClean="0"/>
              <a:t>11.08.2022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9FAEE40-FAAA-4A9B-8655-30598C85F167}" type="slidenum">
              <a:rPr lang="pl-PL" smtClean="0"/>
              <a:t>‹#›</a:t>
            </a:fld>
            <a:endParaRPr lang="pl-PL"/>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800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E9465-5237-4B0E-8FE3-E362DF21DFAA}" type="datetimeFigureOut">
              <a:rPr lang="pl-PL" smtClean="0"/>
              <a:t>11.08.2022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9FAEE40-FAAA-4A9B-8655-30598C85F167}" type="slidenum">
              <a:rPr lang="pl-PL" smtClean="0"/>
              <a:t>‹#›</a:t>
            </a:fld>
            <a:endParaRPr lang="pl-PL"/>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91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E9465-5237-4B0E-8FE3-E362DF21DFAA}" type="datetimeFigureOut">
              <a:rPr lang="pl-PL" smtClean="0"/>
              <a:t>11.08.2022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9FAEE40-FAAA-4A9B-8655-30598C85F167}" type="slidenum">
              <a:rPr lang="pl-PL" smtClean="0"/>
              <a:t>‹#›</a:t>
            </a:fld>
            <a:endParaRPr lang="pl-PL"/>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189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E9465-5237-4B0E-8FE3-E362DF21DFAA}" type="datetimeFigureOut">
              <a:rPr lang="pl-PL" smtClean="0"/>
              <a:t>11.08.2022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9FAEE40-FAAA-4A9B-8655-30598C85F167}" type="slidenum">
              <a:rPr lang="pl-PL" smtClean="0"/>
              <a:t>‹#›</a:t>
            </a:fld>
            <a:endParaRPr lang="pl-PL"/>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551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E9465-5237-4B0E-8FE3-E362DF21DFAA}" type="datetimeFigureOut">
              <a:rPr lang="pl-PL" smtClean="0"/>
              <a:t>11.08.2022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9FAEE40-FAAA-4A9B-8655-30598C85F167}" type="slidenum">
              <a:rPr lang="pl-PL" smtClean="0"/>
              <a:t>‹#›</a:t>
            </a:fld>
            <a:endParaRPr lang="pl-PL"/>
          </a:p>
        </p:txBody>
      </p:sp>
    </p:spTree>
    <p:extLst>
      <p:ext uri="{BB962C8B-B14F-4D97-AF65-F5344CB8AC3E}">
        <p14:creationId xmlns:p14="http://schemas.microsoft.com/office/powerpoint/2010/main" val="193680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DE9465-5237-4B0E-8FE3-E362DF21DFAA}" type="datetimeFigureOut">
              <a:rPr lang="pl-PL" smtClean="0"/>
              <a:t>11.08.2022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9FAEE40-FAAA-4A9B-8655-30598C85F167}" type="slidenum">
              <a:rPr lang="pl-PL" smtClean="0"/>
              <a:t>‹#›</a:t>
            </a:fld>
            <a:endParaRPr lang="pl-PL"/>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665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BDE9465-5237-4B0E-8FE3-E362DF21DFAA}" type="datetimeFigureOut">
              <a:rPr lang="pl-PL" smtClean="0"/>
              <a:t>11.08.2022</a:t>
            </a:fld>
            <a:endParaRPr lang="pl-PL"/>
          </a:p>
        </p:txBody>
      </p:sp>
      <p:sp>
        <p:nvSpPr>
          <p:cNvPr id="6" name="Footer Placeholder 5"/>
          <p:cNvSpPr>
            <a:spLocks noGrp="1"/>
          </p:cNvSpPr>
          <p:nvPr>
            <p:ph type="ftr" sz="quarter" idx="11"/>
          </p:nvPr>
        </p:nvSpPr>
        <p:spPr>
          <a:xfrm>
            <a:off x="1447382" y="318640"/>
            <a:ext cx="5541004" cy="320931"/>
          </a:xfrm>
        </p:spPr>
        <p:txBody>
          <a:bodyPr/>
          <a:lstStyle/>
          <a:p>
            <a:endParaRPr lang="pl-PL"/>
          </a:p>
        </p:txBody>
      </p:sp>
      <p:sp>
        <p:nvSpPr>
          <p:cNvPr id="7" name="Slide Number Placeholder 6"/>
          <p:cNvSpPr>
            <a:spLocks noGrp="1"/>
          </p:cNvSpPr>
          <p:nvPr>
            <p:ph type="sldNum" sz="quarter" idx="12"/>
          </p:nvPr>
        </p:nvSpPr>
        <p:spPr/>
        <p:txBody>
          <a:bodyPr/>
          <a:lstStyle/>
          <a:p>
            <a:fld id="{39FAEE40-FAAA-4A9B-8655-30598C85F167}" type="slidenum">
              <a:rPr lang="pl-PL" smtClean="0"/>
              <a:t>‹#›</a:t>
            </a:fld>
            <a:endParaRPr lang="pl-PL"/>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89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BDE9465-5237-4B0E-8FE3-E362DF21DFAA}" type="datetimeFigureOut">
              <a:rPr lang="pl-PL" smtClean="0"/>
              <a:t>11.08.2022</a:t>
            </a:fld>
            <a:endParaRPr lang="pl-PL"/>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FAEE40-FAAA-4A9B-8655-30598C85F167}" type="slidenum">
              <a:rPr lang="pl-PL" smtClean="0"/>
              <a:t>‹#›</a:t>
            </a:fld>
            <a:endParaRPr lang="pl-PL"/>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98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ucid.app/lucidchart/903cc34e-bf78-4cb0-863c-4c6620dbf73b/edit?invitationId=inv_5b875819-372d-466d-bdf6-65d5f59ed392&amp;page=0_0%2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ucid.app/lucidchart/a552dfd0-6bec-4fa7-afce-b1f48860dcfe/edit?invitationId=inv_9e2f4410-6e31-4cc3-9488-ad53311cda80&amp;page=0_0%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ucid.app/lucidchart/903cc34e-bf78-4cb0-863c-4c6620dbf73b/edit?invitationId=inv_5b875819-372d-466d-bdf6-65d5f59ed392&amp;page=0_0%2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445A-1836-F095-CA77-B0234F912C27}"/>
              </a:ext>
            </a:extLst>
          </p:cNvPr>
          <p:cNvSpPr>
            <a:spLocks noGrp="1"/>
          </p:cNvSpPr>
          <p:nvPr>
            <p:ph type="ctrTitle"/>
          </p:nvPr>
        </p:nvSpPr>
        <p:spPr/>
        <p:txBody>
          <a:bodyPr/>
          <a:lstStyle/>
          <a:p>
            <a:r>
              <a:rPr lang="pl-PL" dirty="0" err="1"/>
              <a:t>Chess</a:t>
            </a:r>
            <a:r>
              <a:rPr lang="pl-PL" dirty="0"/>
              <a:t> </a:t>
            </a:r>
            <a:r>
              <a:rPr lang="pl-PL" dirty="0" err="1"/>
              <a:t>Results</a:t>
            </a:r>
            <a:r>
              <a:rPr lang="pl-PL" dirty="0"/>
              <a:t> Database</a:t>
            </a:r>
          </a:p>
        </p:txBody>
      </p:sp>
      <p:sp>
        <p:nvSpPr>
          <p:cNvPr id="3" name="Subtitle 2">
            <a:extLst>
              <a:ext uri="{FF2B5EF4-FFF2-40B4-BE49-F238E27FC236}">
                <a16:creationId xmlns:a16="http://schemas.microsoft.com/office/drawing/2014/main" id="{6BB7976A-CD22-0610-1027-9D2126C9899A}"/>
              </a:ext>
            </a:extLst>
          </p:cNvPr>
          <p:cNvSpPr>
            <a:spLocks noGrp="1"/>
          </p:cNvSpPr>
          <p:nvPr>
            <p:ph type="subTitle" idx="1"/>
          </p:nvPr>
        </p:nvSpPr>
        <p:spPr/>
        <p:txBody>
          <a:bodyPr>
            <a:normAutofit fontScale="62500" lnSpcReduction="20000"/>
          </a:bodyPr>
          <a:lstStyle/>
          <a:p>
            <a:r>
              <a:rPr lang="pl-PL" dirty="0"/>
              <a:t>SQL Portfolio Project</a:t>
            </a:r>
          </a:p>
          <a:p>
            <a:endParaRPr lang="pl-PL" dirty="0"/>
          </a:p>
          <a:p>
            <a:r>
              <a:rPr lang="pl-PL" dirty="0"/>
              <a:t>By Marcin Chmiel</a:t>
            </a:r>
          </a:p>
        </p:txBody>
      </p:sp>
    </p:spTree>
    <p:extLst>
      <p:ext uri="{BB962C8B-B14F-4D97-AF65-F5344CB8AC3E}">
        <p14:creationId xmlns:p14="http://schemas.microsoft.com/office/powerpoint/2010/main" val="139346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6D13-ECD1-330B-5995-342865A40279}"/>
              </a:ext>
            </a:extLst>
          </p:cNvPr>
          <p:cNvSpPr>
            <a:spLocks noGrp="1"/>
          </p:cNvSpPr>
          <p:nvPr>
            <p:ph type="title"/>
          </p:nvPr>
        </p:nvSpPr>
        <p:spPr/>
        <p:txBody>
          <a:bodyPr/>
          <a:lstStyle/>
          <a:p>
            <a:r>
              <a:rPr lang="en-US" dirty="0"/>
              <a:t>CONVERTING ER DIAGRAM INTO DATABASE SCHEMA</a:t>
            </a:r>
            <a:endParaRPr lang="pl-PL" dirty="0"/>
          </a:p>
        </p:txBody>
      </p:sp>
      <p:sp>
        <p:nvSpPr>
          <p:cNvPr id="3" name="Content Placeholder 2">
            <a:extLst>
              <a:ext uri="{FF2B5EF4-FFF2-40B4-BE49-F238E27FC236}">
                <a16:creationId xmlns:a16="http://schemas.microsoft.com/office/drawing/2014/main" id="{0C70CA4F-3888-4EE4-D452-4FBDABC5C7C1}"/>
              </a:ext>
            </a:extLst>
          </p:cNvPr>
          <p:cNvSpPr>
            <a:spLocks noGrp="1"/>
          </p:cNvSpPr>
          <p:nvPr>
            <p:ph idx="1"/>
          </p:nvPr>
        </p:nvSpPr>
        <p:spPr/>
        <p:txBody>
          <a:bodyPr>
            <a:normAutofit lnSpcReduction="10000"/>
          </a:bodyPr>
          <a:lstStyle/>
          <a:p>
            <a:pPr marL="457200" algn="just">
              <a:lnSpc>
                <a:spcPct val="107000"/>
              </a:lnSpc>
            </a:pPr>
            <a:r>
              <a:rPr lang="en-US" dirty="0">
                <a:effectLst/>
                <a:ea typeface="Calibri" panose="020F0502020204030204" pitchFamily="34" charset="0"/>
                <a:cs typeface="Calibri" panose="020F0502020204030204" pitchFamily="34" charset="0"/>
              </a:rPr>
              <a:t>Firstly, we need to convert entities presented in diagram into actual tables with columns that will match each attribute. The first column will also be primary key of each table.</a:t>
            </a:r>
          </a:p>
          <a:p>
            <a:pPr marL="457200" algn="just">
              <a:lnSpc>
                <a:spcPct val="107000"/>
              </a:lnSpc>
            </a:pPr>
            <a:endParaRPr lang="en-US" dirty="0">
              <a:ea typeface="Calibri" panose="020F0502020204030204" pitchFamily="34" charset="0"/>
              <a:cs typeface="Calibri" panose="020F0502020204030204" pitchFamily="34" charset="0"/>
            </a:endParaRPr>
          </a:p>
          <a:p>
            <a:pPr marL="457200" algn="just">
              <a:lnSpc>
                <a:spcPct val="107000"/>
              </a:lnSpc>
            </a:pPr>
            <a:r>
              <a:rPr lang="en-US" dirty="0">
                <a:ea typeface="Calibri" panose="020F0502020204030204" pitchFamily="34" charset="0"/>
                <a:cs typeface="Calibri" panose="020F0502020204030204" pitchFamily="34" charset="0"/>
              </a:rPr>
              <a:t>You can find those tables here </a:t>
            </a:r>
            <a:r>
              <a:rPr lang="en-US" u="sng" dirty="0">
                <a:solidFill>
                  <a:srgbClr val="0563C1"/>
                </a:solidFill>
                <a:effectLst/>
                <a:ea typeface="Calibri" panose="020F0502020204030204" pitchFamily="34" charset="0"/>
                <a:cs typeface="Times New Roman" panose="02020603050405020304" pitchFamily="18" charset="0"/>
                <a:hlinkClick r:id="rId2" tooltip="ER diagram chess_players"/>
              </a:rPr>
              <a:t>ER diagram </a:t>
            </a:r>
            <a:r>
              <a:rPr lang="en-US" u="sng" dirty="0" err="1">
                <a:solidFill>
                  <a:srgbClr val="0563C1"/>
                </a:solidFill>
                <a:effectLst/>
                <a:ea typeface="Calibri" panose="020F0502020204030204" pitchFamily="34" charset="0"/>
                <a:cs typeface="Times New Roman" panose="02020603050405020304" pitchFamily="18" charset="0"/>
                <a:hlinkClick r:id="rId2" tooltip="ER diagram chess_players"/>
              </a:rPr>
              <a:t>chess_players</a:t>
            </a:r>
            <a:r>
              <a:rPr lang="en-US" u="sng" dirty="0">
                <a:solidFill>
                  <a:srgbClr val="0563C1"/>
                </a:solidFill>
                <a:ea typeface="Calibri" panose="020F0502020204030204" pitchFamily="34" charset="0"/>
                <a:cs typeface="Calibri" panose="020F0502020204030204" pitchFamily="34" charset="0"/>
              </a:rPr>
              <a:t> </a:t>
            </a:r>
            <a:r>
              <a:rPr lang="en-US" dirty="0">
                <a:ea typeface="Calibri" panose="020F0502020204030204" pitchFamily="34" charset="0"/>
                <a:cs typeface="Calibri" panose="020F0502020204030204" pitchFamily="34" charset="0"/>
              </a:rPr>
              <a:t>at the top of the page.</a:t>
            </a:r>
            <a:endParaRPr lang="en-US" dirty="0">
              <a:ea typeface="Calibri" panose="020F0502020204030204" pitchFamily="34" charset="0"/>
              <a:cs typeface="Times New Roman" panose="02020603050405020304" pitchFamily="18" charset="0"/>
            </a:endParaRPr>
          </a:p>
          <a:p>
            <a:pPr marL="457200" algn="just">
              <a:lnSpc>
                <a:spcPct val="107000"/>
              </a:lnSpc>
            </a:pPr>
            <a:r>
              <a:rPr lang="en-US" dirty="0">
                <a:effectLst/>
                <a:ea typeface="Calibri" panose="020F0502020204030204" pitchFamily="34" charset="0"/>
                <a:cs typeface="Times New Roman" panose="02020603050405020304" pitchFamily="18" charset="0"/>
              </a:rPr>
              <a:t>As in </a:t>
            </a:r>
            <a:r>
              <a:rPr lang="en-US" i="1" dirty="0" err="1">
                <a:effectLst/>
                <a:ea typeface="Calibri" panose="020F0502020204030204" pitchFamily="34" charset="0"/>
                <a:cs typeface="Times New Roman" panose="02020603050405020304" pitchFamily="18" charset="0"/>
              </a:rPr>
              <a:t>chess_players</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table we had a composite attribute (name), we stored a sub-attributes (</a:t>
            </a:r>
            <a:r>
              <a:rPr lang="en-US" i="1" dirty="0" err="1">
                <a:effectLst/>
                <a:ea typeface="Calibri" panose="020F0502020204030204" pitchFamily="34" charset="0"/>
                <a:cs typeface="Times New Roman" panose="02020603050405020304" pitchFamily="18" charset="0"/>
              </a:rPr>
              <a:t>first_name</a:t>
            </a:r>
            <a:r>
              <a:rPr lang="en-US" i="1" dirty="0">
                <a:effectLst/>
                <a:ea typeface="Calibri" panose="020F0502020204030204" pitchFamily="34" charset="0"/>
                <a:cs typeface="Times New Roman" panose="02020603050405020304" pitchFamily="18" charset="0"/>
              </a:rPr>
              <a:t>, </a:t>
            </a:r>
            <a:r>
              <a:rPr lang="en-US" i="1" dirty="0" err="1">
                <a:effectLst/>
                <a:ea typeface="Calibri" panose="020F0502020204030204" pitchFamily="34" charset="0"/>
                <a:cs typeface="Times New Roman" panose="02020603050405020304" pitchFamily="18" charset="0"/>
              </a:rPr>
              <a:t>last_name</a:t>
            </a:r>
            <a:r>
              <a:rPr lang="en-US" dirty="0">
                <a:effectLst/>
                <a:ea typeface="Calibri" panose="020F0502020204030204" pitchFamily="34" charset="0"/>
                <a:cs typeface="Times New Roman" panose="02020603050405020304" pitchFamily="18" charset="0"/>
              </a:rPr>
              <a:t>).</a:t>
            </a:r>
          </a:p>
          <a:p>
            <a:pPr marL="457200" algn="just">
              <a:lnSpc>
                <a:spcPct val="107000"/>
              </a:lnSpc>
            </a:pPr>
            <a:r>
              <a:rPr lang="en-US" dirty="0">
                <a:effectLst/>
                <a:ea typeface="Calibri" panose="020F0502020204030204" pitchFamily="34" charset="0"/>
                <a:cs typeface="Times New Roman" panose="02020603050405020304" pitchFamily="18" charset="0"/>
              </a:rPr>
              <a:t>The results table is a weak entity, so in this table we need to create a composite key made of </a:t>
            </a:r>
            <a:r>
              <a:rPr lang="en-US" i="1" dirty="0" err="1">
                <a:effectLst/>
                <a:ea typeface="Calibri" panose="020F0502020204030204" pitchFamily="34" charset="0"/>
                <a:cs typeface="Times New Roman" panose="02020603050405020304" pitchFamily="18" charset="0"/>
              </a:rPr>
              <a:t>opening_id</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(primary key in </a:t>
            </a:r>
            <a:r>
              <a:rPr lang="en-US" i="1" dirty="0" err="1">
                <a:effectLst/>
                <a:ea typeface="Calibri" panose="020F0502020204030204" pitchFamily="34" charset="0"/>
                <a:cs typeface="Times New Roman" panose="02020603050405020304" pitchFamily="18" charset="0"/>
              </a:rPr>
              <a:t>chess_openings</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parent table) and </a:t>
            </a:r>
            <a:r>
              <a:rPr lang="en-US" i="1" dirty="0" err="1">
                <a:effectLst/>
                <a:ea typeface="Calibri" panose="020F0502020204030204" pitchFamily="34" charset="0"/>
                <a:cs typeface="Times New Roman" panose="02020603050405020304" pitchFamily="18" charset="0"/>
              </a:rPr>
              <a:t>game_number</a:t>
            </a:r>
            <a:r>
              <a:rPr lang="en-US" dirty="0">
                <a:effectLst/>
                <a:ea typeface="Calibri" panose="020F0502020204030204" pitchFamily="34" charset="0"/>
                <a:cs typeface="Times New Roman" panose="02020603050405020304" pitchFamily="18" charset="0"/>
              </a:rPr>
              <a:t>.</a:t>
            </a:r>
            <a:endParaRPr lang="pl-PL" dirty="0">
              <a:effectLst/>
              <a:ea typeface="Calibri" panose="020F0502020204030204" pitchFamily="34" charset="0"/>
              <a:cs typeface="Times New Roman" panose="02020603050405020304" pitchFamily="18" charset="0"/>
            </a:endParaRPr>
          </a:p>
          <a:p>
            <a:pPr indent="0" algn="just">
              <a:lnSpc>
                <a:spcPct val="107000"/>
              </a:lnSpc>
              <a:buNone/>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876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6D13-ECD1-330B-5995-342865A40279}"/>
              </a:ext>
            </a:extLst>
          </p:cNvPr>
          <p:cNvSpPr>
            <a:spLocks noGrp="1"/>
          </p:cNvSpPr>
          <p:nvPr>
            <p:ph type="title"/>
          </p:nvPr>
        </p:nvSpPr>
        <p:spPr/>
        <p:txBody>
          <a:bodyPr/>
          <a:lstStyle/>
          <a:p>
            <a:r>
              <a:rPr lang="en-US" dirty="0"/>
              <a:t>MAPPING BINARY RELATIONSHIPS (1:1 TYPE)</a:t>
            </a:r>
            <a:endParaRPr lang="pl-PL" dirty="0"/>
          </a:p>
        </p:txBody>
      </p:sp>
      <p:sp>
        <p:nvSpPr>
          <p:cNvPr id="3" name="Content Placeholder 2">
            <a:extLst>
              <a:ext uri="{FF2B5EF4-FFF2-40B4-BE49-F238E27FC236}">
                <a16:creationId xmlns:a16="http://schemas.microsoft.com/office/drawing/2014/main" id="{0C70CA4F-3888-4EE4-D452-4FBDABC5C7C1}"/>
              </a:ext>
            </a:extLst>
          </p:cNvPr>
          <p:cNvSpPr>
            <a:spLocks noGrp="1"/>
          </p:cNvSpPr>
          <p:nvPr>
            <p:ph idx="1"/>
          </p:nvPr>
        </p:nvSpPr>
        <p:spPr/>
        <p:txBody>
          <a:bodyPr>
            <a:normAutofit lnSpcReduction="10000"/>
          </a:bodyPr>
          <a:lstStyle/>
          <a:p>
            <a:pPr marL="457200">
              <a:lnSpc>
                <a:spcPct val="107000"/>
              </a:lnSpc>
            </a:pPr>
            <a:r>
              <a:rPr lang="en-US" dirty="0">
                <a:effectLst/>
                <a:ea typeface="Calibri" panose="020F0502020204030204" pitchFamily="34" charset="0"/>
                <a:cs typeface="Times New Roman" panose="02020603050405020304" pitchFamily="18" charset="0"/>
              </a:rPr>
              <a:t>We should include in one side of these relationships a foreign key that will link to the second table this will be a primary key of the first table. In our case, we have one 1:1 relationship between </a:t>
            </a:r>
            <a:r>
              <a:rPr lang="en-US" i="1" dirty="0" err="1">
                <a:effectLst/>
                <a:ea typeface="Calibri" panose="020F0502020204030204" pitchFamily="34" charset="0"/>
                <a:cs typeface="Times New Roman" panose="02020603050405020304" pitchFamily="18" charset="0"/>
              </a:rPr>
              <a:t>chess_players</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and </a:t>
            </a:r>
            <a:r>
              <a:rPr lang="en-US" i="1" dirty="0" err="1">
                <a:effectLst/>
                <a:ea typeface="Calibri" panose="020F0502020204030204" pitchFamily="34" charset="0"/>
                <a:cs typeface="Times New Roman" panose="02020603050405020304" pitchFamily="18" charset="0"/>
              </a:rPr>
              <a:t>elo_ratings</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tables. </a:t>
            </a:r>
            <a:endParaRPr lang="en-US" dirty="0">
              <a:ea typeface="Calibri" panose="020F0502020204030204" pitchFamily="34" charset="0"/>
              <a:cs typeface="Times New Roman" panose="02020603050405020304" pitchFamily="18" charset="0"/>
            </a:endParaRPr>
          </a:p>
          <a:p>
            <a:pPr indent="0">
              <a:lnSpc>
                <a:spcPct val="107000"/>
              </a:lnSpc>
              <a:buNone/>
            </a:pPr>
            <a:endParaRPr lang="pl-PL" dirty="0">
              <a:effectLst/>
              <a:ea typeface="Calibri" panose="020F0502020204030204" pitchFamily="34" charset="0"/>
              <a:cs typeface="Times New Roman" panose="02020603050405020304" pitchFamily="18" charset="0"/>
            </a:endParaRPr>
          </a:p>
          <a:p>
            <a:pPr marL="457200">
              <a:lnSpc>
                <a:spcPct val="107000"/>
              </a:lnSpc>
            </a:pPr>
            <a:r>
              <a:rPr lang="en-US" dirty="0">
                <a:effectLst/>
                <a:ea typeface="Calibri" panose="020F0502020204030204" pitchFamily="34" charset="0"/>
                <a:cs typeface="Times New Roman" panose="02020603050405020304" pitchFamily="18" charset="0"/>
              </a:rPr>
              <a:t>As the </a:t>
            </a:r>
            <a:r>
              <a:rPr lang="en-US" i="1" dirty="0" err="1">
                <a:effectLst/>
                <a:ea typeface="Calibri" panose="020F0502020204030204" pitchFamily="34" charset="0"/>
                <a:cs typeface="Times New Roman" panose="02020603050405020304" pitchFamily="18" charset="0"/>
              </a:rPr>
              <a:t>elo_ratings</a:t>
            </a:r>
            <a:r>
              <a:rPr lang="en-US" dirty="0">
                <a:effectLst/>
                <a:ea typeface="Calibri" panose="020F0502020204030204" pitchFamily="34" charset="0"/>
                <a:cs typeface="Times New Roman" panose="02020603050405020304" pitchFamily="18" charset="0"/>
              </a:rPr>
              <a:t> table is the one with total participation, we should add foreign key into it (</a:t>
            </a:r>
            <a:r>
              <a:rPr lang="en-US" i="1" dirty="0" err="1">
                <a:effectLst/>
                <a:ea typeface="Calibri" panose="020F0502020204030204" pitchFamily="34" charset="0"/>
                <a:cs typeface="Times New Roman" panose="02020603050405020304" pitchFamily="18" charset="0"/>
              </a:rPr>
              <a:t>chess_players</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has partial participation).</a:t>
            </a:r>
            <a:endParaRPr lang="en-US" dirty="0">
              <a:ea typeface="Calibri" panose="020F0502020204030204" pitchFamily="34" charset="0"/>
              <a:cs typeface="Times New Roman" panose="02020603050405020304" pitchFamily="18" charset="0"/>
            </a:endParaRPr>
          </a:p>
          <a:p>
            <a:pPr indent="0">
              <a:lnSpc>
                <a:spcPct val="107000"/>
              </a:lnSpc>
              <a:buNone/>
            </a:pPr>
            <a:r>
              <a:rPr lang="en-US" dirty="0">
                <a:effectLst/>
                <a:ea typeface="Calibri" panose="020F0502020204030204" pitchFamily="34" charset="0"/>
                <a:cs typeface="Times New Roman" panose="02020603050405020304" pitchFamily="18" charset="0"/>
              </a:rPr>
              <a:t> </a:t>
            </a:r>
            <a:endParaRPr lang="pl-PL" dirty="0">
              <a:effectLst/>
              <a:ea typeface="Calibri" panose="020F0502020204030204" pitchFamily="34" charset="0"/>
              <a:cs typeface="Times New Roman" panose="02020603050405020304" pitchFamily="18" charset="0"/>
            </a:endParaRPr>
          </a:p>
          <a:p>
            <a:pPr marL="457200">
              <a:lnSpc>
                <a:spcPct val="107000"/>
              </a:lnSpc>
              <a:spcAft>
                <a:spcPts val="800"/>
              </a:spcAft>
            </a:pPr>
            <a:r>
              <a:rPr lang="en-US" dirty="0">
                <a:effectLst/>
                <a:ea typeface="Calibri" panose="020F0502020204030204" pitchFamily="34" charset="0"/>
                <a:cs typeface="Times New Roman" panose="02020603050405020304" pitchFamily="18" charset="0"/>
              </a:rPr>
              <a:t>That is why we apply </a:t>
            </a:r>
            <a:r>
              <a:rPr lang="en-US" i="1" dirty="0" err="1">
                <a:effectLst/>
                <a:ea typeface="Calibri" panose="020F0502020204030204" pitchFamily="34" charset="0"/>
                <a:cs typeface="Times New Roman" panose="02020603050405020304" pitchFamily="18" charset="0"/>
              </a:rPr>
              <a:t>player_id</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column into </a:t>
            </a:r>
            <a:r>
              <a:rPr lang="en-US" i="1" dirty="0" err="1">
                <a:effectLst/>
                <a:ea typeface="Calibri" panose="020F0502020204030204" pitchFamily="34" charset="0"/>
                <a:cs typeface="Times New Roman" panose="02020603050405020304" pitchFamily="18" charset="0"/>
              </a:rPr>
              <a:t>elo_ratings</a:t>
            </a:r>
            <a:r>
              <a:rPr lang="en-US" dirty="0">
                <a:effectLst/>
                <a:ea typeface="Calibri" panose="020F0502020204030204" pitchFamily="34" charset="0"/>
                <a:cs typeface="Times New Roman" panose="02020603050405020304" pitchFamily="18" charset="0"/>
              </a:rPr>
              <a:t> table as a foreign key (colored green).</a:t>
            </a:r>
            <a:endParaRPr lang="pl-PL" dirty="0">
              <a:effectLst/>
              <a:ea typeface="Calibri" panose="020F0502020204030204" pitchFamily="34" charset="0"/>
              <a:cs typeface="Times New Roman" panose="02020603050405020304" pitchFamily="18" charset="0"/>
            </a:endParaRPr>
          </a:p>
          <a:p>
            <a:pPr marL="457200" algn="just">
              <a:lnSpc>
                <a:spcPct val="107000"/>
              </a:lnSpc>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332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6D13-ECD1-330B-5995-342865A40279}"/>
              </a:ext>
            </a:extLst>
          </p:cNvPr>
          <p:cNvSpPr>
            <a:spLocks noGrp="1"/>
          </p:cNvSpPr>
          <p:nvPr>
            <p:ph type="title"/>
          </p:nvPr>
        </p:nvSpPr>
        <p:spPr/>
        <p:txBody>
          <a:bodyPr/>
          <a:lstStyle/>
          <a:p>
            <a:r>
              <a:rPr lang="en-US" dirty="0"/>
              <a:t>MAPPING BINARY RELATIONSHIPS (1:n TYPE)</a:t>
            </a:r>
            <a:endParaRPr lang="pl-PL" dirty="0"/>
          </a:p>
        </p:txBody>
      </p:sp>
      <p:sp>
        <p:nvSpPr>
          <p:cNvPr id="3" name="Content Placeholder 2">
            <a:extLst>
              <a:ext uri="{FF2B5EF4-FFF2-40B4-BE49-F238E27FC236}">
                <a16:creationId xmlns:a16="http://schemas.microsoft.com/office/drawing/2014/main" id="{0C70CA4F-3888-4EE4-D452-4FBDABC5C7C1}"/>
              </a:ext>
            </a:extLst>
          </p:cNvPr>
          <p:cNvSpPr>
            <a:spLocks noGrp="1"/>
          </p:cNvSpPr>
          <p:nvPr>
            <p:ph idx="1"/>
          </p:nvPr>
        </p:nvSpPr>
        <p:spPr/>
        <p:txBody>
          <a:bodyPr>
            <a:normAutofit lnSpcReduction="10000"/>
          </a:bodyPr>
          <a:lstStyle/>
          <a:p>
            <a:pPr marL="457200">
              <a:lnSpc>
                <a:spcPct val="107000"/>
              </a:lnSpc>
            </a:pPr>
            <a:r>
              <a:rPr lang="en-US" dirty="0">
                <a:effectLst/>
                <a:ea typeface="Calibri" panose="020F0502020204030204" pitchFamily="34" charset="0"/>
                <a:cs typeface="Times New Roman" panose="02020603050405020304" pitchFamily="18" charset="0"/>
              </a:rPr>
              <a:t>Then we need to discuss 1:N relationship type between </a:t>
            </a:r>
            <a:r>
              <a:rPr lang="en-US" i="1" dirty="0" err="1">
                <a:effectLst/>
                <a:ea typeface="Calibri" panose="020F0502020204030204" pitchFamily="34" charset="0"/>
                <a:cs typeface="Times New Roman" panose="02020603050405020304" pitchFamily="18" charset="0"/>
              </a:rPr>
              <a:t>chess_openings</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and </a:t>
            </a:r>
            <a:r>
              <a:rPr lang="en-US" i="1" dirty="0">
                <a:effectLst/>
                <a:ea typeface="Calibri" panose="020F0502020204030204" pitchFamily="34" charset="0"/>
                <a:cs typeface="Times New Roman" panose="02020603050405020304" pitchFamily="18" charset="0"/>
              </a:rPr>
              <a:t>results</a:t>
            </a:r>
            <a:r>
              <a:rPr lang="en-US" dirty="0">
                <a:effectLst/>
                <a:ea typeface="Calibri" panose="020F0502020204030204" pitchFamily="34" charset="0"/>
                <a:cs typeface="Times New Roman" panose="02020603050405020304" pitchFamily="18" charset="0"/>
              </a:rPr>
              <a:t> tables.</a:t>
            </a:r>
          </a:p>
          <a:p>
            <a:pPr indent="0">
              <a:lnSpc>
                <a:spcPct val="107000"/>
              </a:lnSpc>
              <a:buNone/>
            </a:pPr>
            <a:endParaRPr lang="en-US" dirty="0">
              <a:effectLst/>
              <a:ea typeface="Calibri" panose="020F0502020204030204" pitchFamily="34" charset="0"/>
              <a:cs typeface="Times New Roman" panose="02020603050405020304" pitchFamily="18" charset="0"/>
            </a:endParaRPr>
          </a:p>
          <a:p>
            <a:pPr marL="457200">
              <a:lnSpc>
                <a:spcPct val="107000"/>
              </a:lnSpc>
            </a:pPr>
            <a:r>
              <a:rPr lang="en-US" dirty="0">
                <a:effectLst/>
                <a:ea typeface="Calibri" panose="020F0502020204030204" pitchFamily="34" charset="0"/>
                <a:cs typeface="Times New Roman" panose="02020603050405020304" pitchFamily="18" charset="0"/>
              </a:rPr>
              <a:t> As the </a:t>
            </a:r>
            <a:r>
              <a:rPr lang="en-US" i="1" dirty="0" err="1">
                <a:effectLst/>
                <a:ea typeface="Calibri" panose="020F0502020204030204" pitchFamily="34" charset="0"/>
                <a:cs typeface="Times New Roman" panose="02020603050405020304" pitchFamily="18" charset="0"/>
              </a:rPr>
              <a:t>chess_openings</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table is on the 1 side, we would locate its primary key in </a:t>
            </a:r>
            <a:r>
              <a:rPr lang="en-US" i="1" dirty="0">
                <a:effectLst/>
                <a:ea typeface="Calibri" panose="020F0502020204030204" pitchFamily="34" charset="0"/>
                <a:cs typeface="Times New Roman" panose="02020603050405020304" pitchFamily="18" charset="0"/>
              </a:rPr>
              <a:t>results</a:t>
            </a:r>
            <a:r>
              <a:rPr lang="en-US" dirty="0">
                <a:effectLst/>
                <a:ea typeface="Calibri" panose="020F0502020204030204" pitchFamily="34" charset="0"/>
                <a:cs typeface="Times New Roman" panose="02020603050405020304" pitchFamily="18" charset="0"/>
              </a:rPr>
              <a:t> tables as a foreign key. </a:t>
            </a:r>
          </a:p>
          <a:p>
            <a:pPr indent="0">
              <a:lnSpc>
                <a:spcPct val="107000"/>
              </a:lnSpc>
              <a:buNone/>
            </a:pPr>
            <a:endParaRPr lang="en-US" dirty="0">
              <a:effectLst/>
              <a:ea typeface="Calibri" panose="020F0502020204030204" pitchFamily="34" charset="0"/>
              <a:cs typeface="Times New Roman" panose="02020603050405020304" pitchFamily="18" charset="0"/>
            </a:endParaRPr>
          </a:p>
          <a:p>
            <a:pPr marL="457200">
              <a:lnSpc>
                <a:spcPct val="107000"/>
              </a:lnSpc>
            </a:pPr>
            <a:r>
              <a:rPr lang="en-US" dirty="0">
                <a:effectLst/>
                <a:ea typeface="Calibri" panose="020F0502020204030204" pitchFamily="34" charset="0"/>
                <a:cs typeface="Times New Roman" panose="02020603050405020304" pitchFamily="18" charset="0"/>
              </a:rPr>
              <a:t>However, due to weak entity status of </a:t>
            </a:r>
            <a:r>
              <a:rPr lang="en-US" i="1" dirty="0">
                <a:effectLst/>
                <a:ea typeface="Calibri" panose="020F0502020204030204" pitchFamily="34" charset="0"/>
                <a:cs typeface="Times New Roman" panose="02020603050405020304" pitchFamily="18" charset="0"/>
              </a:rPr>
              <a:t>results</a:t>
            </a:r>
            <a:r>
              <a:rPr lang="en-US" dirty="0">
                <a:effectLst/>
                <a:ea typeface="Calibri" panose="020F0502020204030204" pitchFamily="34" charset="0"/>
                <a:cs typeface="Times New Roman" panose="02020603050405020304" pitchFamily="18" charset="0"/>
              </a:rPr>
              <a:t> table, this is not a case here, as results already have a primary key imported from </a:t>
            </a:r>
            <a:r>
              <a:rPr lang="en-US" i="1" dirty="0" err="1">
                <a:effectLst/>
                <a:ea typeface="Calibri" panose="020F0502020204030204" pitchFamily="34" charset="0"/>
                <a:cs typeface="Times New Roman" panose="02020603050405020304" pitchFamily="18" charset="0"/>
              </a:rPr>
              <a:t>chess_openings</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table.</a:t>
            </a:r>
          </a:p>
          <a:p>
            <a:pPr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170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6D13-ECD1-330B-5995-342865A40279}"/>
              </a:ext>
            </a:extLst>
          </p:cNvPr>
          <p:cNvSpPr>
            <a:spLocks noGrp="1"/>
          </p:cNvSpPr>
          <p:nvPr>
            <p:ph type="title"/>
          </p:nvPr>
        </p:nvSpPr>
        <p:spPr/>
        <p:txBody>
          <a:bodyPr/>
          <a:lstStyle/>
          <a:p>
            <a:r>
              <a:rPr lang="en-US" dirty="0"/>
              <a:t>MAPPING BINARY RELATIONSHIPS (</a:t>
            </a:r>
            <a:r>
              <a:rPr lang="en-US" dirty="0" err="1"/>
              <a:t>M:n</a:t>
            </a:r>
            <a:r>
              <a:rPr lang="en-US" dirty="0"/>
              <a:t> TYPE)</a:t>
            </a:r>
            <a:endParaRPr lang="pl-PL" dirty="0"/>
          </a:p>
        </p:txBody>
      </p:sp>
      <p:sp>
        <p:nvSpPr>
          <p:cNvPr id="3" name="Content Placeholder 2">
            <a:extLst>
              <a:ext uri="{FF2B5EF4-FFF2-40B4-BE49-F238E27FC236}">
                <a16:creationId xmlns:a16="http://schemas.microsoft.com/office/drawing/2014/main" id="{0C70CA4F-3888-4EE4-D452-4FBDABC5C7C1}"/>
              </a:ext>
            </a:extLst>
          </p:cNvPr>
          <p:cNvSpPr>
            <a:spLocks noGrp="1"/>
          </p:cNvSpPr>
          <p:nvPr>
            <p:ph idx="1"/>
          </p:nvPr>
        </p:nvSpPr>
        <p:spPr/>
        <p:txBody>
          <a:bodyPr/>
          <a:lstStyle/>
          <a:p>
            <a:pPr marL="457200">
              <a:lnSpc>
                <a:spcPct val="107000"/>
              </a:lnSpc>
            </a:pPr>
            <a:r>
              <a:rPr lang="en-US" dirty="0">
                <a:effectLst/>
                <a:ea typeface="Calibri" panose="020F0502020204030204" pitchFamily="34" charset="0"/>
                <a:cs typeface="Times New Roman" panose="02020603050405020304" pitchFamily="18" charset="0"/>
              </a:rPr>
              <a:t>In the N:M example, we should create a new table (relation), where primary key would be a composite of two primary keys of each table of M:N relation. It will also contain </a:t>
            </a:r>
            <a:r>
              <a:rPr lang="en-US" i="1" dirty="0" err="1">
                <a:effectLst/>
                <a:ea typeface="Calibri" panose="020F0502020204030204" pitchFamily="34" charset="0"/>
                <a:cs typeface="Times New Roman" panose="02020603050405020304" pitchFamily="18" charset="0"/>
              </a:rPr>
              <a:t>how_often_played</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attribute.</a:t>
            </a:r>
            <a:endParaRPr lang="pl-PL" dirty="0">
              <a:effectLst/>
              <a:ea typeface="Calibri" panose="020F0502020204030204" pitchFamily="34" charset="0"/>
              <a:cs typeface="Times New Roman" panose="02020603050405020304" pitchFamily="18" charset="0"/>
            </a:endParaRPr>
          </a:p>
          <a:p>
            <a:pPr indent="0">
              <a:lnSpc>
                <a:spcPct val="107000"/>
              </a:lnSpc>
              <a:buNone/>
            </a:pPr>
            <a:endParaRPr lang="pl-PL" dirty="0">
              <a:effectLst/>
              <a:ea typeface="Calibri" panose="020F0502020204030204" pitchFamily="34" charset="0"/>
              <a:cs typeface="Times New Roman" panose="02020603050405020304" pitchFamily="18" charset="0"/>
            </a:endParaRPr>
          </a:p>
          <a:p>
            <a:pPr marL="457200">
              <a:lnSpc>
                <a:spcPct val="107000"/>
              </a:lnSpc>
              <a:spcAft>
                <a:spcPts val="800"/>
              </a:spcAft>
            </a:pPr>
            <a:r>
              <a:rPr lang="en-US" dirty="0">
                <a:effectLst/>
                <a:ea typeface="Calibri" panose="020F0502020204030204" pitchFamily="34" charset="0"/>
                <a:cs typeface="Times New Roman" panose="02020603050405020304" pitchFamily="18" charset="0"/>
              </a:rPr>
              <a:t>After the N:M relation is done, we are finally ready with our database structure, and we can move on to creating each table in SQL.</a:t>
            </a:r>
            <a:endParaRPr lang="pl-PL" dirty="0">
              <a:effectLst/>
              <a:ea typeface="Calibri" panose="020F0502020204030204" pitchFamily="34" charset="0"/>
              <a:cs typeface="Times New Roman" panose="02020603050405020304" pitchFamily="18" charset="0"/>
            </a:endParaRPr>
          </a:p>
          <a:p>
            <a:pPr marL="457200">
              <a:lnSpc>
                <a:spcPct val="107000"/>
              </a:lnSpc>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306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725A-ACD1-D7E2-1124-5DA3021976E6}"/>
              </a:ext>
            </a:extLst>
          </p:cNvPr>
          <p:cNvSpPr>
            <a:spLocks noGrp="1"/>
          </p:cNvSpPr>
          <p:nvPr>
            <p:ph type="title"/>
          </p:nvPr>
        </p:nvSpPr>
        <p:spPr/>
        <p:txBody>
          <a:bodyPr/>
          <a:lstStyle/>
          <a:p>
            <a:r>
              <a:rPr lang="en-US" dirty="0"/>
              <a:t>Creating database - INTRODUCTION</a:t>
            </a:r>
            <a:endParaRPr lang="pl-PL" dirty="0"/>
          </a:p>
        </p:txBody>
      </p:sp>
      <p:sp>
        <p:nvSpPr>
          <p:cNvPr id="3" name="Content Placeholder 2">
            <a:extLst>
              <a:ext uri="{FF2B5EF4-FFF2-40B4-BE49-F238E27FC236}">
                <a16:creationId xmlns:a16="http://schemas.microsoft.com/office/drawing/2014/main" id="{0338A5D8-39D4-60DE-0F13-002AFEC39A59}"/>
              </a:ext>
            </a:extLst>
          </p:cNvPr>
          <p:cNvSpPr>
            <a:spLocks noGrp="1"/>
          </p:cNvSpPr>
          <p:nvPr>
            <p:ph idx="1"/>
          </p:nvPr>
        </p:nvSpPr>
        <p:spPr/>
        <p:txBody>
          <a:bodyPr>
            <a:normAutofit/>
          </a:bodyPr>
          <a:lstStyle/>
          <a:p>
            <a:r>
              <a:rPr lang="en-US" dirty="0"/>
              <a:t>You can find each SQL syntax in a file attached to my GitHub portfolio project, by clicking on this link: </a:t>
            </a:r>
            <a:r>
              <a:rPr lang="en-US" dirty="0" err="1"/>
              <a:t>xxxxxx</a:t>
            </a:r>
            <a:endParaRPr lang="en-US" dirty="0"/>
          </a:p>
          <a:p>
            <a:pPr marL="0" indent="0">
              <a:buNone/>
            </a:pPr>
            <a:endParaRPr lang="en-US" dirty="0"/>
          </a:p>
          <a:p>
            <a:r>
              <a:rPr lang="en-US" dirty="0"/>
              <a:t>In the following slides I am going to explain the logic behind creating each table.</a:t>
            </a:r>
          </a:p>
          <a:p>
            <a:pPr marL="0" indent="0">
              <a:buNone/>
            </a:pPr>
            <a:endParaRPr lang="en-US" dirty="0"/>
          </a:p>
          <a:p>
            <a:r>
              <a:rPr lang="en-US" dirty="0"/>
              <a:t>In order to keep things simple, I will not copy any syntax here. </a:t>
            </a:r>
          </a:p>
        </p:txBody>
      </p:sp>
    </p:spTree>
    <p:extLst>
      <p:ext uri="{BB962C8B-B14F-4D97-AF65-F5344CB8AC3E}">
        <p14:creationId xmlns:p14="http://schemas.microsoft.com/office/powerpoint/2010/main" val="287874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725A-ACD1-D7E2-1124-5DA3021976E6}"/>
              </a:ext>
            </a:extLst>
          </p:cNvPr>
          <p:cNvSpPr>
            <a:spLocks noGrp="1"/>
          </p:cNvSpPr>
          <p:nvPr>
            <p:ph type="title"/>
          </p:nvPr>
        </p:nvSpPr>
        <p:spPr/>
        <p:txBody>
          <a:bodyPr/>
          <a:lstStyle/>
          <a:p>
            <a:r>
              <a:rPr lang="en-US" dirty="0"/>
              <a:t>Creating database: SQL Syntax</a:t>
            </a:r>
            <a:endParaRPr lang="pl-PL" dirty="0"/>
          </a:p>
        </p:txBody>
      </p:sp>
      <p:sp>
        <p:nvSpPr>
          <p:cNvPr id="3" name="Content Placeholder 2">
            <a:extLst>
              <a:ext uri="{FF2B5EF4-FFF2-40B4-BE49-F238E27FC236}">
                <a16:creationId xmlns:a16="http://schemas.microsoft.com/office/drawing/2014/main" id="{0338A5D8-39D4-60DE-0F13-002AFEC39A59}"/>
              </a:ext>
            </a:extLst>
          </p:cNvPr>
          <p:cNvSpPr>
            <a:spLocks noGrp="1"/>
          </p:cNvSpPr>
          <p:nvPr>
            <p:ph idx="1"/>
          </p:nvPr>
        </p:nvSpPr>
        <p:spPr/>
        <p:txBody>
          <a:bodyPr>
            <a:normAutofit/>
          </a:bodyPr>
          <a:lstStyle/>
          <a:p>
            <a:r>
              <a:rPr lang="en-US" dirty="0">
                <a:cs typeface="Calibri" panose="020F0502020204030204" pitchFamily="34" charset="0"/>
              </a:rPr>
              <a:t>In </a:t>
            </a:r>
            <a:r>
              <a:rPr lang="en-US" i="1" dirty="0" err="1">
                <a:cs typeface="Calibri" panose="020F0502020204030204" pitchFamily="34" charset="0"/>
              </a:rPr>
              <a:t>chess_players</a:t>
            </a:r>
            <a:r>
              <a:rPr lang="en-US" i="1" dirty="0">
                <a:cs typeface="Calibri" panose="020F0502020204030204" pitchFamily="34" charset="0"/>
              </a:rPr>
              <a:t> </a:t>
            </a:r>
            <a:r>
              <a:rPr lang="en-US" dirty="0">
                <a:cs typeface="Calibri" panose="020F0502020204030204" pitchFamily="34" charset="0"/>
              </a:rPr>
              <a:t>table</a:t>
            </a:r>
            <a:r>
              <a:rPr lang="en-US" dirty="0"/>
              <a:t>, </a:t>
            </a:r>
            <a:r>
              <a:rPr lang="en-US" dirty="0">
                <a:cs typeface="Times New Roman" panose="02020603050405020304" pitchFamily="18" charset="0"/>
              </a:rPr>
              <a:t>e</a:t>
            </a:r>
            <a:r>
              <a:rPr lang="en-US" dirty="0">
                <a:effectLst/>
                <a:ea typeface="Calibri" panose="020F0502020204030204" pitchFamily="34" charset="0"/>
                <a:cs typeface="Times New Roman" panose="02020603050405020304" pitchFamily="18" charset="0"/>
              </a:rPr>
              <a:t>ach of the attributes has been defined and one constraint has been set (values in country column can not be NULL).</a:t>
            </a:r>
          </a:p>
          <a:p>
            <a:r>
              <a:rPr lang="en-US" dirty="0">
                <a:cs typeface="Times New Roman" panose="02020603050405020304" pitchFamily="18" charset="0"/>
              </a:rPr>
              <a:t>In </a:t>
            </a:r>
            <a:r>
              <a:rPr lang="en-US" i="1" dirty="0" err="1">
                <a:cs typeface="Times New Roman" panose="02020603050405020304" pitchFamily="18" charset="0"/>
              </a:rPr>
              <a:t>elo_rating</a:t>
            </a:r>
            <a:r>
              <a:rPr lang="en-US" i="1" dirty="0">
                <a:cs typeface="Times New Roman" panose="02020603050405020304" pitchFamily="18" charset="0"/>
              </a:rPr>
              <a:t> </a:t>
            </a:r>
            <a:r>
              <a:rPr lang="en-US" dirty="0">
                <a:cs typeface="Times New Roman" panose="02020603050405020304" pitchFamily="18" charset="0"/>
              </a:rPr>
              <a:t>table, In this table we set a foreign key on the last column, which is a primary key in </a:t>
            </a:r>
            <a:r>
              <a:rPr lang="en-US" i="1" dirty="0" err="1">
                <a:cs typeface="Times New Roman" panose="02020603050405020304" pitchFamily="18" charset="0"/>
              </a:rPr>
              <a:t>chess_players</a:t>
            </a:r>
            <a:r>
              <a:rPr lang="en-US" i="1" dirty="0">
                <a:cs typeface="Times New Roman" panose="02020603050405020304" pitchFamily="18" charset="0"/>
              </a:rPr>
              <a:t> </a:t>
            </a:r>
            <a:r>
              <a:rPr lang="en-US" dirty="0">
                <a:cs typeface="Times New Roman" panose="02020603050405020304" pitchFamily="18" charset="0"/>
              </a:rPr>
              <a:t>table. </a:t>
            </a:r>
          </a:p>
          <a:p>
            <a:r>
              <a:rPr lang="en-US" dirty="0">
                <a:cs typeface="Times New Roman" panose="02020603050405020304" pitchFamily="18" charset="0"/>
              </a:rPr>
              <a:t>We also use ON DELETE SET NULL, which will fill all of the column values with NULL in case of deletion. </a:t>
            </a:r>
          </a:p>
          <a:p>
            <a:r>
              <a:rPr lang="en-US" dirty="0">
                <a:cs typeface="Times New Roman" panose="02020603050405020304" pitchFamily="18" charset="0"/>
              </a:rPr>
              <a:t>It is better to use ON DELETE SET NULL for foreign keys, and ON DELETE CASCADE for primary keys.</a:t>
            </a:r>
            <a:endParaRPr lang="en-US" dirty="0"/>
          </a:p>
        </p:txBody>
      </p:sp>
    </p:spTree>
    <p:extLst>
      <p:ext uri="{BB962C8B-B14F-4D97-AF65-F5344CB8AC3E}">
        <p14:creationId xmlns:p14="http://schemas.microsoft.com/office/powerpoint/2010/main" val="135792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725A-ACD1-D7E2-1124-5DA3021976E6}"/>
              </a:ext>
            </a:extLst>
          </p:cNvPr>
          <p:cNvSpPr>
            <a:spLocks noGrp="1"/>
          </p:cNvSpPr>
          <p:nvPr>
            <p:ph type="title"/>
          </p:nvPr>
        </p:nvSpPr>
        <p:spPr/>
        <p:txBody>
          <a:bodyPr/>
          <a:lstStyle/>
          <a:p>
            <a:r>
              <a:rPr lang="en-US" dirty="0"/>
              <a:t>Creating database: SQL Syntax (continued)</a:t>
            </a:r>
            <a:endParaRPr lang="pl-PL" dirty="0"/>
          </a:p>
        </p:txBody>
      </p:sp>
      <p:sp>
        <p:nvSpPr>
          <p:cNvPr id="3" name="Content Placeholder 2">
            <a:extLst>
              <a:ext uri="{FF2B5EF4-FFF2-40B4-BE49-F238E27FC236}">
                <a16:creationId xmlns:a16="http://schemas.microsoft.com/office/drawing/2014/main" id="{0338A5D8-39D4-60DE-0F13-002AFEC39A59}"/>
              </a:ext>
            </a:extLst>
          </p:cNvPr>
          <p:cNvSpPr>
            <a:spLocks noGrp="1"/>
          </p:cNvSpPr>
          <p:nvPr>
            <p:ph idx="1"/>
          </p:nvPr>
        </p:nvSpPr>
        <p:spPr/>
        <p:txBody>
          <a:bodyPr>
            <a:normAutofit/>
          </a:bodyPr>
          <a:lstStyle/>
          <a:p>
            <a:pPr marL="457200">
              <a:lnSpc>
                <a:spcPct val="107000"/>
              </a:lnSpc>
              <a:spcAft>
                <a:spcPts val="800"/>
              </a:spcAft>
            </a:pPr>
            <a:r>
              <a:rPr lang="en-US" dirty="0">
                <a:effectLst/>
                <a:ea typeface="Calibri" panose="020F0502020204030204" pitchFamily="34" charset="0"/>
                <a:cs typeface="Times New Roman" panose="02020603050405020304" pitchFamily="18" charset="0"/>
              </a:rPr>
              <a:t>Note that we do not need to set any constraints on primary keys to make them unique (UNIQUE) or avoid NULL values (NOT NULL), as primary key by definition is always unique and can not have NULL value.</a:t>
            </a:r>
          </a:p>
          <a:p>
            <a:pPr marL="457200">
              <a:lnSpc>
                <a:spcPct val="107000"/>
              </a:lnSpc>
              <a:spcAft>
                <a:spcPts val="800"/>
              </a:spcAft>
            </a:pPr>
            <a:r>
              <a:rPr lang="en-US" dirty="0">
                <a:effectLst/>
                <a:ea typeface="Calibri" panose="020F0502020204030204" pitchFamily="34" charset="0"/>
                <a:cs typeface="Times New Roman" panose="02020603050405020304" pitchFamily="18" charset="0"/>
              </a:rPr>
              <a:t>The tables </a:t>
            </a:r>
            <a:r>
              <a:rPr lang="en-US" i="1" dirty="0" err="1">
                <a:effectLst/>
                <a:ea typeface="Calibri" panose="020F0502020204030204" pitchFamily="34" charset="0"/>
                <a:cs typeface="Times New Roman" panose="02020603050405020304" pitchFamily="18" charset="0"/>
              </a:rPr>
              <a:t>chess_openings</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and </a:t>
            </a:r>
            <a:r>
              <a:rPr lang="en-US" i="1" dirty="0">
                <a:effectLst/>
                <a:ea typeface="Calibri" panose="020F0502020204030204" pitchFamily="34" charset="0"/>
                <a:cs typeface="Times New Roman" panose="02020603050405020304" pitchFamily="18" charset="0"/>
              </a:rPr>
              <a:t>results</a:t>
            </a:r>
            <a:r>
              <a:rPr lang="en-US" dirty="0">
                <a:effectLst/>
                <a:ea typeface="Calibri" panose="020F0502020204030204" pitchFamily="34" charset="0"/>
                <a:cs typeface="Times New Roman" panose="02020603050405020304" pitchFamily="18" charset="0"/>
              </a:rPr>
              <a:t> have CHECK constraints. </a:t>
            </a:r>
          </a:p>
          <a:p>
            <a:pPr marL="457200">
              <a:lnSpc>
                <a:spcPct val="107000"/>
              </a:lnSpc>
              <a:spcAft>
                <a:spcPts val="800"/>
              </a:spcAft>
            </a:pPr>
            <a:r>
              <a:rPr lang="en-US" dirty="0">
                <a:ea typeface="Calibri" panose="020F0502020204030204" pitchFamily="34" charset="0"/>
                <a:cs typeface="Times New Roman" panose="02020603050405020304" pitchFamily="18" charset="0"/>
              </a:rPr>
              <a:t>Their role is to </a:t>
            </a:r>
            <a:r>
              <a:rPr lang="en-US" dirty="0">
                <a:effectLst/>
                <a:ea typeface="Calibri" panose="020F0502020204030204" pitchFamily="34" charset="0"/>
                <a:cs typeface="Times New Roman" panose="02020603050405020304" pitchFamily="18" charset="0"/>
              </a:rPr>
              <a:t>ensure that in both </a:t>
            </a:r>
            <a:r>
              <a:rPr lang="en-US" i="1" dirty="0" err="1">
                <a:effectLst/>
                <a:ea typeface="Calibri" panose="020F0502020204030204" pitchFamily="34" charset="0"/>
                <a:cs typeface="Times New Roman" panose="02020603050405020304" pitchFamily="18" charset="0"/>
              </a:rPr>
              <a:t>for_white</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and </a:t>
            </a:r>
            <a:r>
              <a:rPr lang="en-US" i="1" dirty="0" err="1">
                <a:effectLst/>
                <a:ea typeface="Calibri" panose="020F0502020204030204" pitchFamily="34" charset="0"/>
                <a:cs typeface="Times New Roman" panose="02020603050405020304" pitchFamily="18" charset="0"/>
              </a:rPr>
              <a:t>for_black</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columns the only two possible data will be ‘Y’ or ‘N’ (yes or no).</a:t>
            </a:r>
          </a:p>
          <a:p>
            <a:pPr marL="457200">
              <a:lnSpc>
                <a:spcPct val="107000"/>
              </a:lnSpc>
              <a:spcAft>
                <a:spcPts val="800"/>
              </a:spcAft>
            </a:pPr>
            <a:r>
              <a:rPr lang="en-US" dirty="0">
                <a:ea typeface="Calibri" panose="020F0502020204030204" pitchFamily="34" charset="0"/>
                <a:cs typeface="Times New Roman" panose="02020603050405020304" pitchFamily="18" charset="0"/>
              </a:rPr>
              <a:t>The rest of the syntax uses similar datatype and constraints.</a:t>
            </a:r>
            <a:endParaRPr lang="pl-PL"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28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4EEA-1AA8-8875-9E8B-662B4D8CC4A2}"/>
              </a:ext>
            </a:extLst>
          </p:cNvPr>
          <p:cNvSpPr>
            <a:spLocks noGrp="1"/>
          </p:cNvSpPr>
          <p:nvPr>
            <p:ph type="title"/>
          </p:nvPr>
        </p:nvSpPr>
        <p:spPr/>
        <p:txBody>
          <a:bodyPr/>
          <a:lstStyle/>
          <a:p>
            <a:r>
              <a:rPr lang="en-US" dirty="0"/>
              <a:t>Inserting data</a:t>
            </a:r>
            <a:endParaRPr lang="pl-PL" dirty="0"/>
          </a:p>
        </p:txBody>
      </p:sp>
      <p:sp>
        <p:nvSpPr>
          <p:cNvPr id="3" name="Content Placeholder 2">
            <a:extLst>
              <a:ext uri="{FF2B5EF4-FFF2-40B4-BE49-F238E27FC236}">
                <a16:creationId xmlns:a16="http://schemas.microsoft.com/office/drawing/2014/main" id="{4AEED7A1-69B0-40B1-C5A8-B6B256D9C07B}"/>
              </a:ext>
            </a:extLst>
          </p:cNvPr>
          <p:cNvSpPr>
            <a:spLocks noGrp="1"/>
          </p:cNvSpPr>
          <p:nvPr>
            <p:ph idx="1"/>
          </p:nvPr>
        </p:nvSpPr>
        <p:spPr/>
        <p:txBody>
          <a:bodyPr/>
          <a:lstStyle/>
          <a:p>
            <a:r>
              <a:rPr lang="en-US" dirty="0"/>
              <a:t>After the database structure is created in SQL, we can try inserting some data into our table.  As this process may take some queries, I will reduce the examples given to just one query to just show the method, but in the attached files you will find more.</a:t>
            </a:r>
          </a:p>
          <a:p>
            <a:pPr marL="0" indent="0">
              <a:buNone/>
            </a:pPr>
            <a:endParaRPr lang="en-US" dirty="0"/>
          </a:p>
          <a:p>
            <a:r>
              <a:rPr lang="en-US" dirty="0"/>
              <a:t>INSERT INTO </a:t>
            </a:r>
            <a:r>
              <a:rPr lang="en-US" dirty="0" err="1"/>
              <a:t>chess_players</a:t>
            </a:r>
            <a:r>
              <a:rPr lang="en-US" dirty="0"/>
              <a:t> (</a:t>
            </a:r>
            <a:r>
              <a:rPr lang="en-US" dirty="0" err="1"/>
              <a:t>player_id</a:t>
            </a:r>
            <a:r>
              <a:rPr lang="en-US" dirty="0"/>
              <a:t>, </a:t>
            </a:r>
            <a:r>
              <a:rPr lang="en-US" dirty="0" err="1"/>
              <a:t>first_name</a:t>
            </a:r>
            <a:r>
              <a:rPr lang="en-US" dirty="0"/>
              <a:t>, </a:t>
            </a:r>
            <a:r>
              <a:rPr lang="en-US" dirty="0" err="1"/>
              <a:t>last_name</a:t>
            </a:r>
            <a:r>
              <a:rPr lang="en-US" dirty="0"/>
              <a:t>, </a:t>
            </a:r>
            <a:r>
              <a:rPr lang="en-US" dirty="0" err="1"/>
              <a:t>date_of_birth</a:t>
            </a:r>
            <a:r>
              <a:rPr lang="en-US" dirty="0"/>
              <a:t>, club, country) VALUES ( 1, ‘Magnus’, ‘Carlsen’, 01-01-1990, ‘Oslo Chess’, ‘NOR’);</a:t>
            </a:r>
          </a:p>
          <a:p>
            <a:r>
              <a:rPr lang="en-US" dirty="0">
                <a:effectLst/>
                <a:ea typeface="Calibri" panose="020F0502020204030204" pitchFamily="34" charset="0"/>
                <a:cs typeface="Times New Roman" panose="02020603050405020304" pitchFamily="18" charset="0"/>
              </a:rPr>
              <a:t>Our tables after inserting the whole data may look like this: </a:t>
            </a:r>
            <a:r>
              <a:rPr lang="en-US" u="sng" dirty="0" err="1">
                <a:solidFill>
                  <a:srgbClr val="0563C1"/>
                </a:solidFill>
                <a:effectLst/>
                <a:ea typeface="Calibri" panose="020F0502020204030204" pitchFamily="34" charset="0"/>
                <a:cs typeface="Times New Roman" panose="02020603050405020304" pitchFamily="18" charset="0"/>
                <a:hlinkClick r:id="rId2" tooltip="tables_with_data_inserted"/>
              </a:rPr>
              <a:t>tables_with_data_inserted</a:t>
            </a:r>
            <a:r>
              <a:rPr lang="en-US" dirty="0">
                <a:effectLst/>
                <a:ea typeface="Calibri" panose="020F0502020204030204" pitchFamily="34" charset="0"/>
                <a:cs typeface="Times New Roman" panose="02020603050405020304" pitchFamily="18" charset="0"/>
              </a:rPr>
              <a:t>.</a:t>
            </a:r>
            <a:endParaRPr lang="pl-PL" dirty="0">
              <a:effectLst/>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164220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9FA-8604-8B21-275A-D5D8E631838F}"/>
              </a:ext>
            </a:extLst>
          </p:cNvPr>
          <p:cNvSpPr>
            <a:spLocks noGrp="1"/>
          </p:cNvSpPr>
          <p:nvPr>
            <p:ph type="title"/>
          </p:nvPr>
        </p:nvSpPr>
        <p:spPr/>
        <p:txBody>
          <a:bodyPr/>
          <a:lstStyle/>
          <a:p>
            <a:r>
              <a:rPr lang="en-US" dirty="0"/>
              <a:t>Writing queries</a:t>
            </a:r>
            <a:endParaRPr lang="pl-PL" dirty="0"/>
          </a:p>
        </p:txBody>
      </p:sp>
      <p:sp>
        <p:nvSpPr>
          <p:cNvPr id="3" name="Content Placeholder 2">
            <a:extLst>
              <a:ext uri="{FF2B5EF4-FFF2-40B4-BE49-F238E27FC236}">
                <a16:creationId xmlns:a16="http://schemas.microsoft.com/office/drawing/2014/main" id="{60B19090-4DC5-8AF0-C083-4C65E3A68078}"/>
              </a:ext>
            </a:extLst>
          </p:cNvPr>
          <p:cNvSpPr>
            <a:spLocks noGrp="1"/>
          </p:cNvSpPr>
          <p:nvPr>
            <p:ph idx="1"/>
          </p:nvPr>
        </p:nvSpPr>
        <p:spPr/>
        <p:txBody>
          <a:bodyPr>
            <a:normAutofit lnSpcReduction="10000"/>
          </a:bodyPr>
          <a:lstStyle/>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can answer some questions asked at the beginning of the project. Let us remind them:</a:t>
            </a:r>
          </a:p>
          <a:p>
            <a:pPr indent="0" algn="just">
              <a:lnSpc>
                <a:spcPct val="107000"/>
              </a:lnSpc>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71500" indent="-342900" algn="just">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What is the most popular opening among the players rated above 2500 ELO points?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Which opening gives the best and the worst results for black?</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In what opening the current number 1 on ELO rating list has the best results by white and black?</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How many games has been drawn, when the opening played was </a:t>
            </a:r>
            <a:r>
              <a:rPr lang="en-US" sz="1800" dirty="0" err="1">
                <a:effectLst/>
                <a:latin typeface="Calibri" panose="020F0502020204030204" pitchFamily="34" charset="0"/>
                <a:ea typeface="Calibri" panose="020F0502020204030204" pitchFamily="34" charset="0"/>
                <a:cs typeface="Calibri" panose="020F0502020204030204" pitchFamily="34" charset="0"/>
              </a:rPr>
              <a:t>Najdorf</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0" lvl="0" indent="0" algn="just">
              <a:lnSpc>
                <a:spcPct val="107000"/>
              </a:lnSpc>
              <a:spcAft>
                <a:spcPts val="8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 BE CONTINUED…</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329950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DE1B-31AE-6E1C-D843-9F4222BE7215}"/>
              </a:ext>
            </a:extLst>
          </p:cNvPr>
          <p:cNvSpPr>
            <a:spLocks noGrp="1"/>
          </p:cNvSpPr>
          <p:nvPr>
            <p:ph type="title"/>
          </p:nvPr>
        </p:nvSpPr>
        <p:spPr/>
        <p:txBody>
          <a:bodyPr/>
          <a:lstStyle/>
          <a:p>
            <a:r>
              <a:rPr lang="en-US" dirty="0"/>
              <a:t>BEFORE INTRODUCTION</a:t>
            </a:r>
            <a:endParaRPr lang="pl-PL" dirty="0"/>
          </a:p>
        </p:txBody>
      </p:sp>
      <p:sp>
        <p:nvSpPr>
          <p:cNvPr id="3" name="Content Placeholder 2">
            <a:extLst>
              <a:ext uri="{FF2B5EF4-FFF2-40B4-BE49-F238E27FC236}">
                <a16:creationId xmlns:a16="http://schemas.microsoft.com/office/drawing/2014/main" id="{9CF37A45-92BF-6F15-C054-D513FC9B0061}"/>
              </a:ext>
            </a:extLst>
          </p:cNvPr>
          <p:cNvSpPr>
            <a:spLocks noGrp="1"/>
          </p:cNvSpPr>
          <p:nvPr>
            <p:ph idx="1"/>
          </p:nvPr>
        </p:nvSpPr>
        <p:spPr/>
        <p:txBody>
          <a:bodyPr>
            <a:normAutofit/>
          </a:bodyPr>
          <a:lstStyle/>
          <a:p>
            <a:r>
              <a:rPr lang="en-US" dirty="0"/>
              <a:t>I would like to welcome you at my very first SQL portfolio project. I am looking forward for your ideas and improvement suggestions.</a:t>
            </a:r>
          </a:p>
          <a:p>
            <a:endParaRPr lang="en-US" dirty="0"/>
          </a:p>
          <a:p>
            <a:r>
              <a:rPr lang="en-US" dirty="0"/>
              <a:t>Please note, that this presentation describes the whole thinking process I went through while creating each part of the project.  At the end of each major step, you will find link to my </a:t>
            </a:r>
            <a:r>
              <a:rPr lang="en-US" dirty="0" err="1"/>
              <a:t>lucidchart</a:t>
            </a:r>
            <a:r>
              <a:rPr lang="en-US" dirty="0"/>
              <a:t> drawings. This presentation is mainly for showing what stands behind the </a:t>
            </a:r>
            <a:r>
              <a:rPr lang="en-US" dirty="0" err="1"/>
              <a:t>lucidchart</a:t>
            </a:r>
            <a:r>
              <a:rPr lang="en-US" dirty="0"/>
              <a:t> final effect. </a:t>
            </a:r>
          </a:p>
        </p:txBody>
      </p:sp>
    </p:spTree>
    <p:extLst>
      <p:ext uri="{BB962C8B-B14F-4D97-AF65-F5344CB8AC3E}">
        <p14:creationId xmlns:p14="http://schemas.microsoft.com/office/powerpoint/2010/main" val="105624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57CD-01A5-0CBD-C852-93875698CE52}"/>
              </a:ext>
            </a:extLst>
          </p:cNvPr>
          <p:cNvSpPr>
            <a:spLocks noGrp="1"/>
          </p:cNvSpPr>
          <p:nvPr>
            <p:ph type="title"/>
          </p:nvPr>
        </p:nvSpPr>
        <p:spPr/>
        <p:txBody>
          <a:bodyPr/>
          <a:lstStyle/>
          <a:p>
            <a:r>
              <a:rPr lang="pl-PL" dirty="0" err="1"/>
              <a:t>Quick</a:t>
            </a:r>
            <a:r>
              <a:rPr lang="pl-PL" dirty="0"/>
              <a:t> </a:t>
            </a:r>
            <a:r>
              <a:rPr lang="pl-PL" dirty="0" err="1"/>
              <a:t>introduction</a:t>
            </a:r>
            <a:endParaRPr lang="pl-PL" dirty="0"/>
          </a:p>
        </p:txBody>
      </p:sp>
      <p:sp>
        <p:nvSpPr>
          <p:cNvPr id="3" name="Content Placeholder 2">
            <a:extLst>
              <a:ext uri="{FF2B5EF4-FFF2-40B4-BE49-F238E27FC236}">
                <a16:creationId xmlns:a16="http://schemas.microsoft.com/office/drawing/2014/main" id="{6E255282-F202-B90B-1FCB-D3C1D408D108}"/>
              </a:ext>
            </a:extLst>
          </p:cNvPr>
          <p:cNvSpPr>
            <a:spLocks noGrp="1"/>
          </p:cNvSpPr>
          <p:nvPr>
            <p:ph idx="1"/>
          </p:nvPr>
        </p:nvSpPr>
        <p:spPr/>
        <p:txBody>
          <a:bodyPr/>
          <a:lstStyle/>
          <a:p>
            <a:r>
              <a:rPr lang="en-US" dirty="0">
                <a:effectLst/>
                <a:ea typeface="Calibri" panose="020F0502020204030204" pitchFamily="34" charset="0"/>
                <a:cs typeface="Times New Roman" panose="02020603050405020304" pitchFamily="18" charset="0"/>
              </a:rPr>
              <a:t>Let</a:t>
            </a:r>
            <a:r>
              <a:rPr lang="pl-PL" dirty="0">
                <a:effectLst/>
                <a:ea typeface="Calibri" panose="020F0502020204030204" pitchFamily="34" charset="0"/>
                <a:cs typeface="Times New Roman" panose="02020603050405020304" pitchFamily="18" charset="0"/>
              </a:rPr>
              <a:t> u</a:t>
            </a:r>
            <a:r>
              <a:rPr lang="en-US" dirty="0">
                <a:effectLst/>
                <a:ea typeface="Calibri" panose="020F0502020204030204" pitchFamily="34" charset="0"/>
                <a:cs typeface="Times New Roman" panose="02020603050405020304" pitchFamily="18" charset="0"/>
              </a:rPr>
              <a:t>s assume that we are having a huge data regarding </a:t>
            </a:r>
            <a:r>
              <a:rPr lang="en-US" dirty="0" err="1">
                <a:effectLst/>
                <a:ea typeface="Calibri" panose="020F0502020204030204" pitchFamily="34" charset="0"/>
                <a:cs typeface="Times New Roman" panose="02020603050405020304" pitchFamily="18" charset="0"/>
              </a:rPr>
              <a:t>chessplayers</a:t>
            </a:r>
            <a:r>
              <a:rPr lang="en-US" dirty="0">
                <a:effectLst/>
                <a:ea typeface="Calibri" panose="020F0502020204030204" pitchFamily="34" charset="0"/>
                <a:cs typeface="Times New Roman" panose="02020603050405020304" pitchFamily="18" charset="0"/>
              </a:rPr>
              <a:t>, their ELO ratings, chess openings and results in single games.</a:t>
            </a:r>
            <a:endParaRPr lang="pl-PL"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cs typeface="Times New Roman" panose="02020603050405020304" pitchFamily="18" charset="0"/>
              </a:rPr>
              <a:t>ELO rating is </a:t>
            </a:r>
            <a:r>
              <a:rPr lang="pl-PL" dirty="0" err="1">
                <a:effectLst/>
                <a:ea typeface="Calibri" panose="020F0502020204030204" pitchFamily="34" charset="0"/>
                <a:cs typeface="Times New Roman" panose="02020603050405020304" pitchFamily="18" charset="0"/>
              </a:rPr>
              <a:t>an</a:t>
            </a:r>
            <a:r>
              <a:rPr lang="pl-PL"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international, widely recognized way of evaluating any player’s strength. Obviously</a:t>
            </a:r>
            <a:r>
              <a:rPr lang="pl-PL"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 this leads to a conclusion that the higher ELO you own, the stronger player you are.</a:t>
            </a:r>
            <a:endParaRPr lang="pl-PL"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cs typeface="Times New Roman" panose="02020603050405020304" pitchFamily="18" charset="0"/>
              </a:rPr>
              <a:t>In chess three results are possible: the game can be won by white, by black, or it may be drawn.</a:t>
            </a:r>
            <a:endParaRPr lang="pl-PL" dirty="0">
              <a:effectLst/>
              <a:ea typeface="Calibri" panose="020F0502020204030204" pitchFamily="34" charset="0"/>
              <a:cs typeface="Times New Roman" panose="02020603050405020304" pitchFamily="18" charset="0"/>
            </a:endParaRPr>
          </a:p>
          <a:p>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79057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57CD-01A5-0CBD-C852-93875698CE52}"/>
              </a:ext>
            </a:extLst>
          </p:cNvPr>
          <p:cNvSpPr>
            <a:spLocks noGrp="1"/>
          </p:cNvSpPr>
          <p:nvPr>
            <p:ph type="title"/>
          </p:nvPr>
        </p:nvSpPr>
        <p:spPr/>
        <p:txBody>
          <a:bodyPr/>
          <a:lstStyle/>
          <a:p>
            <a:r>
              <a:rPr lang="pl-PL" dirty="0" err="1"/>
              <a:t>Quick</a:t>
            </a:r>
            <a:r>
              <a:rPr lang="pl-PL" dirty="0"/>
              <a:t> </a:t>
            </a:r>
            <a:r>
              <a:rPr lang="pl-PL" dirty="0" err="1"/>
              <a:t>introduction</a:t>
            </a:r>
            <a:r>
              <a:rPr lang="pl-PL" dirty="0"/>
              <a:t> – part ii</a:t>
            </a:r>
          </a:p>
        </p:txBody>
      </p:sp>
      <p:sp>
        <p:nvSpPr>
          <p:cNvPr id="3" name="Content Placeholder 2">
            <a:extLst>
              <a:ext uri="{FF2B5EF4-FFF2-40B4-BE49-F238E27FC236}">
                <a16:creationId xmlns:a16="http://schemas.microsoft.com/office/drawing/2014/main" id="{6E255282-F202-B90B-1FCB-D3C1D408D108}"/>
              </a:ext>
            </a:extLst>
          </p:cNvPr>
          <p:cNvSpPr>
            <a:spLocks noGrp="1"/>
          </p:cNvSpPr>
          <p:nvPr>
            <p:ph idx="1"/>
          </p:nvPr>
        </p:nvSpPr>
        <p:spPr/>
        <p:txBody>
          <a:bodyPr/>
          <a:lstStyle/>
          <a:p>
            <a:r>
              <a:rPr lang="en-US" dirty="0">
                <a:effectLst/>
                <a:ea typeface="Calibri" panose="020F0502020204030204" pitchFamily="34" charset="0"/>
                <a:cs typeface="Times New Roman" panose="02020603050405020304" pitchFamily="18" charset="0"/>
              </a:rPr>
              <a:t>Knowing all of that, and having some amount of useful data, we want to create a database named “</a:t>
            </a:r>
            <a:r>
              <a:rPr lang="en-US" dirty="0" err="1">
                <a:effectLst/>
                <a:ea typeface="Calibri" panose="020F0502020204030204" pitchFamily="34" charset="0"/>
                <a:cs typeface="Times New Roman" panose="02020603050405020304" pitchFamily="18" charset="0"/>
              </a:rPr>
              <a:t>chess_stats</a:t>
            </a:r>
            <a:r>
              <a:rPr lang="en-US" dirty="0">
                <a:effectLst/>
                <a:ea typeface="Calibri" panose="020F0502020204030204" pitchFamily="34" charset="0"/>
                <a:cs typeface="Times New Roman" panose="02020603050405020304" pitchFamily="18" charset="0"/>
              </a:rPr>
              <a:t>”.</a:t>
            </a:r>
            <a:endParaRPr lang="pl-PL"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cs typeface="Times New Roman" panose="02020603050405020304" pitchFamily="18" charset="0"/>
              </a:rPr>
              <a:t> It will allow us to answer some questions, that are unable to be solved via raw data we are having right now.</a:t>
            </a:r>
            <a:endParaRPr lang="pl-PL"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cs typeface="Times New Roman" panose="02020603050405020304" pitchFamily="18" charset="0"/>
              </a:rPr>
              <a:t> After creating the structure of the whole database, inserting the data into columns, finally by creating appropriate queries we will be able to reach this goal.</a:t>
            </a:r>
            <a:endParaRPr lang="pl-PL" dirty="0">
              <a:effectLst/>
              <a:ea typeface="Calibri" panose="020F0502020204030204" pitchFamily="34" charset="0"/>
              <a:cs typeface="Times New Roman" panose="02020603050405020304" pitchFamily="18" charset="0"/>
            </a:endParaRPr>
          </a:p>
          <a:p>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163179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0472-7604-592E-0965-A9979E33543A}"/>
              </a:ext>
            </a:extLst>
          </p:cNvPr>
          <p:cNvSpPr>
            <a:spLocks noGrp="1"/>
          </p:cNvSpPr>
          <p:nvPr>
            <p:ph type="title"/>
          </p:nvPr>
        </p:nvSpPr>
        <p:spPr/>
        <p:txBody>
          <a:bodyPr/>
          <a:lstStyle/>
          <a:p>
            <a:r>
              <a:rPr lang="pl-PL" dirty="0"/>
              <a:t>FUTURE EXAMPLE </a:t>
            </a:r>
            <a:r>
              <a:rPr lang="pl-PL" dirty="0" err="1"/>
              <a:t>queries</a:t>
            </a:r>
            <a:endParaRPr lang="pl-PL" dirty="0"/>
          </a:p>
        </p:txBody>
      </p:sp>
      <p:sp>
        <p:nvSpPr>
          <p:cNvPr id="3" name="Content Placeholder 2">
            <a:extLst>
              <a:ext uri="{FF2B5EF4-FFF2-40B4-BE49-F238E27FC236}">
                <a16:creationId xmlns:a16="http://schemas.microsoft.com/office/drawing/2014/main" id="{503464E5-49E8-8CE3-CE7E-49E1822F90D8}"/>
              </a:ext>
            </a:extLst>
          </p:cNvPr>
          <p:cNvSpPr>
            <a:spLocks noGrp="1"/>
          </p:cNvSpPr>
          <p:nvPr>
            <p:ph idx="1"/>
          </p:nvPr>
        </p:nvSpPr>
        <p:spPr/>
        <p:txBody>
          <a:bodyPr>
            <a:normAutofit/>
          </a:bodyPr>
          <a:lstStyle/>
          <a:p>
            <a:pPr marL="342900" lvl="0" indent="-342900" algn="just">
              <a:lnSpc>
                <a:spcPct val="107000"/>
              </a:lnSpc>
              <a:buFont typeface="+mj-lt"/>
              <a:buAutoNum type="arabicPeriod"/>
            </a:pPr>
            <a:r>
              <a:rPr lang="en-US" dirty="0">
                <a:effectLst/>
                <a:ea typeface="Calibri" panose="020F0502020204030204" pitchFamily="34" charset="0"/>
                <a:cs typeface="Times New Roman" panose="02020603050405020304" pitchFamily="18" charset="0"/>
              </a:rPr>
              <a:t>What is the most popular opening among the players rated above 2500 ELO points?</a:t>
            </a:r>
            <a:endParaRPr lang="pl-PL" dirty="0">
              <a:effectLs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dirty="0">
                <a:effectLst/>
                <a:ea typeface="Calibri" panose="020F0502020204030204" pitchFamily="34" charset="0"/>
                <a:cs typeface="Times New Roman" panose="02020603050405020304" pitchFamily="18" charset="0"/>
              </a:rPr>
              <a:t>Which opening gives the best and the worst results for black?</a:t>
            </a:r>
            <a:endParaRPr lang="pl-PL" dirty="0">
              <a:effectLs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dirty="0">
                <a:effectLst/>
                <a:ea typeface="Calibri" panose="020F0502020204030204" pitchFamily="34" charset="0"/>
                <a:cs typeface="Times New Roman" panose="02020603050405020304" pitchFamily="18" charset="0"/>
              </a:rPr>
              <a:t>In what opening the leader on ELO rating list has the best results by white and black?</a:t>
            </a:r>
            <a:endParaRPr lang="pl-PL"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dirty="0">
                <a:effectLst/>
                <a:ea typeface="Calibri" panose="020F0502020204030204" pitchFamily="34" charset="0"/>
                <a:cs typeface="Times New Roman" panose="02020603050405020304" pitchFamily="18" charset="0"/>
              </a:rPr>
              <a:t>Which percentage of games has been drawn, when the opening played was </a:t>
            </a:r>
            <a:r>
              <a:rPr lang="en-US" dirty="0" err="1">
                <a:effectLst/>
                <a:ea typeface="Calibri" panose="020F0502020204030204" pitchFamily="34" charset="0"/>
                <a:cs typeface="Times New Roman" panose="02020603050405020304" pitchFamily="18" charset="0"/>
              </a:rPr>
              <a:t>Najdorf</a:t>
            </a:r>
            <a:r>
              <a:rPr lang="en-US" dirty="0">
                <a:effectLst/>
                <a:ea typeface="Calibri" panose="020F0502020204030204" pitchFamily="34" charset="0"/>
                <a:cs typeface="Times New Roman" panose="02020603050405020304" pitchFamily="18" charset="0"/>
              </a:rPr>
              <a:t>?</a:t>
            </a:r>
          </a:p>
          <a:p>
            <a:pPr marL="0" lvl="0" indent="0" algn="just">
              <a:lnSpc>
                <a:spcPct val="107000"/>
              </a:lnSpc>
              <a:spcAft>
                <a:spcPts val="800"/>
              </a:spcAft>
              <a:buNone/>
            </a:pPr>
            <a:endParaRPr lang="en-US" dirty="0">
              <a:effectLst/>
              <a:ea typeface="Calibri" panose="020F0502020204030204" pitchFamily="34" charset="0"/>
              <a:cs typeface="Times New Roman" panose="02020603050405020304" pitchFamily="18" charset="0"/>
            </a:endParaRPr>
          </a:p>
          <a:p>
            <a:r>
              <a:rPr lang="en-US" dirty="0"/>
              <a:t>We will answer </a:t>
            </a:r>
            <a:r>
              <a:rPr lang="pl-PL" dirty="0" err="1"/>
              <a:t>each</a:t>
            </a:r>
            <a:r>
              <a:rPr lang="pl-PL" dirty="0"/>
              <a:t> of </a:t>
            </a:r>
            <a:r>
              <a:rPr lang="pl-PL" dirty="0" err="1"/>
              <a:t>those</a:t>
            </a:r>
            <a:r>
              <a:rPr lang="pl-PL" dirty="0"/>
              <a:t> </a:t>
            </a:r>
            <a:r>
              <a:rPr lang="pl-PL" dirty="0" err="1"/>
              <a:t>questions</a:t>
            </a:r>
            <a:r>
              <a:rPr lang="pl-PL" dirty="0"/>
              <a:t> by </a:t>
            </a:r>
            <a:r>
              <a:rPr lang="pl-PL" dirty="0" err="1"/>
              <a:t>writing</a:t>
            </a:r>
            <a:r>
              <a:rPr lang="pl-PL" dirty="0"/>
              <a:t> SQL </a:t>
            </a:r>
            <a:r>
              <a:rPr lang="pl-PL" dirty="0" err="1"/>
              <a:t>queries</a:t>
            </a:r>
            <a:r>
              <a:rPr lang="pl-PL" dirty="0"/>
              <a:t>, but </a:t>
            </a:r>
            <a:r>
              <a:rPr lang="pl-PL" dirty="0" err="1"/>
              <a:t>first</a:t>
            </a:r>
            <a:r>
              <a:rPr lang="pl-PL" dirty="0"/>
              <a:t> </a:t>
            </a:r>
            <a:r>
              <a:rPr lang="en-US" dirty="0"/>
              <a:t>lets create an ER diagram for future database.</a:t>
            </a:r>
          </a:p>
        </p:txBody>
      </p:sp>
    </p:spTree>
    <p:extLst>
      <p:ext uri="{BB962C8B-B14F-4D97-AF65-F5344CB8AC3E}">
        <p14:creationId xmlns:p14="http://schemas.microsoft.com/office/powerpoint/2010/main" val="346202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6D13-ECD1-330B-5995-342865A40279}"/>
              </a:ext>
            </a:extLst>
          </p:cNvPr>
          <p:cNvSpPr>
            <a:spLocks noGrp="1"/>
          </p:cNvSpPr>
          <p:nvPr>
            <p:ph type="title"/>
          </p:nvPr>
        </p:nvSpPr>
        <p:spPr/>
        <p:txBody>
          <a:bodyPr/>
          <a:lstStyle/>
          <a:p>
            <a:r>
              <a:rPr lang="en-US" dirty="0"/>
              <a:t>Creating er diagram – step 1: entities</a:t>
            </a:r>
            <a:endParaRPr lang="pl-PL" dirty="0"/>
          </a:p>
        </p:txBody>
      </p:sp>
      <p:sp>
        <p:nvSpPr>
          <p:cNvPr id="3" name="Content Placeholder 2">
            <a:extLst>
              <a:ext uri="{FF2B5EF4-FFF2-40B4-BE49-F238E27FC236}">
                <a16:creationId xmlns:a16="http://schemas.microsoft.com/office/drawing/2014/main" id="{0C70CA4F-3888-4EE4-D452-4FBDABC5C7C1}"/>
              </a:ext>
            </a:extLst>
          </p:cNvPr>
          <p:cNvSpPr>
            <a:spLocks noGrp="1"/>
          </p:cNvSpPr>
          <p:nvPr>
            <p:ph idx="1"/>
          </p:nvPr>
        </p:nvSpPr>
        <p:spPr/>
        <p:txBody>
          <a:bodyPr/>
          <a:lstStyle/>
          <a:p>
            <a:r>
              <a:rPr lang="en-US" sz="1800" dirty="0">
                <a:effectLst/>
                <a:ea typeface="Calibri" panose="020F0502020204030204" pitchFamily="34" charset="0"/>
                <a:cs typeface="Times New Roman" panose="02020603050405020304" pitchFamily="18" charset="0"/>
              </a:rPr>
              <a:t>Firstly, we have a data regarding chess players. Each chess player has their name (first name and last name), year of birth, chess club that they play for, and country. In order to distinct players for each other, each chess player should have their own ID as well. </a:t>
            </a:r>
            <a:r>
              <a:rPr lang="en-US" sz="1800" i="1" dirty="0" err="1">
                <a:effectLst/>
                <a:ea typeface="Calibri" panose="020F0502020204030204" pitchFamily="34" charset="0"/>
                <a:cs typeface="Times New Roman" panose="02020603050405020304" pitchFamily="18" charset="0"/>
              </a:rPr>
              <a:t>chessplayer_id</a:t>
            </a:r>
            <a:r>
              <a:rPr lang="en-US" sz="1800" dirty="0">
                <a:effectLst/>
                <a:ea typeface="Calibri" panose="020F0502020204030204" pitchFamily="34" charset="0"/>
                <a:cs typeface="Times New Roman" panose="02020603050405020304" pitchFamily="18" charset="0"/>
              </a:rPr>
              <a:t> will serve as a primary key in our </a:t>
            </a:r>
            <a:r>
              <a:rPr lang="en-US" sz="1800" i="1" dirty="0" err="1">
                <a:effectLst/>
                <a:ea typeface="Calibri" panose="020F0502020204030204" pitchFamily="34" charset="0"/>
                <a:cs typeface="Times New Roman" panose="02020603050405020304" pitchFamily="18" charset="0"/>
              </a:rPr>
              <a:t>chess_players</a:t>
            </a:r>
            <a:r>
              <a:rPr lang="en-US" sz="1800" i="1"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table.</a:t>
            </a:r>
          </a:p>
          <a:p>
            <a:r>
              <a:rPr lang="en-US" sz="1800" dirty="0">
                <a:effectLst/>
                <a:ea typeface="Calibri" panose="020F0502020204030204" pitchFamily="34" charset="0"/>
                <a:cs typeface="Times New Roman" panose="02020603050405020304" pitchFamily="18" charset="0"/>
              </a:rPr>
              <a:t>Secondly, let us create a small table </a:t>
            </a:r>
            <a:r>
              <a:rPr lang="en-US" sz="1800" i="1" dirty="0" err="1">
                <a:effectLst/>
                <a:ea typeface="Calibri" panose="020F0502020204030204" pitchFamily="34" charset="0"/>
                <a:cs typeface="Times New Roman" panose="02020603050405020304" pitchFamily="18" charset="0"/>
              </a:rPr>
              <a:t>ELO_rating</a:t>
            </a:r>
            <a:r>
              <a:rPr lang="en-US" sz="1800" dirty="0">
                <a:effectLst/>
                <a:ea typeface="Calibri" panose="020F0502020204030204" pitchFamily="34" charset="0"/>
                <a:cs typeface="Times New Roman" panose="02020603050405020304" pitchFamily="18" charset="0"/>
              </a:rPr>
              <a:t>, which will contain columns </a:t>
            </a:r>
            <a:r>
              <a:rPr lang="en-US" sz="1800" i="1" dirty="0" err="1">
                <a:effectLst/>
                <a:ea typeface="Calibri" panose="020F0502020204030204" pitchFamily="34" charset="0"/>
                <a:cs typeface="Times New Roman" panose="02020603050405020304" pitchFamily="18" charset="0"/>
              </a:rPr>
              <a:t>elo_id</a:t>
            </a:r>
            <a:r>
              <a:rPr lang="en-US" sz="1800" dirty="0">
                <a:effectLst/>
                <a:ea typeface="Calibri" panose="020F0502020204030204" pitchFamily="34" charset="0"/>
                <a:cs typeface="Times New Roman" panose="02020603050405020304" pitchFamily="18" charset="0"/>
              </a:rPr>
              <a:t> (primary key) and </a:t>
            </a:r>
            <a:r>
              <a:rPr lang="en-US" sz="1800" i="1" dirty="0">
                <a:effectLst/>
                <a:ea typeface="Calibri" panose="020F0502020204030204" pitchFamily="34" charset="0"/>
                <a:cs typeface="Times New Roman" panose="02020603050405020304" pitchFamily="18" charset="0"/>
              </a:rPr>
              <a:t>quantity</a:t>
            </a:r>
            <a:r>
              <a:rPr lang="en-US" sz="1800" dirty="0">
                <a:effectLst/>
                <a:ea typeface="Calibri" panose="020F0502020204030204" pitchFamily="34" charset="0"/>
                <a:cs typeface="Times New Roman" panose="02020603050405020304" pitchFamily="18" charset="0"/>
              </a:rPr>
              <a:t>. From this entity we can derive a </a:t>
            </a:r>
            <a:r>
              <a:rPr lang="en-US" sz="1800" i="1" dirty="0" err="1">
                <a:effectLst/>
                <a:ea typeface="Calibri" panose="020F0502020204030204" pitchFamily="34" charset="0"/>
                <a:cs typeface="Times New Roman" panose="02020603050405020304" pitchFamily="18" charset="0"/>
              </a:rPr>
              <a:t>is_GM</a:t>
            </a:r>
            <a:r>
              <a:rPr lang="en-US" sz="1800" i="1"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attribute (derived attribute). If any player has ELO rating above 2500, we can assume that he owns an international title of chess grandmaster (short: GM).</a:t>
            </a:r>
            <a:endParaRPr lang="pl-PL" sz="1800" dirty="0">
              <a:effectLst/>
              <a:ea typeface="Calibri" panose="020F0502020204030204" pitchFamily="34" charset="0"/>
              <a:cs typeface="Times New Roman" panose="02020603050405020304" pitchFamily="18" charset="0"/>
            </a:endParaRPr>
          </a:p>
          <a:p>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296237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6D13-ECD1-330B-5995-342865A40279}"/>
              </a:ext>
            </a:extLst>
          </p:cNvPr>
          <p:cNvSpPr>
            <a:spLocks noGrp="1"/>
          </p:cNvSpPr>
          <p:nvPr>
            <p:ph type="title"/>
          </p:nvPr>
        </p:nvSpPr>
        <p:spPr/>
        <p:txBody>
          <a:bodyPr/>
          <a:lstStyle/>
          <a:p>
            <a:r>
              <a:rPr lang="en-US" dirty="0"/>
              <a:t>Creating er diagram – step 1: entities (continued)</a:t>
            </a:r>
            <a:endParaRPr lang="pl-PL" dirty="0"/>
          </a:p>
        </p:txBody>
      </p:sp>
      <p:sp>
        <p:nvSpPr>
          <p:cNvPr id="3" name="Content Placeholder 2">
            <a:extLst>
              <a:ext uri="{FF2B5EF4-FFF2-40B4-BE49-F238E27FC236}">
                <a16:creationId xmlns:a16="http://schemas.microsoft.com/office/drawing/2014/main" id="{0C70CA4F-3888-4EE4-D452-4FBDABC5C7C1}"/>
              </a:ext>
            </a:extLst>
          </p:cNvPr>
          <p:cNvSpPr>
            <a:spLocks noGrp="1"/>
          </p:cNvSpPr>
          <p:nvPr>
            <p:ph idx="1"/>
          </p:nvPr>
        </p:nvSpPr>
        <p:spPr/>
        <p:txBody>
          <a:bodyPr/>
          <a:lstStyle/>
          <a:p>
            <a:pPr marL="457200" algn="just">
              <a:lnSpc>
                <a:spcPct val="107000"/>
              </a:lnSpc>
            </a:pPr>
            <a:r>
              <a:rPr lang="en-US" dirty="0">
                <a:effectLst/>
                <a:ea typeface="Calibri" panose="020F0502020204030204" pitchFamily="34" charset="0"/>
                <a:cs typeface="Times New Roman" panose="02020603050405020304" pitchFamily="18" charset="0"/>
              </a:rPr>
              <a:t>Thirdly, lets create a table </a:t>
            </a:r>
            <a:r>
              <a:rPr lang="en-US" i="1" dirty="0" err="1">
                <a:effectLst/>
                <a:ea typeface="Calibri" panose="020F0502020204030204" pitchFamily="34" charset="0"/>
                <a:cs typeface="Times New Roman" panose="02020603050405020304" pitchFamily="18" charset="0"/>
              </a:rPr>
              <a:t>chess_openings</a:t>
            </a:r>
            <a:r>
              <a:rPr lang="en-US" dirty="0">
                <a:effectLst/>
                <a:ea typeface="Calibri" panose="020F0502020204030204" pitchFamily="34" charset="0"/>
                <a:cs typeface="Times New Roman" panose="02020603050405020304" pitchFamily="18" charset="0"/>
              </a:rPr>
              <a:t>. It will contain columns </a:t>
            </a:r>
            <a:r>
              <a:rPr lang="en-US" i="1" dirty="0" err="1">
                <a:effectLst/>
                <a:ea typeface="Calibri" panose="020F0502020204030204" pitchFamily="34" charset="0"/>
                <a:cs typeface="Times New Roman" panose="02020603050405020304" pitchFamily="18" charset="0"/>
              </a:rPr>
              <a:t>opening_id</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(primary key), </a:t>
            </a:r>
            <a:r>
              <a:rPr lang="en-US" i="1" dirty="0" err="1">
                <a:effectLst/>
                <a:ea typeface="Calibri" panose="020F0502020204030204" pitchFamily="34" charset="0"/>
                <a:cs typeface="Times New Roman" panose="02020603050405020304" pitchFamily="18" charset="0"/>
              </a:rPr>
              <a:t>opening_name</a:t>
            </a:r>
            <a:r>
              <a:rPr lang="en-US" i="1" dirty="0">
                <a:effectLst/>
                <a:ea typeface="Calibri" panose="020F0502020204030204" pitchFamily="34" charset="0"/>
                <a:cs typeface="Times New Roman" panose="02020603050405020304" pitchFamily="18" charset="0"/>
              </a:rPr>
              <a:t>, </a:t>
            </a:r>
            <a:r>
              <a:rPr lang="en-US" i="1" dirty="0" err="1">
                <a:effectLst/>
                <a:ea typeface="Calibri" panose="020F0502020204030204" pitchFamily="34" charset="0"/>
                <a:cs typeface="Times New Roman" panose="02020603050405020304" pitchFamily="18" charset="0"/>
              </a:rPr>
              <a:t>opening_frequency</a:t>
            </a:r>
            <a:r>
              <a:rPr lang="en-US" i="1" dirty="0">
                <a:effectLst/>
                <a:ea typeface="Calibri" panose="020F0502020204030204" pitchFamily="34" charset="0"/>
                <a:cs typeface="Times New Roman" panose="02020603050405020304" pitchFamily="18" charset="0"/>
              </a:rPr>
              <a:t>, </a:t>
            </a:r>
            <a:r>
              <a:rPr lang="en-US" i="1" dirty="0" err="1">
                <a:effectLst/>
                <a:ea typeface="Calibri" panose="020F0502020204030204" pitchFamily="34" charset="0"/>
                <a:cs typeface="Times New Roman" panose="02020603050405020304" pitchFamily="18" charset="0"/>
              </a:rPr>
              <a:t>opening_for_white</a:t>
            </a:r>
            <a:r>
              <a:rPr lang="en-US" i="1" dirty="0">
                <a:effectLst/>
                <a:ea typeface="Calibri" panose="020F0502020204030204" pitchFamily="34" charset="0"/>
                <a:cs typeface="Times New Roman" panose="02020603050405020304" pitchFamily="18" charset="0"/>
              </a:rPr>
              <a:t>, </a:t>
            </a:r>
            <a:r>
              <a:rPr lang="en-US" i="1" dirty="0" err="1">
                <a:effectLst/>
                <a:ea typeface="Calibri" panose="020F0502020204030204" pitchFamily="34" charset="0"/>
                <a:cs typeface="Times New Roman" panose="02020603050405020304" pitchFamily="18" charset="0"/>
              </a:rPr>
              <a:t>opening_for_black</a:t>
            </a:r>
            <a:r>
              <a:rPr lang="en-US" dirty="0">
                <a:effectLst/>
                <a:ea typeface="Calibri" panose="020F0502020204030204" pitchFamily="34" charset="0"/>
                <a:cs typeface="Times New Roman" panose="02020603050405020304" pitchFamily="18" charset="0"/>
              </a:rPr>
              <a:t>.</a:t>
            </a:r>
            <a:endParaRPr lang="pl-PL" dirty="0">
              <a:effectLst/>
              <a:ea typeface="Calibri" panose="020F0502020204030204" pitchFamily="34" charset="0"/>
              <a:cs typeface="Times New Roman" panose="02020603050405020304" pitchFamily="18" charset="0"/>
            </a:endParaRPr>
          </a:p>
          <a:p>
            <a:pPr marL="457200" algn="just">
              <a:lnSpc>
                <a:spcPct val="107000"/>
              </a:lnSpc>
              <a:spcAft>
                <a:spcPts val="800"/>
              </a:spcAft>
            </a:pPr>
            <a:r>
              <a:rPr lang="en-US" dirty="0">
                <a:effectLst/>
                <a:ea typeface="Calibri" panose="020F0502020204030204" pitchFamily="34" charset="0"/>
                <a:cs typeface="Times New Roman" panose="02020603050405020304" pitchFamily="18" charset="0"/>
              </a:rPr>
              <a:t>Fourthly, lets create a table </a:t>
            </a:r>
            <a:r>
              <a:rPr lang="en-US" i="1" dirty="0">
                <a:effectLst/>
                <a:ea typeface="Calibri" panose="020F0502020204030204" pitchFamily="34" charset="0"/>
                <a:cs typeface="Times New Roman" panose="02020603050405020304" pitchFamily="18" charset="0"/>
              </a:rPr>
              <a:t>Results</a:t>
            </a:r>
            <a:r>
              <a:rPr lang="en-US" dirty="0">
                <a:effectLst/>
                <a:ea typeface="Calibri" panose="020F0502020204030204" pitchFamily="34" charset="0"/>
                <a:cs typeface="Times New Roman" panose="02020603050405020304" pitchFamily="18" charset="0"/>
              </a:rPr>
              <a:t>. It will contain columns </a:t>
            </a:r>
            <a:r>
              <a:rPr lang="en-US" i="1" dirty="0" err="1">
                <a:effectLst/>
                <a:ea typeface="Calibri" panose="020F0502020204030204" pitchFamily="34" charset="0"/>
                <a:cs typeface="Times New Roman" panose="02020603050405020304" pitchFamily="18" charset="0"/>
              </a:rPr>
              <a:t>result_id</a:t>
            </a:r>
            <a:r>
              <a:rPr lang="en-US" i="1"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(primary key), </a:t>
            </a:r>
            <a:r>
              <a:rPr lang="en-US" i="1" dirty="0" err="1">
                <a:effectLst/>
                <a:ea typeface="Calibri" panose="020F0502020204030204" pitchFamily="34" charset="0"/>
                <a:cs typeface="Times New Roman" panose="02020603050405020304" pitchFamily="18" charset="0"/>
              </a:rPr>
              <a:t>white_won</a:t>
            </a:r>
            <a:r>
              <a:rPr lang="en-US" i="1" dirty="0">
                <a:effectLst/>
                <a:ea typeface="Calibri" panose="020F0502020204030204" pitchFamily="34" charset="0"/>
                <a:cs typeface="Times New Roman" panose="02020603050405020304" pitchFamily="18" charset="0"/>
              </a:rPr>
              <a:t>, </a:t>
            </a:r>
            <a:r>
              <a:rPr lang="en-US" i="1" dirty="0" err="1">
                <a:effectLst/>
                <a:ea typeface="Calibri" panose="020F0502020204030204" pitchFamily="34" charset="0"/>
                <a:cs typeface="Times New Roman" panose="02020603050405020304" pitchFamily="18" charset="0"/>
              </a:rPr>
              <a:t>black_won</a:t>
            </a:r>
            <a:r>
              <a:rPr lang="en-US" i="1" dirty="0">
                <a:effectLst/>
                <a:ea typeface="Calibri" panose="020F0502020204030204" pitchFamily="34" charset="0"/>
                <a:cs typeface="Times New Roman" panose="02020603050405020304" pitchFamily="18" charset="0"/>
              </a:rPr>
              <a:t>, draw.</a:t>
            </a:r>
            <a:endParaRPr lang="pl-PL"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cs typeface="Times New Roman" panose="02020603050405020304" pitchFamily="18" charset="0"/>
              </a:rPr>
              <a:t>When we are ready with each entity, we need to define a relation between each of those.</a:t>
            </a:r>
            <a:endParaRPr lang="pl-PL" dirty="0">
              <a:effectLst/>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282054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6D13-ECD1-330B-5995-342865A40279}"/>
              </a:ext>
            </a:extLst>
          </p:cNvPr>
          <p:cNvSpPr>
            <a:spLocks noGrp="1"/>
          </p:cNvSpPr>
          <p:nvPr>
            <p:ph type="title"/>
          </p:nvPr>
        </p:nvSpPr>
        <p:spPr/>
        <p:txBody>
          <a:bodyPr/>
          <a:lstStyle/>
          <a:p>
            <a:r>
              <a:rPr lang="en-US" dirty="0"/>
              <a:t>Creating er diagram – step II: LINKING THE TABLES (RELATIONS)</a:t>
            </a:r>
            <a:endParaRPr lang="pl-PL" dirty="0"/>
          </a:p>
        </p:txBody>
      </p:sp>
      <p:sp>
        <p:nvSpPr>
          <p:cNvPr id="3" name="Content Placeholder 2">
            <a:extLst>
              <a:ext uri="{FF2B5EF4-FFF2-40B4-BE49-F238E27FC236}">
                <a16:creationId xmlns:a16="http://schemas.microsoft.com/office/drawing/2014/main" id="{0C70CA4F-3888-4EE4-D452-4FBDABC5C7C1}"/>
              </a:ext>
            </a:extLst>
          </p:cNvPr>
          <p:cNvSpPr>
            <a:spLocks noGrp="1"/>
          </p:cNvSpPr>
          <p:nvPr>
            <p:ph idx="1"/>
          </p:nvPr>
        </p:nvSpPr>
        <p:spPr/>
        <p:txBody>
          <a:bodyPr/>
          <a:lstStyle/>
          <a:p>
            <a:pPr marL="457200" algn="just">
              <a:lnSpc>
                <a:spcPct val="107000"/>
              </a:lnSpc>
            </a:pPr>
            <a:r>
              <a:rPr lang="en-US" dirty="0">
                <a:effectLst/>
                <a:ea typeface="Calibri" panose="020F0502020204030204" pitchFamily="34" charset="0"/>
                <a:cs typeface="Times New Roman" panose="02020603050405020304" pitchFamily="18" charset="0"/>
              </a:rPr>
              <a:t>Chess players HAVE ELO ratings. Not every chess player must HAVE ELO rating (partial participation), but every ELO rating must be owned by at least one chess player (total participation). Only chess player can have only one ELO rating (1:1 cardinality). </a:t>
            </a:r>
          </a:p>
          <a:p>
            <a:pPr indent="0" algn="just">
              <a:lnSpc>
                <a:spcPct val="107000"/>
              </a:lnSpc>
              <a:buNone/>
            </a:pPr>
            <a:endParaRPr lang="en-US" dirty="0">
              <a:effectLst/>
              <a:ea typeface="Calibri" panose="020F0502020204030204" pitchFamily="34" charset="0"/>
              <a:cs typeface="Times New Roman" panose="02020603050405020304" pitchFamily="18" charset="0"/>
            </a:endParaRPr>
          </a:p>
          <a:p>
            <a:pPr marL="457200" algn="just">
              <a:lnSpc>
                <a:spcPct val="107000"/>
              </a:lnSpc>
            </a:pPr>
            <a:r>
              <a:rPr lang="en-US" dirty="0">
                <a:effectLst/>
                <a:ea typeface="Calibri" panose="020F0502020204030204" pitchFamily="34" charset="0"/>
                <a:cs typeface="Times New Roman" panose="02020603050405020304" pitchFamily="18" charset="0"/>
              </a:rPr>
              <a:t>Chess players can PLAY chess openings. Every opening must be played by any chess player, and every chess player must play any opening (N:M cardinality).</a:t>
            </a:r>
            <a:endParaRPr lang="pl-PL" dirty="0">
              <a:effectLst/>
              <a:ea typeface="Calibri" panose="020F0502020204030204" pitchFamily="34" charset="0"/>
              <a:cs typeface="Times New Roman" panose="02020603050405020304" pitchFamily="18" charset="0"/>
            </a:endParaRPr>
          </a:p>
          <a:p>
            <a:pPr marL="457200" algn="just">
              <a:lnSpc>
                <a:spcPct val="107000"/>
              </a:lnSpc>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endParaRPr lang="pl-PL" dirty="0"/>
          </a:p>
        </p:txBody>
      </p:sp>
    </p:spTree>
    <p:extLst>
      <p:ext uri="{BB962C8B-B14F-4D97-AF65-F5344CB8AC3E}">
        <p14:creationId xmlns:p14="http://schemas.microsoft.com/office/powerpoint/2010/main" val="173305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6D13-ECD1-330B-5995-342865A40279}"/>
              </a:ext>
            </a:extLst>
          </p:cNvPr>
          <p:cNvSpPr>
            <a:spLocks noGrp="1"/>
          </p:cNvSpPr>
          <p:nvPr>
            <p:ph type="title"/>
          </p:nvPr>
        </p:nvSpPr>
        <p:spPr/>
        <p:txBody>
          <a:bodyPr/>
          <a:lstStyle/>
          <a:p>
            <a:r>
              <a:rPr lang="en-US" dirty="0"/>
              <a:t>Creating er diagram – step II: LINKING THE TABLES (RELATIONS – CONTINUED)</a:t>
            </a:r>
            <a:endParaRPr lang="pl-PL" dirty="0"/>
          </a:p>
        </p:txBody>
      </p:sp>
      <p:sp>
        <p:nvSpPr>
          <p:cNvPr id="3" name="Content Placeholder 2">
            <a:extLst>
              <a:ext uri="{FF2B5EF4-FFF2-40B4-BE49-F238E27FC236}">
                <a16:creationId xmlns:a16="http://schemas.microsoft.com/office/drawing/2014/main" id="{0C70CA4F-3888-4EE4-D452-4FBDABC5C7C1}"/>
              </a:ext>
            </a:extLst>
          </p:cNvPr>
          <p:cNvSpPr>
            <a:spLocks noGrp="1"/>
          </p:cNvSpPr>
          <p:nvPr>
            <p:ph idx="1"/>
          </p:nvPr>
        </p:nvSpPr>
        <p:spPr/>
        <p:txBody>
          <a:bodyPr>
            <a:normAutofit/>
          </a:bodyPr>
          <a:lstStyle/>
          <a:p>
            <a:pPr marL="457200" algn="just">
              <a:lnSpc>
                <a:spcPct val="107000"/>
              </a:lnSpc>
            </a:pPr>
            <a:r>
              <a:rPr lang="en-US" dirty="0">
                <a:effectLst/>
                <a:ea typeface="Calibri" panose="020F0502020204030204" pitchFamily="34" charset="0"/>
                <a:cs typeface="Times New Roman" panose="02020603050405020304" pitchFamily="18" charset="0"/>
              </a:rPr>
              <a:t>Chess openings can GIVE results. As no result can be reached without a chess opening, the results table is a weak entity (can not exist without </a:t>
            </a:r>
            <a:r>
              <a:rPr lang="en-US" i="1" dirty="0" err="1">
                <a:effectLst/>
                <a:ea typeface="Calibri" panose="020F0502020204030204" pitchFamily="34" charset="0"/>
                <a:cs typeface="Times New Roman" panose="02020603050405020304" pitchFamily="18" charset="0"/>
              </a:rPr>
              <a:t>chess_openings</a:t>
            </a:r>
            <a:r>
              <a:rPr lang="en-US" dirty="0">
                <a:effectLst/>
                <a:ea typeface="Calibri" panose="020F0502020204030204" pitchFamily="34" charset="0"/>
                <a:cs typeface="Times New Roman" panose="02020603050405020304" pitchFamily="18" charset="0"/>
              </a:rPr>
              <a:t> table). One opening can GIVE any result (1:M cardinality).</a:t>
            </a:r>
            <a:endParaRPr lang="pl-PL" dirty="0">
              <a:effectLst/>
              <a:ea typeface="Calibri" panose="020F0502020204030204" pitchFamily="34" charset="0"/>
              <a:cs typeface="Times New Roman" panose="02020603050405020304" pitchFamily="18" charset="0"/>
            </a:endParaRPr>
          </a:p>
          <a:p>
            <a:pPr marL="457200" algn="just">
              <a:lnSpc>
                <a:spcPct val="107000"/>
              </a:lnSpc>
            </a:pPr>
            <a:endParaRPr lang="en-US" dirty="0">
              <a:effectLst/>
              <a:ea typeface="Calibri" panose="020F0502020204030204" pitchFamily="34" charset="0"/>
              <a:cs typeface="Times New Roman" panose="02020603050405020304" pitchFamily="18" charset="0"/>
            </a:endParaRPr>
          </a:p>
          <a:p>
            <a:pPr marL="457200" algn="just">
              <a:lnSpc>
                <a:spcPct val="107000"/>
              </a:lnSpc>
            </a:pPr>
            <a:r>
              <a:rPr lang="en-US" dirty="0">
                <a:effectLst/>
                <a:ea typeface="Calibri" panose="020F0502020204030204" pitchFamily="34" charset="0"/>
                <a:cs typeface="Times New Roman" panose="02020603050405020304" pitchFamily="18" charset="0"/>
              </a:rPr>
              <a:t>After we define the last relation, our ER diagram looks like this </a:t>
            </a:r>
            <a:r>
              <a:rPr lang="en-US" u="sng" dirty="0">
                <a:solidFill>
                  <a:srgbClr val="0563C1"/>
                </a:solidFill>
                <a:effectLst/>
                <a:ea typeface="Calibri" panose="020F0502020204030204" pitchFamily="34" charset="0"/>
                <a:cs typeface="Times New Roman" panose="02020603050405020304" pitchFamily="18" charset="0"/>
                <a:hlinkClick r:id="rId2" tooltip="ER diagram chess_players"/>
              </a:rPr>
              <a:t>ER diagram </a:t>
            </a:r>
            <a:r>
              <a:rPr lang="en-US" u="sng" dirty="0" err="1">
                <a:solidFill>
                  <a:srgbClr val="0563C1"/>
                </a:solidFill>
                <a:effectLst/>
                <a:ea typeface="Calibri" panose="020F0502020204030204" pitchFamily="34" charset="0"/>
                <a:cs typeface="Times New Roman" panose="02020603050405020304" pitchFamily="18" charset="0"/>
                <a:hlinkClick r:id="rId2" tooltip="ER diagram chess_players"/>
              </a:rPr>
              <a:t>chess_players</a:t>
            </a:r>
            <a:r>
              <a:rPr lang="en-US" dirty="0">
                <a:effectLst/>
                <a:ea typeface="Calibri" panose="020F0502020204030204" pitchFamily="34" charset="0"/>
                <a:cs typeface="Times New Roman" panose="02020603050405020304" pitchFamily="18" charset="0"/>
              </a:rPr>
              <a:t>.</a:t>
            </a:r>
            <a:endParaRPr lang="pl-PL"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20770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103</TotalTime>
  <Words>1652</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Gallery</vt:lpstr>
      <vt:lpstr>Chess Results Database</vt:lpstr>
      <vt:lpstr>BEFORE INTRODUCTION</vt:lpstr>
      <vt:lpstr>Quick introduction</vt:lpstr>
      <vt:lpstr>Quick introduction – part ii</vt:lpstr>
      <vt:lpstr>FUTURE EXAMPLE queries</vt:lpstr>
      <vt:lpstr>Creating er diagram – step 1: entities</vt:lpstr>
      <vt:lpstr>Creating er diagram – step 1: entities (continued)</vt:lpstr>
      <vt:lpstr>Creating er diagram – step II: LINKING THE TABLES (RELATIONS)</vt:lpstr>
      <vt:lpstr>Creating er diagram – step II: LINKING THE TABLES (RELATIONS – CONTINUED)</vt:lpstr>
      <vt:lpstr>CONVERTING ER DIAGRAM INTO DATABASE SCHEMA</vt:lpstr>
      <vt:lpstr>MAPPING BINARY RELATIONSHIPS (1:1 TYPE)</vt:lpstr>
      <vt:lpstr>MAPPING BINARY RELATIONSHIPS (1:n TYPE)</vt:lpstr>
      <vt:lpstr>MAPPING BINARY RELATIONSHIPS (M:n TYPE)</vt:lpstr>
      <vt:lpstr>Creating database - INTRODUCTION</vt:lpstr>
      <vt:lpstr>Creating database: SQL Syntax</vt:lpstr>
      <vt:lpstr>Creating database: SQL Syntax (continued)</vt:lpstr>
      <vt:lpstr>Inserting data</vt:lpstr>
      <vt:lpstr>Writing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Results Database</dc:title>
  <dc:creator>Marcin Chmiel</dc:creator>
  <cp:lastModifiedBy>Marcin Chmiel</cp:lastModifiedBy>
  <cp:revision>6</cp:revision>
  <dcterms:created xsi:type="dcterms:W3CDTF">2022-08-11T15:14:29Z</dcterms:created>
  <dcterms:modified xsi:type="dcterms:W3CDTF">2022-08-11T16:57:32Z</dcterms:modified>
</cp:coreProperties>
</file>