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98" r:id="rId4"/>
    <p:sldId id="273" r:id="rId5"/>
    <p:sldId id="275" r:id="rId6"/>
    <p:sldId id="276" r:id="rId7"/>
    <p:sldId id="277" r:id="rId8"/>
    <p:sldId id="278" r:id="rId9"/>
    <p:sldId id="25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7" r:id="rId18"/>
    <p:sldId id="293" r:id="rId19"/>
    <p:sldId id="281" r:id="rId20"/>
    <p:sldId id="279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6EC22-8C0C-49E1-8522-AB516A20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Siva.Jasthi@metrostate.edu                                  Cows N Bulls for Telugu                                                               ICS 499 Summer 2022</a:t>
            </a:r>
          </a:p>
        </p:txBody>
      </p:sp>
    </p:spTree>
    <p:extLst>
      <p:ext uri="{BB962C8B-B14F-4D97-AF65-F5344CB8AC3E}">
        <p14:creationId xmlns:p14="http://schemas.microsoft.com/office/powerpoint/2010/main" val="35958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papi.telugupuzzles.com/api/get_match_id_string.php?input1=&#3128;&#3135;&#3120;&#3135;&#3125;&#3142;&#3112;&#3149;&#3112;&#3142;&#3122;&amp;input2=telugu&amp;input3=&#3125;&#3142;&#3112;&#3149;&#3112;&#3142;&#3122;&#3128;&#3135;&#3120;&#3135;" TargetMode="External"/><Relationship Id="rId2" Type="http://schemas.openxmlformats.org/officeDocument/2006/relationships/hyperlink" Target="https://wpapi.telugupuzzles.com/api/get_match_id_string.php?input1=Hello&amp;input2=english&amp;input3=Hell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papi.telugupuzzles.com/docs/api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lls_and_Cows" TargetMode="External"/><Relationship Id="rId2" Type="http://schemas.openxmlformats.org/officeDocument/2006/relationships/hyperlink" Target="https://www.mathsisfun.com/games/bulls-and-cow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zoo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papi.telugupuzzles.com/docs/api.php" TargetMode="External"/><Relationship Id="rId2" Type="http://schemas.openxmlformats.org/officeDocument/2006/relationships/hyperlink" Target="http://wpapi.telugupuzzles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Siva.Jasthi@metrostate.edu                                  Cows N Bulls for Telugu                                                               ICS 499 Summer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766048" y="3028890"/>
            <a:ext cx="11498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--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095768" y="1459229"/>
            <a:ext cx="7648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trike="sngStrike" dirty="0">
                <a:solidFill>
                  <a:srgbClr val="00B050"/>
                </a:solidFill>
              </a:rPr>
              <a:t>Cows N Bulls  Web App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Animals Web App</a:t>
            </a:r>
          </a:p>
          <a:p>
            <a:pPr algn="ctr"/>
            <a:endParaRPr lang="en-US" sz="2400" b="1" dirty="0">
              <a:solidFill>
                <a:srgbClr val="00B050"/>
              </a:solidFill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Siva Jasthi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Community Faculty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Department of Computer Science and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14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71256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Note: In English, the cases 3 and 4 do not happen.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          However, in Telugu, the cases 3 and 4 will come into picture.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"1111"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"FISH"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"5555"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Examples (English)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C7093-91F8-4C4E-A730-AF4460CC0D31}"/>
              </a:ext>
            </a:extLst>
          </p:cNvPr>
          <p:cNvSpPr txBox="1"/>
          <p:nvPr/>
        </p:nvSpPr>
        <p:spPr>
          <a:xfrm>
            <a:off x="6535806" y="2170774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"WORK"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"1115"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"ROAD"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"2151"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6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1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62674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Puzzle String =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సి.రి.వె.న్నె.ల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స.ర.వ.న.ల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Guess String = 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సి.రి.వె.న్నె.ల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స.ర.వ.న.ల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Match String =  "11111"</a:t>
            </a:r>
          </a:p>
        </p:txBody>
      </p:sp>
    </p:spTree>
    <p:extLst>
      <p:ext uri="{BB962C8B-B14F-4D97-AF65-F5344CB8AC3E}">
        <p14:creationId xmlns:p14="http://schemas.microsoft.com/office/powerpoint/2010/main" val="25911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2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67685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తమిళభాష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త.మి.ళ.భా.ష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త.మ.ళ.భ.ష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latin typeface="NATS" pitchFamily="2" charset="0"/>
                <a:cs typeface="NATS" pitchFamily="2" charset="0"/>
              </a:rPr>
              <a:t>సిరివెన్నెల"  (సి.రి.వె.న్నె.ల)    (స.ర.వ.న.ల)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latin typeface="NATS" pitchFamily="2" charset="0"/>
                <a:cs typeface="NATS" pitchFamily="2" charset="0"/>
              </a:rPr>
              <a:t>తమిళభాష"  (త.మి.ళ.భా.ష)     (త.మ.ళ.భ.ష)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Match String =  "55555"</a:t>
            </a:r>
          </a:p>
        </p:txBody>
      </p:sp>
    </p:spTree>
    <p:extLst>
      <p:ext uri="{BB962C8B-B14F-4D97-AF65-F5344CB8AC3E}">
        <p14:creationId xmlns:p14="http://schemas.microsoft.com/office/powerpoint/2010/main" val="126007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3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23351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వెన్నెలరేడు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వె.న్నె.ల.రే.డు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వ.న.ల.ర.డ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22245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0AAE0-037E-4E0A-B1BF-224413B61C3F}"/>
              </a:ext>
            </a:extLst>
          </p:cNvPr>
          <p:cNvSpPr txBox="1"/>
          <p:nvPr/>
        </p:nvSpPr>
        <p:spPr>
          <a:xfrm>
            <a:off x="481495" y="5241224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వెన్నెలరేడు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రే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Match String =  "22245"</a:t>
            </a:r>
          </a:p>
        </p:txBody>
      </p:sp>
    </p:spTree>
    <p:extLst>
      <p:ext uri="{BB962C8B-B14F-4D97-AF65-F5344CB8AC3E}">
        <p14:creationId xmlns:p14="http://schemas.microsoft.com/office/powerpoint/2010/main" val="147288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4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18006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వెన్నెలకాడు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వె.న్నె.ల.కా.డు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వ.న.ల.క.డ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22255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37CAAC-431E-416F-9528-619BCF209BFD}"/>
              </a:ext>
            </a:extLst>
          </p:cNvPr>
          <p:cNvSpPr txBox="1"/>
          <p:nvPr/>
        </p:nvSpPr>
        <p:spPr>
          <a:xfrm>
            <a:off x="481495" y="5139034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వెన్నెలకాడు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కా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క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Match String =  "22255"</a:t>
            </a:r>
          </a:p>
        </p:txBody>
      </p:sp>
    </p:spTree>
    <p:extLst>
      <p:ext uri="{BB962C8B-B14F-4D97-AF65-F5344CB8AC3E}">
        <p14:creationId xmlns:p14="http://schemas.microsoft.com/office/powerpoint/2010/main" val="88425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5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31471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సరేవీనీలా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స.రే.వీ.నీ.లా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F59E6-0110-44C6-8264-7F07469A903E}"/>
              </a:ext>
            </a:extLst>
          </p:cNvPr>
          <p:cNvSpPr txBox="1"/>
          <p:nvPr/>
        </p:nvSpPr>
        <p:spPr>
          <a:xfrm>
            <a:off x="481495" y="5100523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సరేవీనీలా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రే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వీ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నీ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లా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Match String =  "33333"</a:t>
            </a:r>
          </a:p>
        </p:txBody>
      </p:sp>
    </p:spTree>
    <p:extLst>
      <p:ext uri="{BB962C8B-B14F-4D97-AF65-F5344CB8AC3E}">
        <p14:creationId xmlns:p14="http://schemas.microsoft.com/office/powerpoint/2010/main" val="39005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6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41485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వానలసిరి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వా.న.ల.సి.రి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వ.న.ల.సి.రి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44422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DA56F2-2730-4B71-87EC-335C58494B39}"/>
              </a:ext>
            </a:extLst>
          </p:cNvPr>
          <p:cNvSpPr txBox="1"/>
          <p:nvPr/>
        </p:nvSpPr>
        <p:spPr>
          <a:xfrm>
            <a:off x="481495" y="5199318"/>
            <a:ext cx="73306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Puzzle String =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సి.రి.వె.న్నె.ల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స.ర.వ.న.ల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Guess String = 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వానలసిరి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వా.న.ల.సి.రి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వ.న.ల.సి.రి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Match String =  "44422"</a:t>
            </a:r>
          </a:p>
        </p:txBody>
      </p:sp>
    </p:spTree>
    <p:extLst>
      <p:ext uri="{BB962C8B-B14F-4D97-AF65-F5344CB8AC3E}">
        <p14:creationId xmlns:p14="http://schemas.microsoft.com/office/powerpoint/2010/main" val="331986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97194" y="1073283"/>
            <a:ext cx="11064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https://wpapi.telugupuzzles.com/api/get_match_id_string.php?input1=Hello&amp;input2=english&amp;input3=Hello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https://wpapi.telugupuzzles.com/api/get_match_id_string.php?input1=</a:t>
            </a:r>
            <a:r>
              <a:rPr lang="te-IN" dirty="0">
                <a:hlinkClick r:id="rId3"/>
              </a:rPr>
              <a:t>సిరివెన్నెల&amp;</a:t>
            </a:r>
            <a:r>
              <a:rPr lang="en-US" dirty="0">
                <a:hlinkClick r:id="rId3"/>
              </a:rPr>
              <a:t>input2=telugu&amp;input3=</a:t>
            </a:r>
            <a:r>
              <a:rPr lang="te-IN" dirty="0">
                <a:hlinkClick r:id="rId3"/>
              </a:rPr>
              <a:t>వెన్నెలసిరి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How to call the API 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 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29978-595C-4C43-9899-B74F346D366F}"/>
              </a:ext>
            </a:extLst>
          </p:cNvPr>
          <p:cNvSpPr txBox="1"/>
          <p:nvPr/>
        </p:nvSpPr>
        <p:spPr>
          <a:xfrm>
            <a:off x="338664" y="2474486"/>
            <a:ext cx="10683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See the documentation for this API @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212529"/>
                </a:solidFill>
                <a:latin typeface="-apple-system"/>
                <a:hlinkClick r:id="rId4"/>
              </a:rPr>
              <a:t>https://wpapi.telugupuzzles.com/docs/api.php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305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In case of doubt, you can check NYT wordle application.  Most of the requirements are similar.</a:t>
            </a:r>
          </a:p>
          <a:p>
            <a:endParaRPr lang="en-US" dirty="0"/>
          </a:p>
          <a:p>
            <a:r>
              <a:rPr lang="en-US" dirty="0"/>
              <a:t>[1] Animals app shall support both English and Telugu languages</a:t>
            </a:r>
          </a:p>
          <a:p>
            <a:endParaRPr lang="en-US" dirty="0"/>
          </a:p>
          <a:p>
            <a:r>
              <a:rPr lang="en-US" dirty="0"/>
              <a:t>[2] It lets the visitors to play two puzzles per day (at 8 AM CST and at 8 PM CST).  </a:t>
            </a:r>
          </a:p>
          <a:p>
            <a:endParaRPr lang="en-US" dirty="0"/>
          </a:p>
          <a:p>
            <a:r>
              <a:rPr lang="en-US" dirty="0"/>
              <a:t>[3] The system shall enable the users to copy the “solved” puzzle which can be shared on social media.</a:t>
            </a:r>
          </a:p>
          <a:p>
            <a:endParaRPr lang="en-US" dirty="0"/>
          </a:p>
          <a:p>
            <a:r>
              <a:rPr lang="en-US" dirty="0"/>
              <a:t>[4] The system keeps track of the similar statistics as Wordle except the Guess distribution</a:t>
            </a:r>
          </a:p>
          <a:p>
            <a:endParaRPr lang="en-US" dirty="0"/>
          </a:p>
          <a:p>
            <a:r>
              <a:rPr lang="en-US" dirty="0"/>
              <a:t>[5] Admins can manage the word list (Add, Delete, Update words) in the system.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 and Use Cases for “Animals”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10533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In case of doubt, you can check NYT wordle application.  Most of the requirements are similar.</a:t>
            </a:r>
          </a:p>
          <a:p>
            <a:endParaRPr lang="en-US" dirty="0"/>
          </a:p>
          <a:p>
            <a:r>
              <a:rPr lang="en-US" dirty="0"/>
              <a:t>[6] Registered users can create custom words. And our system generates a custom URL  which can be shared by the users. The custom words are saved in the system.</a:t>
            </a:r>
          </a:p>
          <a:p>
            <a:endParaRPr lang="en-US" dirty="0"/>
          </a:p>
          <a:p>
            <a:r>
              <a:rPr lang="en-US" dirty="0"/>
              <a:t>[7] The system will keep track of the </a:t>
            </a:r>
            <a:r>
              <a:rPr lang="en-US" dirty="0" err="1"/>
              <a:t>total_plays</a:t>
            </a:r>
            <a:r>
              <a:rPr lang="en-US" dirty="0"/>
              <a:t> (number of visits for a given word) and </a:t>
            </a:r>
            <a:r>
              <a:rPr lang="en-US" dirty="0" err="1"/>
              <a:t>winning_plays</a:t>
            </a:r>
            <a:r>
              <a:rPr lang="en-US" dirty="0"/>
              <a:t> (how many players successfully guessed the word).</a:t>
            </a:r>
          </a:p>
          <a:p>
            <a:endParaRPr lang="en-US" dirty="0"/>
          </a:p>
          <a:p>
            <a:r>
              <a:rPr lang="en-US" dirty="0"/>
              <a:t>[8] The web UI will be simplistic and intuitive (as in Wordle puzzle)</a:t>
            </a:r>
          </a:p>
          <a:p>
            <a:endParaRPr lang="en-US" dirty="0"/>
          </a:p>
          <a:p>
            <a:r>
              <a:rPr lang="en-US" dirty="0"/>
              <a:t>[9] TBD</a:t>
            </a:r>
          </a:p>
          <a:p>
            <a:endParaRPr lang="en-US" dirty="0"/>
          </a:p>
          <a:p>
            <a:r>
              <a:rPr lang="en-US" dirty="0"/>
              <a:t>[10] TBD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 and Use Cases for “Animals”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7072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216085" y="1228397"/>
            <a:ext cx="1149883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“Cows and Bulls” game is traditionally played with the numbers.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https://www.mathsisfun.com/games/bulls-and-cows.html</a:t>
            </a:r>
            <a:endParaRPr lang="en-US" sz="20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https://en.wikipedia.org/wiki/Bulls_and_Cows</a:t>
            </a:r>
            <a:endParaRPr lang="en-US" sz="2000" b="1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In this project, we will be developing the “Cows and Bulls” game with the letters. We will do this for two languages – English and Telugu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We will make use of the following technology stack to realize this web application.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HTML, CSS, JavaScript, </a:t>
            </a:r>
            <a:r>
              <a:rPr lang="en-US" sz="2000" dirty="0" err="1">
                <a:latin typeface="Calibri" panose="020F0502020204030204" pitchFamily="34" charset="0"/>
              </a:rPr>
              <a:t>Jquery</a:t>
            </a:r>
            <a:r>
              <a:rPr lang="en-US" sz="2000" dirty="0">
                <a:latin typeface="Calibri" panose="020F0502020204030204" pitchFamily="34" charset="0"/>
              </a:rPr>
              <a:t> (Front-end)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PHP (Server-side scripting)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MySQL (Back-end)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High Level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477078" y="1729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67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97194" y="1073283"/>
            <a:ext cx="11064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Animals app shall support both English and Telugu languages</a:t>
            </a:r>
          </a:p>
          <a:p>
            <a:endParaRPr lang="en-US" dirty="0"/>
          </a:p>
          <a:p>
            <a:r>
              <a:rPr lang="en-US" dirty="0"/>
              <a:t>If you use “</a:t>
            </a:r>
            <a:r>
              <a:rPr lang="en-US" dirty="0" err="1"/>
              <a:t>wpapi</a:t>
            </a:r>
            <a:r>
              <a:rPr lang="en-US" dirty="0"/>
              <a:t>” APIs to process the strings, your application will work for both English and Telugu.</a:t>
            </a:r>
          </a:p>
          <a:p>
            <a:endParaRPr lang="en-US" dirty="0"/>
          </a:p>
          <a:p>
            <a:r>
              <a:rPr lang="en-US" dirty="0"/>
              <a:t>There is also an API to determine whether a given string is “English” or “Telugu”. </a:t>
            </a:r>
          </a:p>
          <a:p>
            <a:endParaRPr lang="en-US" dirty="0"/>
          </a:p>
          <a:p>
            <a:r>
              <a:rPr lang="en-US" dirty="0"/>
              <a:t>Based on that, you can determine what animals to display.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97194" y="114898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[1]</a:t>
            </a:r>
          </a:p>
        </p:txBody>
      </p:sp>
    </p:spTree>
    <p:extLst>
      <p:ext uri="{BB962C8B-B14F-4D97-AF65-F5344CB8AC3E}">
        <p14:creationId xmlns:p14="http://schemas.microsoft.com/office/powerpoint/2010/main" val="340000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97194" y="1073283"/>
            <a:ext cx="110644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[2] It lets the visitors to play two puzzles per day (at 8 AM CST and at 8 PM CST). </a:t>
            </a:r>
          </a:p>
          <a:p>
            <a:endParaRPr lang="en-US" dirty="0"/>
          </a:p>
          <a:p>
            <a:r>
              <a:rPr lang="en-US" dirty="0"/>
              <a:t>You ca assume that the date and times are set accordingly in the word list.</a:t>
            </a:r>
          </a:p>
          <a:p>
            <a:endParaRPr lang="en-US" dirty="0"/>
          </a:p>
          <a:p>
            <a:r>
              <a:rPr lang="en-US" dirty="0"/>
              <a:t>We store all the words in MySQL database (backend).</a:t>
            </a:r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puzzle_words</a:t>
            </a:r>
            <a:r>
              <a:rPr lang="en-US" dirty="0"/>
              <a:t>” table will have the following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word: the word to be played. It can be either English or Telugu. This is the primary key of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date: date on which the word is selected/played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time: time after which the word is selected/played  (</a:t>
            </a:r>
            <a:r>
              <a:rPr lang="en-US" dirty="0" err="1"/>
              <a:t>eg</a:t>
            </a:r>
            <a:r>
              <a:rPr lang="en-US" dirty="0"/>
              <a:t>: if the time says ‘8 AM’, that word is selected only if the server clock </a:t>
            </a:r>
            <a:r>
              <a:rPr lang="en-US" dirty="0" err="1"/>
              <a:t>croses</a:t>
            </a:r>
            <a:r>
              <a:rPr lang="en-US" dirty="0"/>
              <a:t> 8 AM CST).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97194" y="114898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[2]</a:t>
            </a:r>
          </a:p>
        </p:txBody>
      </p:sp>
    </p:spTree>
    <p:extLst>
      <p:ext uri="{BB962C8B-B14F-4D97-AF65-F5344CB8AC3E}">
        <p14:creationId xmlns:p14="http://schemas.microsoft.com/office/powerpoint/2010/main" val="2906846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[3] The system shall enable the users to copy the “solved” puzzle (a screen shot) which can be shared on social media.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“Wordle” puzzle to get an idea of how the users copy the screen/completed puzzle to share it on social media.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[3]</a:t>
            </a:r>
          </a:p>
        </p:txBody>
      </p:sp>
    </p:spTree>
    <p:extLst>
      <p:ext uri="{BB962C8B-B14F-4D97-AF65-F5344CB8AC3E}">
        <p14:creationId xmlns:p14="http://schemas.microsoft.com/office/powerpoint/2010/main" val="17317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[4] The system keeps track of the similar statistics as Wordle except the Guess distribution (which is not applicable for the current game)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 is not required to play the “Animals” puzzle (just like “Wordle”)</a:t>
            </a:r>
          </a:p>
          <a:p>
            <a:endParaRPr lang="en-US" dirty="0"/>
          </a:p>
          <a:p>
            <a:r>
              <a:rPr lang="en-US" dirty="0"/>
              <a:t>We will use COOKIES (which are stored on users machine) to keep track of the “Animals” statistics.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https://nerdschalk.com/average-wordle-score-and-stats-what-are-they-and-how-to-find-some/</a:t>
            </a:r>
          </a:p>
          <a:p>
            <a:r>
              <a:rPr lang="en-US" dirty="0"/>
              <a:t>  for the statistics we keep track of for each user.  We don’t keep track of guess distribution as it is not applicable for this game.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[4]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43171-67BB-4425-B628-A5096DFB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71" y="4221920"/>
            <a:ext cx="4419807" cy="2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[5] Admins can manage the word list (Add, Delete, Update words) in the system.</a:t>
            </a:r>
          </a:p>
          <a:p>
            <a:endParaRPr lang="en-US" dirty="0"/>
          </a:p>
          <a:p>
            <a:r>
              <a:rPr lang="en-US" dirty="0"/>
              <a:t>There will be a login button on the main screens. Registered users can login to the system (You can assume that the users are logged in and implement the logic).</a:t>
            </a:r>
          </a:p>
          <a:p>
            <a:endParaRPr lang="en-US" dirty="0"/>
          </a:p>
          <a:p>
            <a:r>
              <a:rPr lang="en-US" dirty="0"/>
              <a:t>If the logged in user is an “admin”, we will show two lists:</a:t>
            </a:r>
          </a:p>
          <a:p>
            <a:endParaRPr lang="en-US" dirty="0"/>
          </a:p>
          <a:p>
            <a:r>
              <a:rPr lang="en-US" dirty="0" err="1"/>
              <a:t>Puzzle_words</a:t>
            </a:r>
            <a:r>
              <a:rPr lang="en-US" dirty="0"/>
              <a:t>  (the list of words created by the “Animals” admin)</a:t>
            </a:r>
          </a:p>
          <a:p>
            <a:r>
              <a:rPr lang="en-US" dirty="0"/>
              <a:t>And</a:t>
            </a:r>
          </a:p>
          <a:p>
            <a:r>
              <a:rPr lang="en-US" dirty="0" err="1"/>
              <a:t>Custom_words</a:t>
            </a:r>
            <a:r>
              <a:rPr lang="en-US" dirty="0"/>
              <a:t> (the list of words created by the users/visitors who are registered users).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“admins” can perform CRUD operations on these two lists.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Create new words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 the word lists in </a:t>
            </a:r>
            <a:r>
              <a:rPr lang="en-US" dirty="0" err="1"/>
              <a:t>JQUery</a:t>
            </a:r>
            <a:r>
              <a:rPr lang="en-US" dirty="0"/>
              <a:t> data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existing words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the existing words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[5]</a:t>
            </a:r>
          </a:p>
        </p:txBody>
      </p:sp>
    </p:spTree>
    <p:extLst>
      <p:ext uri="{BB962C8B-B14F-4D97-AF65-F5344CB8AC3E}">
        <p14:creationId xmlns:p14="http://schemas.microsoft.com/office/powerpoint/2010/main" val="358348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[6] Registered users can create custom words. And our system generates a custom URL  which can be shared by the users. The custom words are saved in the system.  (Note: if a custom word is already in the system, then the custom URL is simply given to the user; Duplicate words will not be created)</a:t>
            </a:r>
          </a:p>
          <a:p>
            <a:endParaRPr lang="en-US" dirty="0"/>
          </a:p>
          <a:p>
            <a:r>
              <a:rPr lang="en-US" dirty="0"/>
              <a:t>There will be a login button on the main screens. Registered users can login to the system (You can assume that the users are logged in and implement the logic).</a:t>
            </a:r>
          </a:p>
          <a:p>
            <a:endParaRPr lang="en-US" dirty="0"/>
          </a:p>
          <a:p>
            <a:r>
              <a:rPr lang="en-US" dirty="0"/>
              <a:t>If the logged in user is a “registered user”, we will show all the words created by him/her in a </a:t>
            </a:r>
            <a:r>
              <a:rPr lang="en-US" dirty="0" err="1"/>
              <a:t>Jquery</a:t>
            </a:r>
            <a:r>
              <a:rPr lang="en-US" dirty="0"/>
              <a:t> data table.</a:t>
            </a:r>
          </a:p>
          <a:p>
            <a:endParaRPr lang="en-US" dirty="0"/>
          </a:p>
          <a:p>
            <a:r>
              <a:rPr lang="en-US" dirty="0"/>
              <a:t>He/she can create new words and generate custom URLs.</a:t>
            </a:r>
          </a:p>
          <a:p>
            <a:r>
              <a:rPr lang="en-US" dirty="0"/>
              <a:t>He/she can edit the existing words.</a:t>
            </a:r>
          </a:p>
          <a:p>
            <a:r>
              <a:rPr lang="en-US" dirty="0"/>
              <a:t>He/she can delete the existing words.</a:t>
            </a:r>
          </a:p>
          <a:p>
            <a:endParaRPr lang="en-US" dirty="0"/>
          </a:p>
          <a:p>
            <a:r>
              <a:rPr lang="en-US" dirty="0"/>
              <a:t>Custom words will have the following fields: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Id: unique ID for the custom word  (this is needed to generate UNIQUE ID for the custom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word: the word to be played. It can be either English or Telugu  (this is the 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Email of the user who created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[6]</a:t>
            </a:r>
          </a:p>
        </p:txBody>
      </p:sp>
    </p:spTree>
    <p:extLst>
      <p:ext uri="{BB962C8B-B14F-4D97-AF65-F5344CB8AC3E}">
        <p14:creationId xmlns:p14="http://schemas.microsoft.com/office/powerpoint/2010/main" val="252663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[6] Registered users can create custom words. And our system generates a custom URL  which can be shared by the users. The custom words are saved in the system.  (Note: if a custom word is already in the system, then the custom URL is simply given to the user; Duplicate words will not be created)</a:t>
            </a:r>
          </a:p>
          <a:p>
            <a:endParaRPr lang="en-US" dirty="0"/>
          </a:p>
          <a:p>
            <a:r>
              <a:rPr lang="en-US" dirty="0"/>
              <a:t>There will be a login button on the main screens. Registered users can login to the system (You can assume that the users are logged in and implement the logic).</a:t>
            </a:r>
          </a:p>
          <a:p>
            <a:endParaRPr lang="en-US" dirty="0"/>
          </a:p>
          <a:p>
            <a:r>
              <a:rPr lang="en-US" dirty="0"/>
              <a:t>If the logged in user is a “registered user”, we will show all the words created by him/her in a </a:t>
            </a:r>
            <a:r>
              <a:rPr lang="en-US" dirty="0" err="1"/>
              <a:t>Jquery</a:t>
            </a:r>
            <a:r>
              <a:rPr lang="en-US" dirty="0"/>
              <a:t> data table.</a:t>
            </a:r>
          </a:p>
          <a:p>
            <a:endParaRPr lang="en-US" dirty="0"/>
          </a:p>
          <a:p>
            <a:r>
              <a:rPr lang="en-US" dirty="0"/>
              <a:t>He/she can create new words and generate custom URLs.</a:t>
            </a:r>
          </a:p>
          <a:p>
            <a:r>
              <a:rPr lang="en-US" dirty="0"/>
              <a:t>He/she can edit the existing words.</a:t>
            </a:r>
          </a:p>
          <a:p>
            <a:r>
              <a:rPr lang="en-US" dirty="0"/>
              <a:t>He/she can delete the existing words.</a:t>
            </a:r>
          </a:p>
          <a:p>
            <a:endParaRPr lang="en-US" dirty="0"/>
          </a:p>
          <a:p>
            <a:r>
              <a:rPr lang="en-US" dirty="0"/>
              <a:t>Custom words will have the following fields: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Id: unique ID for the custom word  (this is needed to generate UNIQUE ID for the custom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word: the word to be played. It can be either English or Telugu  (this is the 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Email of the user who created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[6]</a:t>
            </a:r>
          </a:p>
        </p:txBody>
      </p:sp>
    </p:spTree>
    <p:extLst>
      <p:ext uri="{BB962C8B-B14F-4D97-AF65-F5344CB8AC3E}">
        <p14:creationId xmlns:p14="http://schemas.microsoft.com/office/powerpoint/2010/main" val="82580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[7] The system will keep track of the </a:t>
            </a:r>
            <a:r>
              <a:rPr lang="en-US" dirty="0" err="1"/>
              <a:t>total_plays</a:t>
            </a:r>
            <a:r>
              <a:rPr lang="en-US" dirty="0"/>
              <a:t> (number of visits for a given word) and </a:t>
            </a:r>
            <a:r>
              <a:rPr lang="en-US" dirty="0" err="1"/>
              <a:t>winning_plays</a:t>
            </a:r>
            <a:r>
              <a:rPr lang="en-US" dirty="0"/>
              <a:t> (how many players successfully guessed the word).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custom_words</a:t>
            </a:r>
            <a:r>
              <a:rPr lang="en-US" dirty="0"/>
              <a:t> and </a:t>
            </a:r>
            <a:r>
              <a:rPr lang="en-US" dirty="0" err="1"/>
              <a:t>puzzle_words</a:t>
            </a:r>
            <a:r>
              <a:rPr lang="en-US" dirty="0"/>
              <a:t> have these two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These will be helpful to understand which words are popular and which words are difficult to play.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[7]</a:t>
            </a:r>
          </a:p>
        </p:txBody>
      </p:sp>
    </p:spTree>
    <p:extLst>
      <p:ext uri="{BB962C8B-B14F-4D97-AF65-F5344CB8AC3E}">
        <p14:creationId xmlns:p14="http://schemas.microsoft.com/office/powerpoint/2010/main" val="98653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[8] The web UI will be simplistic and intuitive (as in Wordle puzzle)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[8]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ED0B7FF-DE0A-4724-8B3F-A88C02E1C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49398"/>
              </p:ext>
            </p:extLst>
          </p:nvPr>
        </p:nvGraphicFramePr>
        <p:xfrm>
          <a:off x="2996095" y="2030762"/>
          <a:ext cx="3742636" cy="3337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659">
                  <a:extLst>
                    <a:ext uri="{9D8B030D-6E8A-4147-A177-3AD203B41FA5}">
                      <a16:colId xmlns:a16="http://schemas.microsoft.com/office/drawing/2014/main" val="566608644"/>
                    </a:ext>
                  </a:extLst>
                </a:gridCol>
                <a:gridCol w="935659">
                  <a:extLst>
                    <a:ext uri="{9D8B030D-6E8A-4147-A177-3AD203B41FA5}">
                      <a16:colId xmlns:a16="http://schemas.microsoft.com/office/drawing/2014/main" val="2074933662"/>
                    </a:ext>
                  </a:extLst>
                </a:gridCol>
                <a:gridCol w="935659">
                  <a:extLst>
                    <a:ext uri="{9D8B030D-6E8A-4147-A177-3AD203B41FA5}">
                      <a16:colId xmlns:a16="http://schemas.microsoft.com/office/drawing/2014/main" val="1342884389"/>
                    </a:ext>
                  </a:extLst>
                </a:gridCol>
                <a:gridCol w="935659">
                  <a:extLst>
                    <a:ext uri="{9D8B030D-6E8A-4147-A177-3AD203B41FA5}">
                      <a16:colId xmlns:a16="http://schemas.microsoft.com/office/drawing/2014/main" val="2083741671"/>
                    </a:ext>
                  </a:extLst>
                </a:gridCol>
              </a:tblGrid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5159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85517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9860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227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40885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75956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89981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8561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93FF2-8126-47AE-A3C3-17E50E03E802}"/>
              </a:ext>
            </a:extLst>
          </p:cNvPr>
          <p:cNvSpPr/>
          <p:nvPr/>
        </p:nvSpPr>
        <p:spPr>
          <a:xfrm>
            <a:off x="2912165" y="5546777"/>
            <a:ext cx="3826566" cy="619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1A0086-09A0-45C8-B7AF-5D99A3E7F891}"/>
              </a:ext>
            </a:extLst>
          </p:cNvPr>
          <p:cNvSpPr/>
          <p:nvPr/>
        </p:nvSpPr>
        <p:spPr>
          <a:xfrm>
            <a:off x="6907696" y="5546777"/>
            <a:ext cx="22860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AC21C0-7448-40DB-9507-5F76852A5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0" y="1140759"/>
            <a:ext cx="1768430" cy="652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A49AA6-81FD-464A-BC6D-D617A9AA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08" y="856545"/>
            <a:ext cx="1071769" cy="9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F750B1-3333-4478-A744-411BB1BC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666" y="1089111"/>
            <a:ext cx="1456404" cy="665271"/>
          </a:xfrm>
          <a:prstGeom prst="rect">
            <a:avLst/>
          </a:prstGeom>
        </p:spPr>
      </p:pic>
      <p:pic>
        <p:nvPicPr>
          <p:cNvPr id="1026" name="Picture 2" descr="user login Icon - Download user login Icon 178831 | Noun Project">
            <a:extLst>
              <a:ext uri="{FF2B5EF4-FFF2-40B4-BE49-F238E27FC236}">
                <a16:creationId xmlns:a16="http://schemas.microsoft.com/office/drawing/2014/main" id="{94E806CB-AF09-45BC-B60F-3E6ED482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92" y="101838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561E85-E67D-4A20-B428-9F5093B34E95}"/>
              </a:ext>
            </a:extLst>
          </p:cNvPr>
          <p:cNvSpPr txBox="1"/>
          <p:nvPr/>
        </p:nvSpPr>
        <p:spPr>
          <a:xfrm>
            <a:off x="4244008" y="996301"/>
            <a:ext cx="1840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291696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[8] The web UI will be simplistic and intuitive (as in Wordle puzzle)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[8]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93FF2-8126-47AE-A3C3-17E50E03E802}"/>
              </a:ext>
            </a:extLst>
          </p:cNvPr>
          <p:cNvSpPr/>
          <p:nvPr/>
        </p:nvSpPr>
        <p:spPr>
          <a:xfrm>
            <a:off x="3352919" y="5437764"/>
            <a:ext cx="3826566" cy="619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1A0086-09A0-45C8-B7AF-5D99A3E7F891}"/>
              </a:ext>
            </a:extLst>
          </p:cNvPr>
          <p:cNvSpPr/>
          <p:nvPr/>
        </p:nvSpPr>
        <p:spPr>
          <a:xfrm>
            <a:off x="7348450" y="5437764"/>
            <a:ext cx="22860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89139-E5FA-4A12-8F20-0D023DF9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89" y="1919631"/>
            <a:ext cx="4011361" cy="3426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25CA7-8273-4869-8A40-2F5EDFB4FCEA}"/>
              </a:ext>
            </a:extLst>
          </p:cNvPr>
          <p:cNvSpPr txBox="1"/>
          <p:nvPr/>
        </p:nvSpPr>
        <p:spPr>
          <a:xfrm>
            <a:off x="7762460" y="2428817"/>
            <a:ext cx="3515921" cy="176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Congratulations!</a:t>
            </a:r>
          </a:p>
          <a:p>
            <a:endParaRPr lang="en-US" dirty="0"/>
          </a:p>
          <a:p>
            <a:r>
              <a:rPr lang="en-US" dirty="0"/>
              <a:t>You can now share your complete puzzle on social media.</a:t>
            </a:r>
          </a:p>
          <a:p>
            <a:endParaRPr lang="en-US" dirty="0"/>
          </a:p>
          <a:p>
            <a:r>
              <a:rPr lang="en-US" dirty="0"/>
              <a:t>Click </a:t>
            </a:r>
            <a:r>
              <a:rPr lang="en-US" b="1" dirty="0">
                <a:highlight>
                  <a:srgbClr val="FFFF00"/>
                </a:highlight>
              </a:rPr>
              <a:t>here</a:t>
            </a:r>
            <a:r>
              <a:rPr lang="en-US" dirty="0"/>
              <a:t> to copy the image.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9205080-B29E-4C27-AE8E-7155A71C3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0" y="1140759"/>
            <a:ext cx="1768430" cy="652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484491-CB06-4F5B-98D6-0F4A5A53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908" y="856545"/>
            <a:ext cx="1071769" cy="937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22CC24-AC53-4A8D-9D44-63EF2E7A9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666" y="1089111"/>
            <a:ext cx="1456404" cy="665271"/>
          </a:xfrm>
          <a:prstGeom prst="rect">
            <a:avLst/>
          </a:prstGeom>
        </p:spPr>
      </p:pic>
      <p:pic>
        <p:nvPicPr>
          <p:cNvPr id="15" name="Picture 2" descr="user login Icon - Download user login Icon 178831 | Noun Project">
            <a:extLst>
              <a:ext uri="{FF2B5EF4-FFF2-40B4-BE49-F238E27FC236}">
                <a16:creationId xmlns:a16="http://schemas.microsoft.com/office/drawing/2014/main" id="{4EF471E9-0505-415D-A087-5F15CDC4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92" y="101838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1533D7-8DAE-4494-87AD-EDBCC969F248}"/>
              </a:ext>
            </a:extLst>
          </p:cNvPr>
          <p:cNvSpPr txBox="1"/>
          <p:nvPr/>
        </p:nvSpPr>
        <p:spPr>
          <a:xfrm>
            <a:off x="4244008" y="996301"/>
            <a:ext cx="1840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12847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216085" y="1228397"/>
            <a:ext cx="11498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GitHub Repo:   </a:t>
            </a:r>
            <a:r>
              <a:rPr lang="en-US" sz="2000" dirty="0">
                <a:latin typeface="Calibri" panose="020F0502020204030204" pitchFamily="34" charset="0"/>
                <a:hlinkClick r:id="rId2"/>
              </a:rPr>
              <a:t>www.github.com/sjasthi/animals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URLs: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477078" y="1729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2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40576"/>
            <a:ext cx="1106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[9] TBD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[9]</a:t>
            </a:r>
          </a:p>
        </p:txBody>
      </p:sp>
    </p:spTree>
    <p:extLst>
      <p:ext uri="{BB962C8B-B14F-4D97-AF65-F5344CB8AC3E}">
        <p14:creationId xmlns:p14="http://schemas.microsoft.com/office/powerpoint/2010/main" val="1211703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40576"/>
            <a:ext cx="1106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[10] TBD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[10]</a:t>
            </a:r>
          </a:p>
        </p:txBody>
      </p:sp>
    </p:spTree>
    <p:extLst>
      <p:ext uri="{BB962C8B-B14F-4D97-AF65-F5344CB8AC3E}">
        <p14:creationId xmlns:p14="http://schemas.microsoft.com/office/powerpoint/2010/main" val="118814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Success Criteria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06939D-10EC-4754-9985-A5600820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73686"/>
              </p:ext>
            </p:extLst>
          </p:nvPr>
        </p:nvGraphicFramePr>
        <p:xfrm>
          <a:off x="338664" y="1309908"/>
          <a:ext cx="109521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88">
                  <a:extLst>
                    <a:ext uri="{9D8B030D-6E8A-4147-A177-3AD203B41FA5}">
                      <a16:colId xmlns:a16="http://schemas.microsoft.com/office/drawing/2014/main" val="3274579147"/>
                    </a:ext>
                  </a:extLst>
                </a:gridCol>
                <a:gridCol w="3058999">
                  <a:extLst>
                    <a:ext uri="{9D8B030D-6E8A-4147-A177-3AD203B41FA5}">
                      <a16:colId xmlns:a16="http://schemas.microsoft.com/office/drawing/2014/main" val="3513444183"/>
                    </a:ext>
                  </a:extLst>
                </a:gridCol>
                <a:gridCol w="3680150">
                  <a:extLst>
                    <a:ext uri="{9D8B030D-6E8A-4147-A177-3AD203B41FA5}">
                      <a16:colId xmlns:a16="http://schemas.microsoft.com/office/drawing/2014/main" val="72827874"/>
                    </a:ext>
                  </a:extLst>
                </a:gridCol>
                <a:gridCol w="3680150">
                  <a:extLst>
                    <a:ext uri="{9D8B030D-6E8A-4147-A177-3AD203B41FA5}">
                      <a16:colId xmlns:a16="http://schemas.microsoft.com/office/drawing/2014/main" val="105718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7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4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4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4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5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0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0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674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40576"/>
            <a:ext cx="1106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????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2958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216085" y="1228397"/>
            <a:ext cx="114988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English: </a:t>
            </a:r>
            <a:r>
              <a:rPr lang="en-US" sz="2000" dirty="0">
                <a:latin typeface="Calibri" panose="020F0502020204030204" pitchFamily="34" charset="0"/>
              </a:rPr>
              <a:t>The concept of  a “character” is obvious.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However, the same concept in other languages can be complicated – especially when it is a multi-byte language (where multiple bytes are required to represent one character)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Telugu</a:t>
            </a:r>
            <a:r>
              <a:rPr lang="en-US" sz="2000" dirty="0">
                <a:latin typeface="Calibri" panose="020F0502020204030204" pitchFamily="34" charset="0"/>
              </a:rPr>
              <a:t>: In that context, I will explain two terms using “Telugu” language as an example.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Logical Character:  It is a set of Unicode characters combined together to form language-specific character. For example, “</a:t>
            </a:r>
            <a:r>
              <a:rPr lang="en-US" sz="2000" dirty="0" err="1">
                <a:latin typeface="Calibri" panose="020F0502020204030204" pitchFamily="34" charset="0"/>
              </a:rPr>
              <a:t>స్త్రీ</a:t>
            </a:r>
            <a:r>
              <a:rPr lang="en-US" sz="2000" dirty="0">
                <a:latin typeface="Calibri" panose="020F0502020204030204" pitchFamily="34" charset="0"/>
              </a:rPr>
              <a:t>” is one logical character. However,  you need to press 6 backspaces to delete it (indicating that there might be 6 Unicode characters needed to form 1 logical characters).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Base Character:  This is an anchor character (a consonant) to which other consonants and/or vowels are blended to make the logical character.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Characters: English vs Telugu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477078" y="1729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806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English: (Cows and Bulls))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366211" y="1385160"/>
            <a:ext cx="56996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English:   Only two cases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Exact Match &amp; Correct Position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Exact match &amp; Wrong Position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53A5724-09FB-4F97-9284-DC683783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90" y="2149732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2781C80-6436-436F-9220-A15B1E26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8" y="31841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0" y="912966"/>
            <a:ext cx="1199692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1 = "Exact Match &amp; Correct Position“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 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2 = "Exact Match &amp; Wrong Position“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3 = "Base Character Match &amp; Correct Position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4 = "Base Character Match &amp; Wrong Position“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5 = No Match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Note #1: Exact Match = T</a:t>
            </a:r>
            <a:r>
              <a:rPr lang="en-US" sz="2400" dirty="0">
                <a:effectLst/>
                <a:latin typeface="Calibri" panose="020F0502020204030204" pitchFamily="34" charset="0"/>
              </a:rPr>
              <a:t>he logical characters in the puzzle string and the logical character in the guess string at a given position are exact match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Note #2: Base Character Match = only base characters are matching.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Note #3: </a:t>
            </a:r>
            <a:r>
              <a:rPr lang="en-US" sz="2400" dirty="0">
                <a:latin typeface="Calibri" panose="020F0502020204030204" pitchFamily="34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</a:rPr>
              <a:t>he logical character in the guess string is NOT found in the puzzle string in any form.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806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Telugu: (Elephant, Fish, Horse, Frog, Mouse) 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BBDA586-E6FA-4443-9E7A-8E140A22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97" y="6319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7D97F3B-4E5E-4AD6-9440-CCB8DDAB0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95141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27B7580-6694-4EDC-A2EC-6FC0527B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19" y="1952341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704F2DE-6332-4823-8AD5-6D3188896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17" y="3641253"/>
            <a:ext cx="914400" cy="914400"/>
          </a:xfrm>
          <a:prstGeom prst="rect">
            <a:avLst/>
          </a:prstGeom>
        </p:spPr>
      </p:pic>
      <p:pic>
        <p:nvPicPr>
          <p:cNvPr id="14" name="Picture 1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E1E4FC8-DD7C-48DF-8D64-DF24BC223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5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7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0" y="1086398"/>
            <a:ext cx="53373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The name “Cows and Bulls” is not appropriate if we want to play th</a:t>
            </a:r>
            <a:r>
              <a:rPr lang="en-US" sz="2400" dirty="0">
                <a:latin typeface="Calibri" panose="020F0502020204030204" pitchFamily="34" charset="0"/>
              </a:rPr>
              <a:t>e game in other languages.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So, let us call our game as “Animals”.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806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Let us call our game as “Animals”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BBDA586-E6FA-4443-9E7A-8E140A22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16" y="4280885"/>
            <a:ext cx="1554480" cy="155448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7D97F3B-4E5E-4AD6-9440-CCB8DDAB0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33" y="4331864"/>
            <a:ext cx="1554480" cy="155448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27B7580-6694-4EDC-A2EC-6FC0527B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50" y="4280885"/>
            <a:ext cx="1554480" cy="155448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704F2DE-6332-4823-8AD5-6D3188896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848" y="4331864"/>
            <a:ext cx="1554480" cy="1554480"/>
          </a:xfrm>
          <a:prstGeom prst="rect">
            <a:avLst/>
          </a:prstGeom>
        </p:spPr>
      </p:pic>
      <p:pic>
        <p:nvPicPr>
          <p:cNvPr id="14" name="Picture 1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E1E4FC8-DD7C-48DF-8D64-DF24BC223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65" y="4280885"/>
            <a:ext cx="1554480" cy="155448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19EB3B0-59AC-4FEA-A42D-F92AF7798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89" y="1207300"/>
            <a:ext cx="1554480" cy="1554480"/>
          </a:xfrm>
          <a:prstGeom prst="rect">
            <a:avLst/>
          </a:prstGeom>
        </p:spPr>
      </p:pic>
      <p:pic>
        <p:nvPicPr>
          <p:cNvPr id="15" name="Picture 1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A241B61-5A50-4808-8B4D-7AFB20BCD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09" y="1207300"/>
            <a:ext cx="1554480" cy="155448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B70990A-8AEF-41D3-908A-27108ED7BD9B}"/>
              </a:ext>
            </a:extLst>
          </p:cNvPr>
          <p:cNvSpPr/>
          <p:nvPr/>
        </p:nvSpPr>
        <p:spPr>
          <a:xfrm>
            <a:off x="4959626" y="1636786"/>
            <a:ext cx="1739348" cy="889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A9F407-0DB7-478D-9287-1B76D4006F9E}"/>
              </a:ext>
            </a:extLst>
          </p:cNvPr>
          <p:cNvSpPr/>
          <p:nvPr/>
        </p:nvSpPr>
        <p:spPr>
          <a:xfrm>
            <a:off x="97194" y="4781556"/>
            <a:ext cx="1739348" cy="889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Telugu</a:t>
            </a:r>
          </a:p>
        </p:txBody>
      </p:sp>
    </p:spTree>
    <p:extLst>
      <p:ext uri="{BB962C8B-B14F-4D97-AF65-F5344CB8AC3E}">
        <p14:creationId xmlns:p14="http://schemas.microsoft.com/office/powerpoint/2010/main" val="11827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8826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All programming languages and tools count each “Unicode” point as 1 durin</a:t>
            </a:r>
            <a:r>
              <a:rPr lang="en-US" dirty="0">
                <a:latin typeface="Calibri" panose="020F0502020204030204" pitchFamily="34" charset="0"/>
              </a:rPr>
              <a:t>g the length calculations. That mechanism would not work for multi-byte languages.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To overcome this problem da set of APIs to process a multi-byte string (using Telugu language as example) are developed and are hosted at 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http://wpapi.telugupuzzles.com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 You can see all the APIs available and the documentation (how to use those APIs) 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http://wpapi.telugupuzzles.com/docs/api.php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These APIs support both English and Telugu.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The following APIs are of interest for this project.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Get Length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Get Logical Chars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Get Match Id String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Problem with the programming languages and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C7093-91F8-4C4E-A730-AF4460CC0D31}"/>
              </a:ext>
            </a:extLst>
          </p:cNvPr>
          <p:cNvSpPr txBox="1"/>
          <p:nvPr/>
        </p:nvSpPr>
        <p:spPr>
          <a:xfrm>
            <a:off x="6535806" y="217077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9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14988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Pre-conditions:  </a:t>
            </a:r>
            <a:r>
              <a:rPr lang="en-US" sz="2000" dirty="0">
                <a:effectLst/>
                <a:latin typeface="Calibri" panose="020F0502020204030204" pitchFamily="34" charset="0"/>
              </a:rPr>
              <a:t>Both the strings are of equal length. That is. .these two strings contain the same number of logical characters.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Let us call these strings as “puzzle </a:t>
            </a:r>
            <a:r>
              <a:rPr lang="en-US" sz="2000" dirty="0">
                <a:latin typeface="Calibri" panose="020F0502020204030204" pitchFamily="34" charset="0"/>
              </a:rPr>
              <a:t>string” and “guess string”.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Returns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>
                <a:effectLst/>
                <a:latin typeface="Calibri" panose="020F0502020204030204" pitchFamily="34" charset="0"/>
              </a:rPr>
              <a:t>This method returns a string (containing a set of numbers). Let us call this as a "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match_id_string</a:t>
            </a:r>
            <a:r>
              <a:rPr lang="en-US" sz="2000" dirty="0">
                <a:effectLst/>
                <a:latin typeface="Calibri" panose="020F0502020204030204" pitchFamily="34" charset="0"/>
              </a:rPr>
              <a:t>".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The length of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match_id_string</a:t>
            </a:r>
            <a:r>
              <a:rPr lang="en-US" sz="2000" dirty="0">
                <a:effectLst/>
                <a:latin typeface="Calibri" panose="020F0502020204030204" pitchFamily="34" charset="0"/>
              </a:rPr>
              <a:t> is also equal to the length of the puzzle string (= guess string = number of logical characters). Match identifier for Telugu language can be any of the following 5 digits.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1 = "Exact Match &amp; Correct Position"   (the logical characters in the puzzle string and the logical character in the guess string at a given position are exact match)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2 = "Exact Match &amp; Wrong Position"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3 = "Base Character Match &amp; Correct Position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4 = "Base Character Match &amp; Wrong Position"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5 = No Match  (the logical character in the guess string is NOT found in the puzzle string in any form)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4032</Words>
  <Application>Microsoft Office PowerPoint</Application>
  <PresentationFormat>Widescreen</PresentationFormat>
  <Paragraphs>465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NATS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Jasthi, Jasthi (DI SW LCS DEVOPS)</dc:creator>
  <cp:lastModifiedBy>Jasthi, Jasthi (DI SW LCS DEVOPS)</cp:lastModifiedBy>
  <cp:revision>31</cp:revision>
  <dcterms:created xsi:type="dcterms:W3CDTF">2022-06-04T17:17:03Z</dcterms:created>
  <dcterms:modified xsi:type="dcterms:W3CDTF">2022-06-05T03:15:53Z</dcterms:modified>
</cp:coreProperties>
</file>