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33"/>
  </p:notesMasterIdLst>
  <p:sldIdLst>
    <p:sldId id="256" r:id="rId5"/>
    <p:sldId id="257" r:id="rId6"/>
    <p:sldId id="265" r:id="rId7"/>
    <p:sldId id="282" r:id="rId8"/>
    <p:sldId id="281" r:id="rId9"/>
    <p:sldId id="259" r:id="rId10"/>
    <p:sldId id="260" r:id="rId11"/>
    <p:sldId id="262" r:id="rId12"/>
    <p:sldId id="283" r:id="rId13"/>
    <p:sldId id="289" r:id="rId14"/>
    <p:sldId id="284" r:id="rId15"/>
    <p:sldId id="285" r:id="rId16"/>
    <p:sldId id="286" r:id="rId17"/>
    <p:sldId id="287" r:id="rId18"/>
    <p:sldId id="288" r:id="rId19"/>
    <p:sldId id="290" r:id="rId20"/>
    <p:sldId id="268" r:id="rId21"/>
    <p:sldId id="269" r:id="rId22"/>
    <p:sldId id="270" r:id="rId23"/>
    <p:sldId id="271" r:id="rId24"/>
    <p:sldId id="272" r:id="rId25"/>
    <p:sldId id="291" r:id="rId26"/>
    <p:sldId id="273" r:id="rId27"/>
    <p:sldId id="274" r:id="rId28"/>
    <p:sldId id="263" r:id="rId29"/>
    <p:sldId id="275" r:id="rId30"/>
    <p:sldId id="277" r:id="rId31"/>
    <p:sldId id="264" r:id="rId32"/>
  </p:sldIdLst>
  <p:sldSz cx="10080625" cy="7559675"/>
  <p:notesSz cx="7559675" cy="106918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A03B3-0125-4D8C-8B7A-1F1BA85AC8AA}" v="75" dt="2023-11-08T17:49:42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4404" autoAdjust="0"/>
  </p:normalViewPr>
  <p:slideViewPr>
    <p:cSldViewPr>
      <p:cViewPr varScale="1">
        <p:scale>
          <a:sx n="104" d="100"/>
          <a:sy n="104" d="100"/>
        </p:scale>
        <p:origin x="2160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A0F1D14C-40BC-6DFC-4499-27A994A942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D982550C-350C-9FF2-52EB-A617CEF73A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79952CAA-E86E-08EB-C3DE-A318BBB849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D1205CC-C401-2A17-7C51-47C3D1C9FB0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686AF27B-6BC0-1084-88AE-625769F19D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DE8D225-5CD5-D543-3693-2A3E725FD7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45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686AF27B-6BC0-1084-88AE-625769F19D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DE8D225-5CD5-D543-3693-2A3E725FD7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008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686AF27B-6BC0-1084-88AE-625769F19D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DE8D225-5CD5-D543-3693-2A3E725FD7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52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686AF27B-6BC0-1084-88AE-625769F19D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DE8D225-5CD5-D543-3693-2A3E725FD7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49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686AF27B-6BC0-1084-88AE-625769F19D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DE8D225-5CD5-D543-3693-2A3E725FD7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281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686AF27B-6BC0-1084-88AE-625769F19D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DE8D225-5CD5-D543-3693-2A3E725FD7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94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686AF27B-6BC0-1084-88AE-625769F19D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DE8D225-5CD5-D543-3693-2A3E725FD7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24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686AF27B-6BC0-1084-88AE-625769F19D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DE8D225-5CD5-D543-3693-2A3E725FD7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73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FA7B081E-45B4-5AFE-50FD-2D88B5674D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21A51DC-6909-9DCA-8F3E-D1E9FF87A8D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115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FA7B081E-45B4-5AFE-50FD-2D88B5674D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21A51DC-6909-9DCA-8F3E-D1E9FF87A8D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2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8321AD32-88E7-3EAF-0D76-9A3D43B91B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81B2BC0-9C8A-AA2A-C67E-FF62E27E962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FA7B081E-45B4-5AFE-50FD-2D88B5674D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21A51DC-6909-9DCA-8F3E-D1E9FF87A8D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069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FA7B081E-45B4-5AFE-50FD-2D88B5674D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21A51DC-6909-9DCA-8F3E-D1E9FF87A8D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FA7B081E-45B4-5AFE-50FD-2D88B5674D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21A51DC-6909-9DCA-8F3E-D1E9FF87A8D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12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FA7B081E-45B4-5AFE-50FD-2D88B5674D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21A51DC-6909-9DCA-8F3E-D1E9FF87A8D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935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1381A8FA-5E49-1858-E046-827C40BFEE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E394D8C-71BF-BB14-56E0-A906C21167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CC0637D-DD24-3B37-221F-14E6299496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1D0C505-5855-E448-814E-44487843F7B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CC0637D-DD24-3B37-221F-14E6299496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1D0C505-5855-E448-814E-44487843F7B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55FBF326-333E-A3E8-4715-969783EE7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B4C5B1B-FAA3-E1BD-4ACA-E9B8297CC47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B5DCA12D-43A2-FBBB-08D0-D86D6DE8CD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34B268E-BF32-0FFD-F351-1DE8E5B393D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686AF27B-6BC0-1084-88AE-625769F19D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DE8D225-5CD5-D543-3693-2A3E725FD7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686AF27B-6BC0-1084-88AE-625769F19D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DE8D225-5CD5-D543-3693-2A3E725FD7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13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686AF27B-6BC0-1084-88AE-625769F19D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DE8D225-5CD5-D543-3693-2A3E725FD7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169988" y="5086350"/>
            <a:ext cx="5226050" cy="4108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57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2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2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197725" y="627063"/>
            <a:ext cx="2151063" cy="62357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41363" y="627063"/>
            <a:ext cx="6303962" cy="62357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51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41363" y="627063"/>
            <a:ext cx="8607425" cy="126047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3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8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82884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41363" y="2101850"/>
            <a:ext cx="4227512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121275" y="2101850"/>
            <a:ext cx="4227513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9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5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4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7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33807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7123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0EF809E2-D3B9-36D5-19DE-4A33A831D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81A843E9-4BDD-6E94-7F89-F6625DCE7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2101850"/>
            <a:ext cx="8607425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Lucida Sans Unicode" pitchFamily="34" charset="0"/>
          <a:cs typeface="Lucida Sans Unicode" pitchFamily="34" charset="0"/>
        </a:defRPr>
      </a:lvl2pPr>
      <a:lvl3pPr algn="ctr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Lucida Sans Unicode" pitchFamily="34" charset="0"/>
          <a:cs typeface="Lucida Sans Unicode" pitchFamily="34" charset="0"/>
        </a:defRPr>
      </a:lvl3pPr>
      <a:lvl4pPr algn="ctr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Lucida Sans Unicode" pitchFamily="34" charset="0"/>
          <a:cs typeface="Lucida Sans Unicode" pitchFamily="34" charset="0"/>
        </a:defRPr>
      </a:lvl4pPr>
      <a:lvl5pPr algn="ctr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Lucida Sans Unicode" pitchFamily="34" charset="0"/>
          <a:cs typeface="Lucida Sans Unicode" pitchFamily="34" charset="0"/>
        </a:defRPr>
      </a:lvl5pPr>
      <a:lvl6pPr marL="1536700" indent="-215900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Lucida Sans Unicode" pitchFamily="34" charset="0"/>
          <a:cs typeface="Lucida Sans Unicode" pitchFamily="34" charset="0"/>
        </a:defRPr>
      </a:lvl6pPr>
      <a:lvl7pPr marL="1993900" indent="-215900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Lucida Sans Unicode" pitchFamily="34" charset="0"/>
          <a:cs typeface="Lucida Sans Unicode" pitchFamily="34" charset="0"/>
        </a:defRPr>
      </a:lvl7pPr>
      <a:lvl8pPr marL="2451100" indent="-215900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Lucida Sans Unicode" pitchFamily="34" charset="0"/>
          <a:cs typeface="Lucida Sans Unicode" pitchFamily="34" charset="0"/>
        </a:defRPr>
      </a:lvl8pPr>
      <a:lvl9pPr marL="2908300" indent="-215900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Lucida Sans Unicode" pitchFamily="34" charset="0"/>
          <a:cs typeface="Lucida Sans Unicode" pitchFamily="34" charset="0"/>
        </a:defRPr>
      </a:lvl9pPr>
    </p:titleStyle>
    <p:bodyStyle>
      <a:lvl1pPr marL="431800" indent="-323850" algn="l" defTabSz="449263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StarSymbol" charset="0"/>
        <a:buChar char="●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49263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tarSymbol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15900" algn="l" defTabSz="449263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StarSymbol" charset="0"/>
        <a:buChar char="●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49263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tarSymbol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49263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6200" indent="-215900" algn="l" defTabSz="449263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3400" indent="-215900" algn="l" defTabSz="449263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30600" indent="-215900" algn="l" defTabSz="449263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7800" indent="-215900" algn="l" defTabSz="449263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4D7C3A20-5FFB-0789-1F27-3E1FA273E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627063"/>
            <a:ext cx="8609012" cy="1263650"/>
          </a:xfrm>
        </p:spPr>
        <p:txBody>
          <a:bodyPr/>
          <a:lstStyle/>
          <a:p>
            <a:pPr eaLnBrk="1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altLang="en-US">
                <a:latin typeface="Verdana" panose="020B0604030504040204" pitchFamily="34" charset="0"/>
              </a:rPr>
              <a:t>Architektura systemu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67992E5A-7A6B-91F4-C909-586EF16A4CE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766763" y="2141538"/>
            <a:ext cx="8609012" cy="3535362"/>
          </a:xfrm>
        </p:spPr>
        <p:txBody>
          <a:bodyPr anchor="ctr"/>
          <a:lstStyle/>
          <a:p>
            <a:pPr marL="0" indent="0" algn="ctr" eaLnBrk="1">
              <a:lnSpc>
                <a:spcPct val="101000"/>
              </a:lnSpc>
              <a:spcAft>
                <a:spcPct val="0"/>
              </a:spcAft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altLang="en-US" dirty="0">
                <a:latin typeface="Verdana" panose="020B0604030504040204" pitchFamily="34" charset="0"/>
              </a:rPr>
              <a:t>Gra</a:t>
            </a:r>
            <a:r>
              <a:rPr lang="en-GB" altLang="en-US" dirty="0">
                <a:latin typeface="Verdana" panose="020B0604030504040204" pitchFamily="34" charset="0"/>
              </a:rPr>
              <a:t> </a:t>
            </a:r>
            <a:r>
              <a:rPr lang="pl-PL" altLang="en-US" dirty="0">
                <a:latin typeface="Verdana" panose="020B0604030504040204" pitchFamily="34" charset="0"/>
              </a:rPr>
              <a:t>edukacyjna</a:t>
            </a:r>
            <a:r>
              <a:rPr lang="en-GB" altLang="en-US" dirty="0">
                <a:latin typeface="Verdana" panose="020B0604030504040204" pitchFamily="34" charset="0"/>
              </a:rPr>
              <a:t> – Green Game</a:t>
            </a:r>
            <a:endParaRPr lang="pl-PL" altLang="en-US" dirty="0">
              <a:latin typeface="Verdana" panose="020B0604030504040204" pitchFamily="34" charset="0"/>
            </a:endParaRPr>
          </a:p>
          <a:p>
            <a:pPr marL="0" indent="0" algn="ctr" eaLnBrk="1">
              <a:lnSpc>
                <a:spcPct val="101000"/>
              </a:lnSpc>
              <a:spcAft>
                <a:spcPct val="0"/>
              </a:spcAft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l-PL" altLang="en-US" dirty="0">
              <a:latin typeface="Verdana" panose="020B0604030504040204" pitchFamily="34" charset="0"/>
            </a:endParaRPr>
          </a:p>
          <a:p>
            <a:pPr marL="0" indent="0" algn="ctr" eaLnBrk="1">
              <a:lnSpc>
                <a:spcPct val="101000"/>
              </a:lnSpc>
              <a:spcAft>
                <a:spcPct val="0"/>
              </a:spcAft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400" dirty="0">
                <a:latin typeface="Verdana" panose="020B0604030504040204" pitchFamily="34" charset="0"/>
              </a:rPr>
              <a:t>Grzegorz Ludziejewski</a:t>
            </a:r>
            <a:endParaRPr lang="pl-PL" altLang="en-US" sz="2400" dirty="0">
              <a:latin typeface="Verdana" panose="020B0604030504040204" pitchFamily="34" charset="0"/>
            </a:endParaRPr>
          </a:p>
          <a:p>
            <a:pPr marL="0" indent="0" algn="ctr" eaLnBrk="1">
              <a:lnSpc>
                <a:spcPct val="101000"/>
              </a:lnSpc>
              <a:spcAft>
                <a:spcPct val="0"/>
              </a:spcAft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400" dirty="0">
                <a:latin typeface="Verdana" panose="020B0604030504040204" pitchFamily="34" charset="0"/>
              </a:rPr>
              <a:t>Marcin Mazur</a:t>
            </a:r>
            <a:endParaRPr lang="pl-PL" altLang="en-US" sz="2400" dirty="0">
              <a:latin typeface="Verdana" panose="020B0604030504040204" pitchFamily="34" charset="0"/>
            </a:endParaRPr>
          </a:p>
          <a:p>
            <a:pPr marL="0" indent="0" algn="ctr" eaLnBrk="1">
              <a:lnSpc>
                <a:spcPct val="101000"/>
              </a:lnSpc>
              <a:spcAft>
                <a:spcPct val="0"/>
              </a:spcAft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l-PL" altLang="en-US" sz="2400" dirty="0">
              <a:latin typeface="Verdana" panose="020B0604030504040204" pitchFamily="34" charset="0"/>
            </a:endParaRPr>
          </a:p>
          <a:p>
            <a:pPr marL="0" indent="0" algn="ctr" eaLnBrk="1">
              <a:lnSpc>
                <a:spcPct val="101000"/>
              </a:lnSpc>
              <a:spcAft>
                <a:spcPct val="0"/>
              </a:spcAft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altLang="en-US" sz="1600" dirty="0">
                <a:latin typeface="Verdana" panose="020B0604030504040204" pitchFamily="34" charset="0"/>
              </a:rPr>
              <a:t>Inżynieria </a:t>
            </a:r>
            <a:r>
              <a:rPr lang="en-US" altLang="en-US" sz="1600" dirty="0">
                <a:latin typeface="Verdana" panose="020B0604030504040204" pitchFamily="34" charset="0"/>
              </a:rPr>
              <a:t>O</a:t>
            </a:r>
            <a:r>
              <a:rPr lang="pl-PL" altLang="en-US" sz="1600" dirty="0">
                <a:latin typeface="Verdana" panose="020B0604030504040204" pitchFamily="34" charset="0"/>
              </a:rPr>
              <a:t>programowania</a:t>
            </a:r>
          </a:p>
          <a:p>
            <a:pPr marL="0" indent="0" algn="ctr" eaLnBrk="1">
              <a:lnSpc>
                <a:spcPct val="101000"/>
              </a:lnSpc>
              <a:spcAft>
                <a:spcPct val="0"/>
              </a:spcAft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altLang="en-US" sz="1600" dirty="0">
                <a:latin typeface="Verdana" panose="020B0604030504040204" pitchFamily="34" charset="0"/>
              </a:rPr>
              <a:t>Poniedziałek, </a:t>
            </a:r>
            <a:r>
              <a:rPr lang="en-GB" altLang="en-US" sz="1600" dirty="0">
                <a:latin typeface="Verdana" panose="020B0604030504040204" pitchFamily="34" charset="0"/>
              </a:rPr>
              <a:t>8:30</a:t>
            </a:r>
            <a:endParaRPr lang="pl-PL" altLang="en-US" sz="1600" dirty="0">
              <a:latin typeface="Verdana" panose="020B0604030504040204" pitchFamily="34" charset="0"/>
            </a:endParaRPr>
          </a:p>
          <a:p>
            <a:pPr marL="0" indent="0" algn="ctr" eaLnBrk="1">
              <a:lnSpc>
                <a:spcPct val="101000"/>
              </a:lnSpc>
              <a:spcAft>
                <a:spcPct val="0"/>
              </a:spcAft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l-PL" altLang="en-US" sz="1600" dirty="0">
              <a:latin typeface="Verdana" panose="020B0604030504040204" pitchFamily="34" charset="0"/>
            </a:endParaRPr>
          </a:p>
          <a:p>
            <a:pPr marL="0" indent="0" algn="ctr" eaLnBrk="1">
              <a:lnSpc>
                <a:spcPct val="101000"/>
              </a:lnSpc>
              <a:spcAft>
                <a:spcPct val="0"/>
              </a:spcAft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altLang="en-US" sz="1600" dirty="0">
                <a:latin typeface="Verdana" panose="020B0604030504040204" pitchFamily="34" charset="0"/>
              </a:rPr>
              <a:t>rok akademicki</a:t>
            </a:r>
            <a:r>
              <a:rPr lang="en-GB" altLang="en-US" sz="1600" dirty="0">
                <a:latin typeface="Verdana" panose="020B0604030504040204" pitchFamily="34" charset="0"/>
              </a:rPr>
              <a:t> 23/24</a:t>
            </a:r>
            <a:endParaRPr lang="pl-PL" altLang="en-US" sz="16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CE1D93AA-BD96-0A9A-671F-EEF99DA2C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627063"/>
            <a:ext cx="8609012" cy="1263650"/>
          </a:xfrm>
        </p:spPr>
        <p:txBody>
          <a:bodyPr/>
          <a:lstStyle/>
          <a:p>
            <a:pPr eaLnBrk="1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latin typeface="Verdana" panose="020B0604030504040204" pitchFamily="34" charset="0"/>
              </a:rPr>
              <a:t>Mini Game – Water Saving</a:t>
            </a:r>
            <a:endParaRPr lang="pl-PL" altLang="en-US">
              <a:latin typeface="Verdana" panose="020B060403050404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4C269D60-4043-13AA-06DE-FB97A389D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2152650"/>
            <a:ext cx="8559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CAB0770-C317-0660-E5F4-4B2343869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79" y="1548746"/>
            <a:ext cx="8479283" cy="306590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DC27D0A4-5CEB-11DA-12DA-CE242DA953EB}"/>
              </a:ext>
            </a:extLst>
          </p:cNvPr>
          <p:cNvSpPr txBox="1"/>
          <p:nvPr/>
        </p:nvSpPr>
        <p:spPr>
          <a:xfrm>
            <a:off x="677863" y="6732165"/>
            <a:ext cx="3210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>
                <a:solidFill>
                  <a:schemeClr val="tx1"/>
                </a:solidFill>
              </a:rPr>
              <a:t>Radosław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Soboleski</a:t>
            </a:r>
            <a:r>
              <a:rPr lang="en-GB">
                <a:solidFill>
                  <a:schemeClr val="tx1"/>
                </a:solidFill>
              </a:rPr>
              <a:t> </a:t>
            </a:r>
          </a:p>
          <a:p>
            <a:r>
              <a:rPr lang="en-GB">
                <a:solidFill>
                  <a:schemeClr val="tx1"/>
                </a:solidFill>
              </a:rPr>
              <a:t>Igor </a:t>
            </a:r>
            <a:r>
              <a:rPr lang="en-GB" err="1">
                <a:solidFill>
                  <a:schemeClr val="tx1"/>
                </a:solidFill>
              </a:rPr>
              <a:t>Kusideł</a:t>
            </a:r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1934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CE1D93AA-BD96-0A9A-671F-EEF99DA2C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806" y="16640"/>
            <a:ext cx="8609012" cy="1263650"/>
          </a:xfrm>
        </p:spPr>
        <p:txBody>
          <a:bodyPr/>
          <a:lstStyle/>
          <a:p>
            <a:pPr eaLnBrk="1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latin typeface="Verdana" panose="020B0604030504040204" pitchFamily="34" charset="0"/>
              </a:rPr>
              <a:t>Minigame – Energy Saving</a:t>
            </a:r>
            <a:endParaRPr lang="pl-PL" altLang="en-US">
              <a:latin typeface="Verdana" panose="020B060403050404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4C269D60-4043-13AA-06DE-FB97A389D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2152650"/>
            <a:ext cx="8559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0464458-C4B7-C4A0-76D2-8C05618EF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22" y="1069727"/>
            <a:ext cx="9535767" cy="3424729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887F7F88-6A4E-8A1B-3C11-81272AE1EDC4}"/>
              </a:ext>
            </a:extLst>
          </p:cNvPr>
          <p:cNvSpPr txBox="1"/>
          <p:nvPr/>
        </p:nvSpPr>
        <p:spPr>
          <a:xfrm>
            <a:off x="677863" y="6517113"/>
            <a:ext cx="3218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>
                <a:solidFill>
                  <a:schemeClr val="tx1"/>
                </a:solidFill>
              </a:rPr>
              <a:t>Bartłomiej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Włodarski</a:t>
            </a:r>
            <a:endParaRPr lang="en-GB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</a:rPr>
              <a:t>Mateusz Rybicki </a:t>
            </a:r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387C85F-248B-727A-8C1B-209878E94550}"/>
              </a:ext>
            </a:extLst>
          </p:cNvPr>
          <p:cNvSpPr txBox="1"/>
          <p:nvPr/>
        </p:nvSpPr>
        <p:spPr>
          <a:xfrm>
            <a:off x="653257" y="3745735"/>
            <a:ext cx="8609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1" i="0" err="1">
                <a:solidFill>
                  <a:schemeClr val="tx1"/>
                </a:solidFill>
                <a:effectLst/>
                <a:latin typeface="inherit"/>
              </a:rPr>
              <a:t>Minigra</a:t>
            </a:r>
            <a:r>
              <a:rPr lang="pl-PL" sz="1800" b="1" i="0">
                <a:solidFill>
                  <a:schemeClr val="tx1"/>
                </a:solidFill>
                <a:effectLst/>
                <a:latin typeface="inherit"/>
              </a:rPr>
              <a:t> o oszczędzaniu energii</a:t>
            </a:r>
            <a:r>
              <a:rPr lang="pl-PL" sz="1800" b="0" i="0">
                <a:solidFill>
                  <a:schemeClr val="tx1"/>
                </a:solidFill>
                <a:effectLst/>
                <a:latin typeface="gg sans"/>
              </a:rPr>
              <a:t> Gracz zajmuje się oszczędzaniem energii w biurze, pracownicy biura co jakiś czas odchodzą od swoich stanowisk i zostawiają włączone urządzenia elektryczne marnując przy tym duże ilości energii. Zadaniem gracza będzie klikanie opuszczonych stanowisk co spowoduje odłączanie urządzeń elektrycznych i jednocześnie zmniejszy ilość generowanej zmarnowanej energii. Po pewnym czasie gra się kończy, podliczany jest wynik, im mniej energii zostało zmarnowane, tym większy wynik. Komponent tej gry otrzymuje informacje o poprzednim </a:t>
            </a:r>
            <a:r>
              <a:rPr lang="pl-PL" sz="1800" b="0" i="0" err="1">
                <a:solidFill>
                  <a:schemeClr val="tx1"/>
                </a:solidFill>
                <a:effectLst/>
                <a:latin typeface="gg sans"/>
              </a:rPr>
              <a:t>highscore</a:t>
            </a:r>
            <a:r>
              <a:rPr lang="pl-PL" sz="1800" b="0" i="0">
                <a:solidFill>
                  <a:schemeClr val="tx1"/>
                </a:solidFill>
                <a:effectLst/>
                <a:latin typeface="gg sans"/>
              </a:rPr>
              <a:t>, a na koniec otrzymany przez gracza wynik jest przesyłany do użytkownika i potencjalnie jest ustawiany </a:t>
            </a:r>
            <a:r>
              <a:rPr lang="pl-PL" sz="1800" b="0" i="0" err="1">
                <a:solidFill>
                  <a:schemeClr val="tx1"/>
                </a:solidFill>
                <a:effectLst/>
                <a:latin typeface="gg sans"/>
              </a:rPr>
              <a:t>highscore</a:t>
            </a:r>
            <a:r>
              <a:rPr lang="pl-PL" sz="1800" b="0" i="0">
                <a:solidFill>
                  <a:schemeClr val="tx1"/>
                </a:solidFill>
                <a:effectLst/>
                <a:latin typeface="gg sans"/>
              </a:rPr>
              <a:t>.</a:t>
            </a:r>
            <a:endParaRPr lang="pl-PL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6109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CE1D93AA-BD96-0A9A-671F-EEF99DA2C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627063"/>
            <a:ext cx="8609012" cy="1263650"/>
          </a:xfrm>
        </p:spPr>
        <p:txBody>
          <a:bodyPr/>
          <a:lstStyle/>
          <a:p>
            <a:pPr eaLnBrk="1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latin typeface="Verdana" panose="020B0604030504040204" pitchFamily="34" charset="0"/>
              </a:rPr>
              <a:t>Mini Game - Reuse</a:t>
            </a:r>
            <a:endParaRPr lang="pl-PL" altLang="en-US">
              <a:latin typeface="Verdana" panose="020B060403050404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4C269D60-4043-13AA-06DE-FB97A389D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2152650"/>
            <a:ext cx="8559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027B398-0392-11EC-7DE2-165CAB503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63" y="1763613"/>
            <a:ext cx="8748852" cy="3033523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575B20FD-538F-5BB5-0BBA-0F885CC10247}"/>
              </a:ext>
            </a:extLst>
          </p:cNvPr>
          <p:cNvSpPr txBox="1"/>
          <p:nvPr/>
        </p:nvSpPr>
        <p:spPr>
          <a:xfrm>
            <a:off x="741363" y="6187886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tx1"/>
                </a:solidFill>
              </a:rPr>
              <a:t>Aleksandra </a:t>
            </a:r>
            <a:r>
              <a:rPr lang="en-GB" err="1">
                <a:solidFill>
                  <a:schemeClr val="tx1"/>
                </a:solidFill>
              </a:rPr>
              <a:t>Mes</a:t>
            </a:r>
            <a:endParaRPr lang="en-GB">
              <a:solidFill>
                <a:schemeClr val="tx1"/>
              </a:solidFill>
            </a:endParaRPr>
          </a:p>
          <a:p>
            <a:r>
              <a:rPr lang="en-GB" err="1">
                <a:solidFill>
                  <a:schemeClr val="tx1"/>
                </a:solidFill>
              </a:rPr>
              <a:t>Mikołaj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Kisiel</a:t>
            </a:r>
            <a:endParaRPr lang="en-GB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</a:rPr>
              <a:t>Maciej </a:t>
            </a:r>
            <a:r>
              <a:rPr lang="en-GB" err="1">
                <a:solidFill>
                  <a:schemeClr val="tx1"/>
                </a:solidFill>
              </a:rPr>
              <a:t>Juśkiewicz</a:t>
            </a:r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000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CE1D93AA-BD96-0A9A-671F-EEF99DA2C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627063"/>
            <a:ext cx="8609012" cy="1263650"/>
          </a:xfrm>
        </p:spPr>
        <p:txBody>
          <a:bodyPr/>
          <a:lstStyle/>
          <a:p>
            <a:pPr eaLnBrk="1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latin typeface="Verdana" panose="020B0604030504040204" pitchFamily="34" charset="0"/>
              </a:rPr>
              <a:t>Mini Game – Public Transport</a:t>
            </a:r>
            <a:endParaRPr lang="pl-PL" altLang="en-US">
              <a:latin typeface="Verdana" panose="020B060403050404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4C269D60-4043-13AA-06DE-FB97A389D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2152650"/>
            <a:ext cx="8559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BB094E68-9F51-9173-7E97-CEA5C5D4A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90" y="1521754"/>
            <a:ext cx="9404799" cy="4147208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C9518FFC-35FF-F543-C09B-9234D094BE75}"/>
              </a:ext>
            </a:extLst>
          </p:cNvPr>
          <p:cNvSpPr txBox="1"/>
          <p:nvPr/>
        </p:nvSpPr>
        <p:spPr>
          <a:xfrm>
            <a:off x="863848" y="6147782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tx1"/>
                </a:solidFill>
              </a:rPr>
              <a:t>Aleksandra </a:t>
            </a:r>
            <a:r>
              <a:rPr lang="en-GB" err="1">
                <a:solidFill>
                  <a:schemeClr val="tx1"/>
                </a:solidFill>
              </a:rPr>
              <a:t>Mes</a:t>
            </a:r>
            <a:endParaRPr lang="en-GB">
              <a:solidFill>
                <a:schemeClr val="tx1"/>
              </a:solidFill>
            </a:endParaRPr>
          </a:p>
          <a:p>
            <a:r>
              <a:rPr lang="en-GB" err="1">
                <a:solidFill>
                  <a:schemeClr val="tx1"/>
                </a:solidFill>
              </a:rPr>
              <a:t>Mikołaj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Kisiel</a:t>
            </a:r>
            <a:endParaRPr lang="en-GB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</a:rPr>
              <a:t>Maciej </a:t>
            </a:r>
            <a:r>
              <a:rPr lang="en-GB" err="1">
                <a:solidFill>
                  <a:schemeClr val="tx1"/>
                </a:solidFill>
              </a:rPr>
              <a:t>Juśkiewicz</a:t>
            </a:r>
            <a:endParaRPr lang="pl-PL">
              <a:solidFill>
                <a:schemeClr val="tx1"/>
              </a:solidFill>
            </a:endParaRP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760194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CE1D93AA-BD96-0A9A-671F-EEF99DA2C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627063"/>
            <a:ext cx="8609012" cy="1263650"/>
          </a:xfrm>
        </p:spPr>
        <p:txBody>
          <a:bodyPr/>
          <a:lstStyle/>
          <a:p>
            <a:pPr eaLnBrk="1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latin typeface="Verdana" panose="020B0604030504040204" pitchFamily="34" charset="0"/>
              </a:rPr>
              <a:t>Mini Game - Non-recyclables</a:t>
            </a:r>
            <a:endParaRPr lang="pl-PL" altLang="en-US">
              <a:latin typeface="Verdana" panose="020B060403050404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4C269D60-4043-13AA-06DE-FB97A389D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2152650"/>
            <a:ext cx="8559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B33C03C-7F8B-5A60-D945-713989E0A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99" y="1691605"/>
            <a:ext cx="9242626" cy="2693216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C69509A4-07CB-579E-2267-5B5E56D12206}"/>
              </a:ext>
            </a:extLst>
          </p:cNvPr>
          <p:cNvSpPr txBox="1"/>
          <p:nvPr/>
        </p:nvSpPr>
        <p:spPr>
          <a:xfrm>
            <a:off x="741363" y="6156101"/>
            <a:ext cx="2858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tx1"/>
                </a:solidFill>
              </a:rPr>
              <a:t>Aleksandra </a:t>
            </a:r>
            <a:r>
              <a:rPr lang="en-GB" err="1">
                <a:solidFill>
                  <a:schemeClr val="tx1"/>
                </a:solidFill>
              </a:rPr>
              <a:t>Mes</a:t>
            </a:r>
            <a:endParaRPr lang="en-GB">
              <a:solidFill>
                <a:schemeClr val="tx1"/>
              </a:solidFill>
            </a:endParaRPr>
          </a:p>
          <a:p>
            <a:r>
              <a:rPr lang="en-GB" err="1">
                <a:solidFill>
                  <a:schemeClr val="tx1"/>
                </a:solidFill>
              </a:rPr>
              <a:t>Mikołaj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Kisiel</a:t>
            </a:r>
            <a:endParaRPr lang="en-GB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</a:rPr>
              <a:t>Maciej </a:t>
            </a:r>
            <a:r>
              <a:rPr lang="en-GB" err="1">
                <a:solidFill>
                  <a:schemeClr val="tx1"/>
                </a:solidFill>
              </a:rPr>
              <a:t>Juśkiewicz</a:t>
            </a:r>
            <a:endParaRPr lang="pl-PL">
              <a:solidFill>
                <a:schemeClr val="tx1"/>
              </a:solidFill>
            </a:endParaRP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674969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CE1D93AA-BD96-0A9A-671F-EEF99DA2C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126" y="31627"/>
            <a:ext cx="8609012" cy="1263650"/>
          </a:xfrm>
        </p:spPr>
        <p:txBody>
          <a:bodyPr/>
          <a:lstStyle/>
          <a:p>
            <a:pPr eaLnBrk="1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latin typeface="Verdana" panose="020B0604030504040204" pitchFamily="34" charset="0"/>
              </a:rPr>
              <a:t>Mini Game – Paper Saving</a:t>
            </a:r>
            <a:endParaRPr lang="pl-PL" altLang="en-US">
              <a:latin typeface="Verdana" panose="020B060403050404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4C269D60-4043-13AA-06DE-FB97A389D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2152650"/>
            <a:ext cx="8559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B5CC820-FCED-B134-A39E-CECCB24A3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87" y="1596438"/>
            <a:ext cx="9134739" cy="2615447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9CDE3C25-BDB4-67B3-089A-F344515AF17A}"/>
              </a:ext>
            </a:extLst>
          </p:cNvPr>
          <p:cNvSpPr txBox="1"/>
          <p:nvPr/>
        </p:nvSpPr>
        <p:spPr>
          <a:xfrm>
            <a:off x="741363" y="6516141"/>
            <a:ext cx="3002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>
                <a:solidFill>
                  <a:schemeClr val="tx1"/>
                </a:solidFill>
              </a:rPr>
              <a:t>Zuzanna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Rębas</a:t>
            </a:r>
            <a:endParaRPr lang="en-GB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</a:rPr>
              <a:t>Krzysztof </a:t>
            </a:r>
            <a:r>
              <a:rPr lang="en-GB" err="1">
                <a:solidFill>
                  <a:schemeClr val="tx1"/>
                </a:solidFill>
              </a:rPr>
              <a:t>Czerwiński</a:t>
            </a:r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420831C-0BD9-BEA0-C218-4E299E3E939A}"/>
              </a:ext>
            </a:extLst>
          </p:cNvPr>
          <p:cNvSpPr txBox="1"/>
          <p:nvPr/>
        </p:nvSpPr>
        <p:spPr>
          <a:xfrm>
            <a:off x="642987" y="4211885"/>
            <a:ext cx="8933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i="0">
                <a:solidFill>
                  <a:schemeClr val="tx1"/>
                </a:solidFill>
                <a:effectLst/>
                <a:latin typeface="gg sans"/>
              </a:rPr>
              <a:t>Mini </a:t>
            </a:r>
            <a:r>
              <a:rPr lang="en-GB" sz="1800" b="1" i="0" err="1">
                <a:solidFill>
                  <a:schemeClr val="tx1"/>
                </a:solidFill>
                <a:effectLst/>
                <a:latin typeface="gg sans"/>
              </a:rPr>
              <a:t>Gra</a:t>
            </a:r>
            <a:r>
              <a:rPr lang="en-GB" sz="1800" b="1" i="0">
                <a:solidFill>
                  <a:schemeClr val="tx1"/>
                </a:solidFill>
                <a:effectLst/>
                <a:latin typeface="gg sans"/>
              </a:rPr>
              <a:t> o </a:t>
            </a:r>
            <a:r>
              <a:rPr lang="en-GB" sz="1800" b="1" err="1">
                <a:solidFill>
                  <a:schemeClr val="tx1"/>
                </a:solidFill>
                <a:latin typeface="gg sans"/>
              </a:rPr>
              <a:t>o</a:t>
            </a:r>
            <a:r>
              <a:rPr lang="pl-PL" sz="1800" b="1" i="0" err="1">
                <a:solidFill>
                  <a:schemeClr val="tx1"/>
                </a:solidFill>
                <a:effectLst/>
                <a:latin typeface="gg sans"/>
              </a:rPr>
              <a:t>szczędzanie</a:t>
            </a:r>
            <a:r>
              <a:rPr lang="pl-PL" sz="1800" b="1" i="0">
                <a:solidFill>
                  <a:schemeClr val="tx1"/>
                </a:solidFill>
                <a:effectLst/>
                <a:latin typeface="gg sans"/>
              </a:rPr>
              <a:t> papieru</a:t>
            </a:r>
            <a:r>
              <a:rPr lang="en-GB" sz="1800" b="1" i="0">
                <a:solidFill>
                  <a:schemeClr val="tx1"/>
                </a:solidFill>
                <a:effectLst/>
                <a:latin typeface="gg sans"/>
              </a:rPr>
              <a:t>. </a:t>
            </a:r>
            <a:r>
              <a:rPr lang="pl-PL" sz="1800" b="0" i="0">
                <a:solidFill>
                  <a:schemeClr val="tx1"/>
                </a:solidFill>
                <a:effectLst/>
                <a:latin typeface="gg sans"/>
              </a:rPr>
              <a:t>Zadaniem gracza jest umieścić jak najwięcej obrazków polskich zwierząt leśnych na jednej kartce tak by zminimalizować zużycie papieru przy drukowaniu. Zwierzęta wyświetlają się z prawej strony ekranu, a z lewej mamy kartkę. Gra pilnuje aby zwierzęta nie nakładały się na siebie, podświetlając je na czerwono jeśli następuje kolizja. Gracz przeciąga zwierzę na kartkę i upuszcza w wybranym miejscu. Jeśli podczas upuszczenia, zwierzę koliduje z innym, wraca ono na pole zwierząt i nie zostaje umieszczone na kartce. Wynik gracza zależy od ilości zwierząt, które zdoła ułożyć na kartce przed kliknięciem przycisku drukuj.</a:t>
            </a:r>
            <a:endParaRPr lang="pl-PL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51258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CE1D93AA-BD96-0A9A-671F-EEF99DA2C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806" y="-58103"/>
            <a:ext cx="8609012" cy="1263650"/>
          </a:xfrm>
        </p:spPr>
        <p:txBody>
          <a:bodyPr/>
          <a:lstStyle/>
          <a:p>
            <a:pPr eaLnBrk="1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latin typeface="Verdana" panose="020B0604030504040204" pitchFamily="34" charset="0"/>
              </a:rPr>
              <a:t>Mini Game – Eco Food</a:t>
            </a:r>
            <a:endParaRPr lang="pl-PL" altLang="en-US">
              <a:latin typeface="Verdana" panose="020B060403050404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4C269D60-4043-13AA-06DE-FB97A389D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2152650"/>
            <a:ext cx="8559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04B1C9D-98B9-9CCC-19B8-98408EBE1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08" y="1043533"/>
            <a:ext cx="9383214" cy="3127738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CF71F4D-E761-47A3-0866-8B62E7842179}"/>
              </a:ext>
            </a:extLst>
          </p:cNvPr>
          <p:cNvSpPr txBox="1"/>
          <p:nvPr/>
        </p:nvSpPr>
        <p:spPr>
          <a:xfrm>
            <a:off x="677863" y="6359346"/>
            <a:ext cx="3426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>
                <a:solidFill>
                  <a:schemeClr val="tx1"/>
                </a:solidFill>
              </a:rPr>
              <a:t>Bartłomiej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Włodarski</a:t>
            </a:r>
            <a:endParaRPr lang="en-GB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</a:rPr>
              <a:t>Mateusz Rybicki </a:t>
            </a:r>
            <a:endParaRPr lang="pl-PL">
              <a:solidFill>
                <a:schemeClr val="tx1"/>
              </a:solidFill>
            </a:endParaRPr>
          </a:p>
          <a:p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9514F7C-2E1B-2DFA-7BE4-561B40EBABFD}"/>
              </a:ext>
            </a:extLst>
          </p:cNvPr>
          <p:cNvSpPr txBox="1"/>
          <p:nvPr/>
        </p:nvSpPr>
        <p:spPr>
          <a:xfrm>
            <a:off x="842864" y="3491805"/>
            <a:ext cx="8229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1" i="0" dirty="0" err="1">
                <a:solidFill>
                  <a:srgbClr val="000000"/>
                </a:solidFill>
                <a:effectLst/>
                <a:latin typeface="inherit"/>
              </a:rPr>
              <a:t>Minigra</a:t>
            </a:r>
            <a:r>
              <a:rPr lang="pl-PL" sz="1800" b="1" i="0" dirty="0">
                <a:solidFill>
                  <a:srgbClr val="000000"/>
                </a:solidFill>
                <a:effectLst/>
                <a:latin typeface="inherit"/>
              </a:rPr>
              <a:t> o jedzeniu zdrowego pożywienia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inherit"/>
              </a:rPr>
              <a:t> Na ekranie wyświetlane jest zdjęcie przedstawiające pożywienie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inherit"/>
              </a:rPr>
              <a:t> Gracz poprzez przesunięcie palcem w lewo / prawo decyduje czy wybrać konkretne jedzenie Gracz zyskuje punkty za wybieranie zdrowej i ekologicznej żywności Gracz ma określony czas na dokonanie wyborów, po zakończeniu czasu zapisywany jest wynik gracza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inherit"/>
              </a:rPr>
              <a:t> Za złe wybory, gracz traci punkty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inherit"/>
              </a:rPr>
              <a:t> Komponent tej gry przyjmuje poprzedni najlepszy wynik gracza w danej mini-grze jako zmienną ( o ile jest ) oraz wysyła ( zwraca ) wynik i nadpisuje poprzedni </a:t>
            </a:r>
            <a:r>
              <a:rPr lang="pl-PL" sz="1800" b="0" i="0" dirty="0" err="1">
                <a:solidFill>
                  <a:srgbClr val="000000"/>
                </a:solidFill>
                <a:effectLst/>
                <a:latin typeface="inherit"/>
              </a:rPr>
              <a:t>highscore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inherit"/>
              </a:rPr>
              <a:t>, jeśli uzyskany został lepszy wynik</a:t>
            </a:r>
            <a:r>
              <a:rPr lang="en-GB" sz="1800" b="0" i="0" dirty="0">
                <a:effectLst/>
                <a:latin typeface="inherit"/>
              </a:rPr>
              <a:t>.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61122177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CE1D93AA-BD96-0A9A-671F-EEF99DA2C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627063"/>
            <a:ext cx="8609012" cy="1263650"/>
          </a:xfrm>
        </p:spPr>
        <p:txBody>
          <a:bodyPr/>
          <a:lstStyle/>
          <a:p>
            <a:pPr eaLnBrk="1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latin typeface="Verdana" panose="020B0604030504040204" pitchFamily="34" charset="0"/>
              </a:rPr>
              <a:t>Game Room</a:t>
            </a:r>
            <a:endParaRPr lang="pl-PL" altLang="en-US">
              <a:latin typeface="Verdana" panose="020B060403050404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4C269D60-4043-13AA-06DE-FB97A389D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2152650"/>
            <a:ext cx="8559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A2023AA-7A48-4F21-7D6F-46CAA4A55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478" y="1816185"/>
            <a:ext cx="4861668" cy="237705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926D378-8FF5-1FAC-E557-A64DB189BF59}"/>
              </a:ext>
            </a:extLst>
          </p:cNvPr>
          <p:cNvSpPr txBox="1"/>
          <p:nvPr/>
        </p:nvSpPr>
        <p:spPr>
          <a:xfrm>
            <a:off x="359792" y="6517113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>
                <a:solidFill>
                  <a:schemeClr val="tx1"/>
                </a:solidFill>
              </a:rPr>
              <a:t>Łukasz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Gapiński</a:t>
            </a:r>
            <a:r>
              <a:rPr lang="en-GB">
                <a:solidFill>
                  <a:schemeClr val="tx1"/>
                </a:solidFill>
              </a:rPr>
              <a:t> </a:t>
            </a:r>
          </a:p>
          <a:p>
            <a:r>
              <a:rPr lang="en-GB">
                <a:solidFill>
                  <a:schemeClr val="tx1"/>
                </a:solidFill>
              </a:rPr>
              <a:t>Mateusz </a:t>
            </a:r>
            <a:r>
              <a:rPr lang="en-GB" err="1">
                <a:solidFill>
                  <a:schemeClr val="tx1"/>
                </a:solidFill>
              </a:rPr>
              <a:t>Gapiński</a:t>
            </a:r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A66CFAE-FB2F-62AB-06C1-C14C32147385}"/>
              </a:ext>
            </a:extLst>
          </p:cNvPr>
          <p:cNvSpPr txBox="1"/>
          <p:nvPr/>
        </p:nvSpPr>
        <p:spPr>
          <a:xfrm>
            <a:off x="210505" y="3615987"/>
            <a:ext cx="9659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Game </a:t>
            </a:r>
            <a:r>
              <a:rPr lang="pl-PL" sz="1400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Room</a:t>
            </a:r>
            <a:r>
              <a:rPr lang="pl-PL" sz="14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l-PL" sz="14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to komponent przedstawiający managera scen gry w Lobby. Przejście do mini gry będzie realizowane poprzez scenę pokoju gier</a:t>
            </a:r>
            <a:r>
              <a:rPr lang="pl-PL" sz="1400" dirty="0">
                <a:solidFill>
                  <a:srgbClr val="000000"/>
                </a:solidFill>
                <a:latin typeface="source sans pro" panose="020B0503030403020204" pitchFamily="34" charset="0"/>
              </a:rPr>
              <a:t> zawierającą </a:t>
            </a:r>
            <a:r>
              <a:rPr lang="pl-PL" sz="14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NPC, po interakcji z którym ukazuje się okno dialogowe umożliwiające wybór gr</a:t>
            </a:r>
            <a:r>
              <a:rPr lang="pl-PL" sz="1400" dirty="0">
                <a:solidFill>
                  <a:srgbClr val="000000"/>
                </a:solidFill>
                <a:latin typeface="source sans pro" panose="020B0503030403020204" pitchFamily="34" charset="0"/>
              </a:rPr>
              <a:t>y</a:t>
            </a:r>
            <a:r>
              <a:rPr lang="pl-PL" sz="14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solo lub wyzwanie znajomego. Każdej grze odpowiada osobna scena </a:t>
            </a:r>
            <a:r>
              <a:rPr lang="pl-PL" sz="1400" dirty="0" err="1">
                <a:solidFill>
                  <a:srgbClr val="000000"/>
                </a:solidFill>
                <a:latin typeface="source sans pro" panose="020B0503030403020204" pitchFamily="34" charset="0"/>
              </a:rPr>
              <a:t>GameRoom</a:t>
            </a:r>
            <a:r>
              <a:rPr lang="pl-PL" sz="1400" dirty="0">
                <a:solidFill>
                  <a:srgbClr val="000000"/>
                </a:solidFill>
                <a:latin typeface="source sans pro" panose="020B0503030403020204" pitchFamily="34" charset="0"/>
              </a:rPr>
              <a:t> i postać NPC z odpowiednim dialogiem. </a:t>
            </a:r>
            <a:r>
              <a:rPr lang="pl-PL" sz="14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Wybór Pokoju odbywa się przez horyzontalne przesuwanie palcem po ekranie (</a:t>
            </a:r>
            <a:r>
              <a:rPr lang="pl-PL" sz="1400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swipe</a:t>
            </a:r>
            <a:r>
              <a:rPr lang="pl-PL" sz="14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). Dane pomiędzy pokojem gry a Mini Grą będą przesyłane za pomocą interfejsu Play </a:t>
            </a:r>
            <a:r>
              <a:rPr lang="pl-PL" sz="1400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Minigame</a:t>
            </a:r>
            <a:r>
              <a:rPr lang="pl-PL" sz="14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, który został opisany na odpowiednich slajdach.</a:t>
            </a:r>
            <a:br>
              <a:rPr lang="pl-PL" sz="1400" dirty="0"/>
            </a:br>
            <a:br>
              <a:rPr lang="pl-PL" sz="1400" dirty="0"/>
            </a:br>
            <a:r>
              <a:rPr lang="pl-PL" sz="14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Wysłanie wyzwania:</a:t>
            </a:r>
            <a:endParaRPr lang="en-GB" sz="1400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rgbClr val="000000"/>
                </a:solidFill>
                <a:latin typeface="source sans pro" panose="020B0503030403020204" pitchFamily="34" charset="0"/>
              </a:rPr>
              <a:t>P</a:t>
            </a:r>
            <a:r>
              <a:rPr lang="pl-PL" sz="14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o zakończonej rozgrywce gracz wraca do lobby, w którym pojawiać się będzie informacja o zwycięstwie lub porażce.</a:t>
            </a:r>
            <a:endParaRPr lang="en-GB" sz="1400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4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Wyzwanie będzie polegać na zaproszeniu znajomego do tej samej mini gry, z założeniem pobicia wyniku, jeżeli mu się uda, to on dostaje punkty doświadczenia, jeżeli nie </a:t>
            </a:r>
            <a:r>
              <a:rPr lang="pl-PL" sz="1400" dirty="0">
                <a:solidFill>
                  <a:srgbClr val="000000"/>
                </a:solidFill>
                <a:latin typeface="source sans pro" panose="020B0503030403020204" pitchFamily="34" charset="0"/>
              </a:rPr>
              <a:t>-</a:t>
            </a:r>
            <a:r>
              <a:rPr lang="pl-PL" sz="14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otrzymujemy je my.</a:t>
            </a:r>
            <a:endParaRPr lang="en-GB" sz="1400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br>
              <a:rPr lang="pl-PL" sz="1400" dirty="0"/>
            </a:br>
            <a:endParaRPr lang="pl-P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3291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CE1D93AA-BD96-0A9A-671F-EEF99DA2C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864" y="116315"/>
            <a:ext cx="8609012" cy="1263650"/>
          </a:xfrm>
        </p:spPr>
        <p:txBody>
          <a:bodyPr/>
          <a:lstStyle/>
          <a:p>
            <a:pPr eaLnBrk="1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latin typeface="Verdana" panose="020B0604030504040204" pitchFamily="34" charset="0"/>
              </a:rPr>
              <a:t>Main Lobby</a:t>
            </a:r>
            <a:endParaRPr lang="pl-PL" altLang="en-US">
              <a:latin typeface="Verdana" panose="020B060403050404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4C269D60-4043-13AA-06DE-FB97A389D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2152650"/>
            <a:ext cx="8559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C1C2080-0C0F-CDA2-C129-E7AF73857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46" y="969152"/>
            <a:ext cx="6365932" cy="2774433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D31F71E-92FF-3F68-0F5B-54E8CC28E35F}"/>
              </a:ext>
            </a:extLst>
          </p:cNvPr>
          <p:cNvSpPr txBox="1"/>
          <p:nvPr/>
        </p:nvSpPr>
        <p:spPr>
          <a:xfrm>
            <a:off x="677863" y="6516141"/>
            <a:ext cx="313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>
                <a:solidFill>
                  <a:schemeClr val="tx1"/>
                </a:solidFill>
              </a:rPr>
              <a:t>Łukasz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Gapiński</a:t>
            </a:r>
            <a:r>
              <a:rPr lang="en-GB">
                <a:solidFill>
                  <a:schemeClr val="tx1"/>
                </a:solidFill>
              </a:rPr>
              <a:t> </a:t>
            </a:r>
          </a:p>
          <a:p>
            <a:r>
              <a:rPr lang="en-GB">
                <a:solidFill>
                  <a:schemeClr val="tx1"/>
                </a:solidFill>
              </a:rPr>
              <a:t>Mateusz </a:t>
            </a:r>
            <a:r>
              <a:rPr lang="en-GB" err="1">
                <a:solidFill>
                  <a:schemeClr val="tx1"/>
                </a:solidFill>
              </a:rPr>
              <a:t>Gapiński</a:t>
            </a:r>
            <a:endParaRPr lang="pl-PL">
              <a:solidFill>
                <a:schemeClr val="tx1"/>
              </a:solidFill>
            </a:endParaRPr>
          </a:p>
          <a:p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4076BF3-D6A0-875F-89C2-E57E6A3B50A5}"/>
              </a:ext>
            </a:extLst>
          </p:cNvPr>
          <p:cNvSpPr txBox="1"/>
          <p:nvPr/>
        </p:nvSpPr>
        <p:spPr>
          <a:xfrm>
            <a:off x="734340" y="3131145"/>
            <a:ext cx="81934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Main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400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Lobby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to </a:t>
            </a:r>
            <a:r>
              <a:rPr lang="pl-PL" sz="1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gł</a:t>
            </a:r>
            <a:r>
              <a:rPr lang="pl-PL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ówny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l-PL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komponent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l-PL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naszej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gry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Do </a:t>
            </a:r>
            <a:r>
              <a:rPr lang="en-GB" sz="14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niego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dostarczane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są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dane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 </a:t>
            </a:r>
            <a:r>
              <a:rPr lang="en-GB" sz="14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użytkowniku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wynikach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l-PL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rozgrywanych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mini </a:t>
            </a:r>
            <a:r>
              <a:rPr lang="en-GB" sz="14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gier</a:t>
            </a:r>
            <a:r>
              <a:rPr lang="pl-PL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-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poprzez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interface User Data Manager. </a:t>
            </a:r>
            <a:r>
              <a:rPr lang="en-GB" sz="14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Jego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zadaniem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jest </a:t>
            </a:r>
            <a:r>
              <a:rPr lang="en-GB" sz="14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przechowywanie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danych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oraz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wykonywanie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operacji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takich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jak </a:t>
            </a:r>
            <a:r>
              <a:rPr lang="en-GB" sz="14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wyświetlanie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profilu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gracza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z</a:t>
            </a:r>
            <a:r>
              <a:rPr lang="pl-PL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miana hasła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z</a:t>
            </a:r>
            <a:r>
              <a:rPr lang="pl-PL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miana pseudonimu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w</a:t>
            </a:r>
            <a:r>
              <a:rPr lang="pl-PL" sz="14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ylogowanie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o</a:t>
            </a:r>
            <a:r>
              <a:rPr lang="pl-PL" sz="14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debranie</a:t>
            </a:r>
            <a:r>
              <a:rPr lang="pl-PL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wyzwania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GB" sz="1400" b="0" i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GB" sz="1400" b="0" i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l-PL" sz="1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Profil gracza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zawiera</a:t>
            </a:r>
            <a:r>
              <a:rPr lang="pl-PL" sz="1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endParaRPr lang="en-GB" sz="1400" b="0" i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pseudonim</a:t>
            </a: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asmo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płomyków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endParaRPr lang="en-GB" sz="14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4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poziom</a:t>
            </a:r>
            <a:r>
              <a:rPr lang="en-GB" altLang="en-US" sz="1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altLang="en-US" sz="14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doświadczenia</a:t>
            </a:r>
            <a:r>
              <a:rPr lang="en-GB" altLang="en-US" sz="1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4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czy</a:t>
            </a:r>
            <a:r>
              <a:rPr lang="en-GB" altLang="en-US" sz="1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altLang="en-US" sz="14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osiągnięto</a:t>
            </a:r>
            <a:r>
              <a:rPr lang="en-GB" altLang="en-US" sz="1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limit </a:t>
            </a:r>
            <a:r>
              <a:rPr lang="en-GB" altLang="en-US" sz="14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doświadczenia</a:t>
            </a:r>
            <a:r>
              <a:rPr lang="en-GB" altLang="en-US" sz="1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</a:t>
            </a:r>
            <a:r>
              <a:rPr lang="pl-PL" sz="14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ighscore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l-PL" sz="1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dla poszczególnych mini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l-PL" sz="1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gier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kontrolki odpowiadające za możliwość zmiany </a:t>
            </a:r>
            <a:r>
              <a:rPr lang="pl-PL" sz="14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nickname</a:t>
            </a:r>
            <a:r>
              <a:rPr lang="pl-PL" sz="1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-u oraz hasła,</a:t>
            </a:r>
            <a:endParaRPr lang="en-GB" sz="1400" b="0" i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pl-PL" sz="1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Panel listy znajomych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umożliwia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l-PL" sz="1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wysyłanie i odbieranie zaproszeń do znajomych oraz przeglądanie listy znajomych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pl-PL" sz="1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Lista wyzwań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umożliwia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przyjmowanie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lub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400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odrzucanie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pl-PL" sz="1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wyzwań od znajomych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br>
              <a:rPr lang="pl-PL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endParaRPr lang="pl-PL" sz="14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9799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FB0F-C1BA-0488-4413-A48E8120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Manager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8A7E573-8A19-C05F-04EB-7ECF6B3E8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33" y="1553962"/>
            <a:ext cx="8260829" cy="3048496"/>
          </a:xfrm>
          <a:prstGeom prst="rect">
            <a:avLst/>
          </a:prstGeom>
        </p:spPr>
      </p:pic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0A5C9CD-2892-CCCA-CD2F-E7CE52B5E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807" y="3778249"/>
            <a:ext cx="5851010" cy="2809900"/>
          </a:xfrm>
        </p:spPr>
        <p:txBody>
          <a:bodyPr/>
          <a:lstStyle/>
          <a:p>
            <a:pPr marL="107950" indent="0">
              <a:buNone/>
            </a:pPr>
            <a:r>
              <a:rPr lang="pl-PL" sz="2000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Data Manager </a:t>
            </a:r>
            <a:r>
              <a:rPr lang="pl-PL" sz="20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to komponent, który pobiera informacje z Serwera, tworzy strukturę odpowiedzialną za zarządzanie danymi w całej grze. Komponent ten również jest odpowiedzialny za aktualizację danych przekazanych po zakończeniu Mini Gry i przekazaniu tych informacji za pomocą interfejsu Server API do </a:t>
            </a:r>
            <a:r>
              <a:rPr lang="pl-PL" sz="2000" dirty="0">
                <a:latin typeface="source sans pro" panose="020B0503030403020204" pitchFamily="34" charset="0"/>
              </a:rPr>
              <a:t>S</a:t>
            </a:r>
            <a:r>
              <a:rPr lang="pl-PL" sz="20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erwera oraz udostępnienie aktualnych danych </a:t>
            </a:r>
            <a:r>
              <a:rPr lang="pl-PL" sz="2000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Main</a:t>
            </a:r>
            <a:r>
              <a:rPr lang="pl-PL" sz="20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Lobby za pomocą interfejsu User Data Manager.</a:t>
            </a:r>
            <a:endParaRPr lang="pl-PL" sz="20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471FA42-418F-10C8-6E97-F5DAB29CA993}"/>
              </a:ext>
            </a:extLst>
          </p:cNvPr>
          <p:cNvSpPr txBox="1"/>
          <p:nvPr/>
        </p:nvSpPr>
        <p:spPr>
          <a:xfrm>
            <a:off x="503808" y="6293761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tx1"/>
                </a:solidFill>
              </a:rPr>
              <a:t>Jakub </a:t>
            </a:r>
            <a:r>
              <a:rPr lang="en-GB" err="1">
                <a:solidFill>
                  <a:schemeClr val="tx1"/>
                </a:solidFill>
              </a:rPr>
              <a:t>Stępniak</a:t>
            </a:r>
            <a:endParaRPr lang="en-GB">
              <a:solidFill>
                <a:schemeClr val="tx1"/>
              </a:solidFill>
            </a:endParaRPr>
          </a:p>
          <a:p>
            <a:r>
              <a:rPr lang="en-GB" err="1">
                <a:solidFill>
                  <a:schemeClr val="tx1"/>
                </a:solidFill>
              </a:rPr>
              <a:t>Wiktor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Oliwa</a:t>
            </a:r>
            <a:r>
              <a:rPr lang="en-GB">
                <a:solidFill>
                  <a:schemeClr val="tx1"/>
                </a:solidFill>
              </a:rPr>
              <a:t> </a:t>
            </a:r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33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D7A945DE-69CB-0435-EBEC-666479DE0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627063"/>
            <a:ext cx="8609012" cy="1263650"/>
          </a:xfrm>
        </p:spPr>
        <p:txBody>
          <a:bodyPr/>
          <a:lstStyle/>
          <a:p>
            <a:pPr eaLnBrk="1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altLang="en-US" dirty="0">
                <a:latin typeface="Verdana" panose="020B0604030504040204" pitchFamily="34" charset="0"/>
              </a:rPr>
              <a:t>Cel i założenia</a:t>
            </a:r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id="{D5C5F67C-496C-E2AF-ABD1-71534897B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2152650"/>
            <a:ext cx="8559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077" name="Text Box 4">
            <a:extLst>
              <a:ext uri="{FF2B5EF4-FFF2-40B4-BE49-F238E27FC236}">
                <a16:creationId xmlns:a16="http://schemas.microsoft.com/office/drawing/2014/main" id="{5DDDA1F5-6831-0328-4A8B-E867715D7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2152650"/>
            <a:ext cx="8624888" cy="508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1000"/>
              </a:lnSpc>
              <a:buClr>
                <a:srgbClr val="000000"/>
              </a:buClr>
              <a:buSzPct val="45000"/>
            </a:pPr>
            <a:r>
              <a:rPr lang="pl-PL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Naszym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l-PL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celem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jest </a:t>
            </a:r>
            <a:r>
              <a:rPr lang="pl-PL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stworzenie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l-PL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edukacyjnej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gry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mobilnej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w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silniku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Unity </a:t>
            </a:r>
            <a:r>
              <a:rPr lang="pl-PL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2022.1.13f LTS</a:t>
            </a:r>
            <a:r>
              <a:rPr lang="pl-PL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która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przyczyni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się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do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rozwoju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proekologicznych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proklimatycznych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zachowań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wśród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uczniów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szkół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podstawowych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pl-PL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101000"/>
              </a:lnSpc>
              <a:buClr>
                <a:srgbClr val="000000"/>
              </a:buClr>
              <a:buSzPct val="45000"/>
            </a:pPr>
            <a:endParaRPr lang="en-GB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101000"/>
              </a:lnSpc>
              <a:buClr>
                <a:srgbClr val="000000"/>
              </a:buClr>
              <a:buSzPct val="45000"/>
            </a:pP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Zakładamy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marL="285750" indent="-285750" eaLnBrk="1">
              <a:lnSpc>
                <a:spcPct val="101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Personalizację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użytkowników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(system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kont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logowanie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statystyki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lista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znajomych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 marL="285750" indent="-285750" eaLnBrk="1">
              <a:lnSpc>
                <a:spcPct val="101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Reprezentacj</a:t>
            </a:r>
            <a:r>
              <a:rPr lang="pl-PL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ę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l-PL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kilku</a:t>
            </a:r>
            <a:r>
              <a:rPr lang="en-GB" altLang="en-US" sz="2000" noProof="1">
                <a:solidFill>
                  <a:srgbClr val="000000"/>
                </a:solidFill>
                <a:latin typeface="Verdana" panose="020B0604030504040204" pitchFamily="34" charset="0"/>
              </a:rPr>
              <a:t> rodzajów działań przyczyniających się do ochrony środowiska w postaci minigier dostępnych z lobby. </a:t>
            </a:r>
          </a:p>
          <a:p>
            <a:pPr marL="285750" indent="-285750" eaLnBrk="1">
              <a:lnSpc>
                <a:spcPct val="101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altLang="en-US" sz="2000" noProof="1">
                <a:solidFill>
                  <a:srgbClr val="000000"/>
                </a:solidFill>
                <a:latin typeface="Verdana" panose="020B0604030504040204" pitchFamily="34" charset="0"/>
              </a:rPr>
              <a:t>Rywalizację pomiędzy użytkownikami w postaci wyzwań.</a:t>
            </a:r>
          </a:p>
          <a:p>
            <a:pPr marL="285750" indent="-285750" eaLnBrk="1">
              <a:lnSpc>
                <a:spcPct val="101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altLang="en-US" sz="2000" noProof="1">
                <a:solidFill>
                  <a:srgbClr val="000000"/>
                </a:solidFill>
                <a:latin typeface="Verdana" panose="020B0604030504040204" pitchFamily="34" charset="0"/>
              </a:rPr>
              <a:t>Gratyfikacj</a:t>
            </a:r>
            <a:r>
              <a:rPr lang="pl-PL" altLang="en-US" sz="2000" noProof="1">
                <a:solidFill>
                  <a:srgbClr val="000000"/>
                </a:solidFill>
                <a:latin typeface="Verdana" panose="020B0604030504040204" pitchFamily="34" charset="0"/>
              </a:rPr>
              <a:t>ę</a:t>
            </a:r>
            <a:r>
              <a:rPr lang="en-GB" altLang="en-US" sz="2000" noProof="1">
                <a:solidFill>
                  <a:srgbClr val="000000"/>
                </a:solidFill>
                <a:latin typeface="Verdana" panose="020B0604030504040204" pitchFamily="34" charset="0"/>
              </a:rPr>
              <a:t> codziennego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zdobywania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doświadczenia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– po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osiągnięciu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dziennego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limitu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punktów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doświadczenia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l-PL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gracz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przedłuża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pasmo </a:t>
            </a:r>
            <a:r>
              <a:rPr lang="pl-PL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„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płomyczków</a:t>
            </a:r>
            <a:r>
              <a:rPr lang="pl-PL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”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285750" indent="-285750" eaLnBrk="1">
              <a:lnSpc>
                <a:spcPct val="101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Przechowywanie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danych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l-PL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użytkowników 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w </a:t>
            </a:r>
            <a:r>
              <a:rPr lang="pl-PL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zdalnej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bazie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danych</a:t>
            </a:r>
            <a:r>
              <a:rPr lang="pl-PL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r>
              <a:rPr lang="en-GB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</a:p>
          <a:p>
            <a:pPr marL="285750" indent="-285750" eaLnBrk="1">
              <a:lnSpc>
                <a:spcPct val="101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GB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 eaLnBrk="1">
              <a:lnSpc>
                <a:spcPct val="101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GB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FB0F-C1BA-0488-4413-A48E8120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91" y="395461"/>
            <a:ext cx="8607425" cy="1260475"/>
          </a:xfrm>
        </p:spPr>
        <p:txBody>
          <a:bodyPr/>
          <a:lstStyle/>
          <a:p>
            <a:r>
              <a:rPr lang="en-GB"/>
              <a:t>Server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1104F3C-239B-6F9B-CA01-208AB12E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516" y="1309704"/>
            <a:ext cx="5777408" cy="2902181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5E3E3476-8E8A-4620-E723-F1919154286F}"/>
              </a:ext>
            </a:extLst>
          </p:cNvPr>
          <p:cNvSpPr txBox="1"/>
          <p:nvPr/>
        </p:nvSpPr>
        <p:spPr>
          <a:xfrm>
            <a:off x="575816" y="6447264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>
                <a:solidFill>
                  <a:schemeClr val="tx1"/>
                </a:solidFill>
              </a:rPr>
              <a:t>Marceli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Antosik</a:t>
            </a:r>
            <a:endParaRPr lang="en-GB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</a:rPr>
              <a:t>Patryk </a:t>
            </a:r>
            <a:r>
              <a:rPr lang="en-GB" err="1">
                <a:solidFill>
                  <a:schemeClr val="tx1"/>
                </a:solidFill>
              </a:rPr>
              <a:t>Antosik</a:t>
            </a:r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CA542D9-FC22-A1B0-D858-842881A268CE}"/>
              </a:ext>
            </a:extLst>
          </p:cNvPr>
          <p:cNvSpPr txBox="1"/>
          <p:nvPr/>
        </p:nvSpPr>
        <p:spPr>
          <a:xfrm>
            <a:off x="1479871" y="3707829"/>
            <a:ext cx="7080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Server</a:t>
            </a:r>
            <a:r>
              <a:rPr lang="pl-PL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to komponent odpowiedzialny za globalną logikę i komunikację z Bazą Danych. Głównym założeniem jest losowanie mini gier dostępnych każdego dnia i aktualizowanie danych przekazanych przez klientów w Bazie. Jego zadaniem jest również obsługiwanie zapytań o dane ze strony klientów.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160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4684-1CA4-884C-ABDB-6135DD1D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Base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6FD47F95-E182-4764-18C3-E997E784B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154" y="1887538"/>
            <a:ext cx="2844316" cy="2384754"/>
          </a:xfr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A87D199B-726F-F35B-0C48-AB2DFBDC5677}"/>
              </a:ext>
            </a:extLst>
          </p:cNvPr>
          <p:cNvSpPr txBox="1"/>
          <p:nvPr/>
        </p:nvSpPr>
        <p:spPr>
          <a:xfrm>
            <a:off x="1223888" y="6325260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>
                <a:solidFill>
                  <a:schemeClr val="tx1"/>
                </a:solidFill>
              </a:rPr>
              <a:t>Marceli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Antosik</a:t>
            </a:r>
            <a:endParaRPr lang="en-GB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</a:rPr>
              <a:t>Patryk </a:t>
            </a:r>
            <a:r>
              <a:rPr lang="en-GB" err="1">
                <a:solidFill>
                  <a:schemeClr val="tx1"/>
                </a:solidFill>
              </a:rPr>
              <a:t>Antosik</a:t>
            </a:r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00E0D28-C583-84C5-6BC9-7F5B6276AFA8}"/>
              </a:ext>
            </a:extLst>
          </p:cNvPr>
          <p:cNvSpPr txBox="1"/>
          <p:nvPr/>
        </p:nvSpPr>
        <p:spPr>
          <a:xfrm>
            <a:off x="1799952" y="4467778"/>
            <a:ext cx="6480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Data Base</a:t>
            </a:r>
            <a:r>
              <a:rPr lang="en-GB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to </a:t>
            </a:r>
            <a:r>
              <a:rPr lang="pl-PL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GB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k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omponent</a:t>
            </a:r>
            <a:r>
              <a:rPr lang="pl-PL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odpowiedzialny za przechowywanie i udostępniane danych na żądania Serwera. Wykorzystuje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FireBase</a:t>
            </a:r>
            <a:r>
              <a:rPr lang="pl-PL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Realtime</a:t>
            </a:r>
            <a:r>
              <a:rPr lang="pl-PL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Database.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116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08449586-B61F-E9EF-86DB-7F9AA7BD1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573088"/>
            <a:ext cx="8609012" cy="1373187"/>
          </a:xfrm>
        </p:spPr>
        <p:txBody>
          <a:bodyPr/>
          <a:lstStyle/>
          <a:p>
            <a:pPr eaLnBrk="1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latin typeface="Verdana" panose="020B0604030504040204" pitchFamily="34" charset="0"/>
              </a:rPr>
              <a:t>Main Lobby </a:t>
            </a:r>
            <a:r>
              <a:rPr lang="pl-PL"/>
              <a:t>∈</a:t>
            </a:r>
            <a:r>
              <a:rPr lang="pl-PL" altLang="en-US">
                <a:latin typeface="Verdana" panose="020B0604030504040204" pitchFamily="34" charset="0"/>
              </a:rPr>
              <a:t> Game Room</a:t>
            </a:r>
            <a:endParaRPr lang="pl-PL" altLang="en-US" dirty="0">
              <a:latin typeface="Verdana" panose="020B0604030504040204" pitchFamily="34" charset="0"/>
            </a:endParaRP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E39C1604-5FAB-71B0-BF88-E7E456BA5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056" y="1763613"/>
            <a:ext cx="3778512" cy="2160240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FEDC4AF9-209F-4D34-033F-3805BD1C54EC}"/>
              </a:ext>
            </a:extLst>
          </p:cNvPr>
          <p:cNvSpPr txBox="1"/>
          <p:nvPr/>
        </p:nvSpPr>
        <p:spPr>
          <a:xfrm>
            <a:off x="1499963" y="4207519"/>
            <a:ext cx="70806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Komponent Game </a:t>
            </a:r>
            <a:r>
              <a:rPr lang="pl-PL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Room</a:t>
            </a:r>
            <a:r>
              <a:rPr lang="pl-PL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zawiera się w </a:t>
            </a:r>
            <a:r>
              <a:rPr lang="pl-PL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Main</a:t>
            </a:r>
            <a:r>
              <a:rPr lang="pl-PL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Lobby. Jest pośrednikiem w uruchamianiu </a:t>
            </a:r>
            <a:r>
              <a:rPr lang="pl-PL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minigier</a:t>
            </a:r>
            <a:r>
              <a:rPr lang="pl-PL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. Podczas gdy Lobby zarządza główną częścią aplikacji, która ma styczność z użytkownikiem końcowym, Game </a:t>
            </a:r>
            <a:r>
              <a:rPr lang="pl-PL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Room</a:t>
            </a:r>
            <a:r>
              <a:rPr lang="pl-PL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jest elementem pośredniczącym, kontenerem zawartym przez Lobby, kontrolującym interakcję z użytkownikiem w swoim zakresie – zawartej postaci NPC i uruchomienia odpowiedniej Mini Gry.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6219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08449586-B61F-E9EF-86DB-7F9AA7BD1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573088"/>
            <a:ext cx="8609012" cy="1373187"/>
          </a:xfrm>
        </p:spPr>
        <p:txBody>
          <a:bodyPr/>
          <a:lstStyle/>
          <a:p>
            <a:pPr eaLnBrk="1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>
                <a:latin typeface="Verdana" panose="020B0604030504040204" pitchFamily="34" charset="0"/>
              </a:rPr>
              <a:t>Game Room </a:t>
            </a:r>
            <a:r>
              <a:rPr lang="pl-PL" altLang="en-US" dirty="0">
                <a:latin typeface="Verdana" panose="020B0604030504040204" pitchFamily="34" charset="0"/>
              </a:rPr>
              <a:t>&lt;</a:t>
            </a:r>
            <a:r>
              <a:rPr lang="en-GB" altLang="en-US" dirty="0">
                <a:latin typeface="Verdana" panose="020B0604030504040204" pitchFamily="34" charset="0"/>
              </a:rPr>
              <a:t>- Mini Game </a:t>
            </a:r>
            <a:endParaRPr lang="pl-PL" altLang="en-US" dirty="0">
              <a:latin typeface="Verdana" panose="020B0604030504040204" pitchFamily="34" charset="0"/>
            </a:endParaRP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C64532A6-388E-2462-C127-17B36525A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2152650"/>
            <a:ext cx="8559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30F855C-CD31-B606-2278-13162307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778" y="1926406"/>
            <a:ext cx="5339068" cy="2290811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A61E6228-7F0B-7819-5635-7FE5B9FA3C49}"/>
              </a:ext>
            </a:extLst>
          </p:cNvPr>
          <p:cNvSpPr txBox="1"/>
          <p:nvPr/>
        </p:nvSpPr>
        <p:spPr>
          <a:xfrm>
            <a:off x="1799952" y="3779837"/>
            <a:ext cx="6840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Game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Room</a:t>
            </a:r>
            <a:r>
              <a:rPr lang="pl-PL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zleca rozpoczęcie odpowiedniej Mini Gry poprzez interfejs Play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MiniGame</a:t>
            </a:r>
            <a:r>
              <a:rPr lang="pl-PL" dirty="0">
                <a:solidFill>
                  <a:srgbClr val="000000"/>
                </a:solidFill>
                <a:latin typeface="source sans pro" panose="020B0503030403020204" pitchFamily="34" charset="0"/>
              </a:rPr>
              <a:t>. </a:t>
            </a:r>
            <a:r>
              <a:rPr lang="pl-PL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Interfejs ten dostarcza także dane potrzebne do prawidłowego funkcjonowania gier i ich pętli rozgrywki. Mogą to być informacje m.in. o: zalogowanym użytkowniku, jego poziomie doświadczenia, high-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score</a:t>
            </a:r>
            <a:r>
              <a:rPr lang="pl-PL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, czy jest to wyzwanie, itp...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2087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08449586-B61F-E9EF-86DB-7F9AA7BD1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573088"/>
            <a:ext cx="8609012" cy="1373187"/>
          </a:xfrm>
        </p:spPr>
        <p:txBody>
          <a:bodyPr/>
          <a:lstStyle/>
          <a:p>
            <a:pPr eaLnBrk="1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>
                <a:latin typeface="Verdana" panose="020B0604030504040204" pitchFamily="34" charset="0"/>
              </a:rPr>
              <a:t>Mini Game </a:t>
            </a:r>
            <a:r>
              <a:rPr lang="pl-PL" altLang="en-US" dirty="0">
                <a:latin typeface="Verdana" panose="020B0604030504040204" pitchFamily="34" charset="0"/>
              </a:rPr>
              <a:t>&lt;</a:t>
            </a:r>
            <a:r>
              <a:rPr lang="en-GB" altLang="en-US" dirty="0">
                <a:latin typeface="Verdana" panose="020B0604030504040204" pitchFamily="34" charset="0"/>
              </a:rPr>
              <a:t>- Data Manager</a:t>
            </a:r>
            <a:endParaRPr lang="pl-PL" altLang="en-US" dirty="0">
              <a:latin typeface="Verdana" panose="020B0604030504040204" pitchFamily="34" charset="0"/>
            </a:endParaRP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C64532A6-388E-2462-C127-17B36525A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2152650"/>
            <a:ext cx="8559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29B377A-7D70-73FE-9F6C-10714B032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265" y="1763613"/>
            <a:ext cx="5972094" cy="2320814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C65AF9B1-5FEE-7AC0-4AE7-7D2A03C79B14}"/>
              </a:ext>
            </a:extLst>
          </p:cNvPr>
          <p:cNvSpPr txBox="1"/>
          <p:nvPr/>
        </p:nvSpPr>
        <p:spPr>
          <a:xfrm>
            <a:off x="1511920" y="3936124"/>
            <a:ext cx="7056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Mini Gra po jej ukończeniu lub przerwaniu przekazuje </a:t>
            </a:r>
            <a:r>
              <a:rPr lang="pl-PL" dirty="0">
                <a:solidFill>
                  <a:srgbClr val="000000"/>
                </a:solidFill>
                <a:latin typeface="source sans pro" panose="020B0503030403020204" pitchFamily="34" charset="0"/>
              </a:rPr>
              <a:t>zarządcy danych </a:t>
            </a:r>
            <a:r>
              <a:rPr lang="pl-PL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podsumowanie rozgrywki za pomocą interfejsu User Data Manager. </a:t>
            </a:r>
          </a:p>
          <a:p>
            <a:r>
              <a:rPr lang="pl-PL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Data Manager przetwarza te dane (przelicza zdobyte punkty doświadczenia, finalizuje wyzwanie), wysyła aktualizacj</a:t>
            </a:r>
            <a:r>
              <a:rPr lang="pl-PL" dirty="0">
                <a:solidFill>
                  <a:srgbClr val="000000"/>
                </a:solidFill>
                <a:latin typeface="source sans pro" panose="020B0503030403020204" pitchFamily="34" charset="0"/>
              </a:rPr>
              <a:t>ę na stronę Serwera i udostępnia Lobby w celu wyświetlenia aktualnych danych.</a:t>
            </a:r>
          </a:p>
        </p:txBody>
      </p:sp>
    </p:spTree>
    <p:extLst>
      <p:ext uri="{BB962C8B-B14F-4D97-AF65-F5344CB8AC3E}">
        <p14:creationId xmlns:p14="http://schemas.microsoft.com/office/powerpoint/2010/main" val="33033391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08449586-B61F-E9EF-86DB-7F9AA7BD1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573088"/>
            <a:ext cx="8609012" cy="1373187"/>
          </a:xfrm>
        </p:spPr>
        <p:txBody>
          <a:bodyPr/>
          <a:lstStyle/>
          <a:p>
            <a:pPr eaLnBrk="1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latin typeface="Verdana" panose="020B0604030504040204" pitchFamily="34" charset="0"/>
              </a:rPr>
              <a:t>Main Lobby &lt;- Data Manager</a:t>
            </a:r>
            <a:endParaRPr lang="pl-PL" altLang="en-US">
              <a:latin typeface="Verdana" panose="020B0604030504040204" pitchFamily="34" charset="0"/>
            </a:endParaRP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C64532A6-388E-2462-C127-17B36525A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2152650"/>
            <a:ext cx="8559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694103A-2BB4-A8F2-C54A-9170DF3B9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065" y="1619597"/>
            <a:ext cx="6442494" cy="1851053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A0165AB5-18FC-B887-1CFF-665A022F0A89}"/>
              </a:ext>
            </a:extLst>
          </p:cNvPr>
          <p:cNvSpPr txBox="1"/>
          <p:nvPr/>
        </p:nvSpPr>
        <p:spPr>
          <a:xfrm>
            <a:off x="677863" y="3470650"/>
            <a:ext cx="8360322" cy="343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eaLnBrk="1">
              <a:lnSpc>
                <a:spcPct val="101000"/>
              </a:lnSpc>
              <a:buClr>
                <a:srgbClr val="000000"/>
              </a:buClr>
              <a:buSzPct val="45000"/>
            </a:pPr>
            <a:r>
              <a:rPr lang="pl-PL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Interfejs User Data Manager ma za zadanie przekazać wszystkie dane użytkownika - (poziom doświadczenia, pseudonim, pasmo „płomyczków”, czy osiągnięto limit doświadczenia), listę znajomych oraz listę wyzwań rzuconych aktualnie zalogowanemu użytkownikowi – na żądanie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Main</a:t>
            </a:r>
            <a:r>
              <a:rPr lang="pl-PL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Lobby. Komponent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Main</a:t>
            </a:r>
            <a:r>
              <a:rPr lang="pl-PL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Lobby wyświetla te dane i przekazuje modyfikacje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spowrotem</a:t>
            </a:r>
            <a:r>
              <a:rPr lang="pl-PL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do zarządcy danych aby ten wysłał dalej żądanie aktualizacji po stronie Serwera.</a:t>
            </a:r>
            <a:endParaRPr lang="pl-PL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08449586-B61F-E9EF-86DB-7F9AA7BD1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573088"/>
            <a:ext cx="8609012" cy="1373187"/>
          </a:xfrm>
        </p:spPr>
        <p:txBody>
          <a:bodyPr/>
          <a:lstStyle/>
          <a:p>
            <a:pPr eaLnBrk="1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>
                <a:latin typeface="Verdana" panose="020B0604030504040204" pitchFamily="34" charset="0"/>
              </a:rPr>
              <a:t>Data Manager &lt;- Server</a:t>
            </a:r>
            <a:endParaRPr lang="pl-PL" altLang="en-US" dirty="0">
              <a:latin typeface="Verdana" panose="020B0604030504040204" pitchFamily="34" charset="0"/>
            </a:endParaRP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C64532A6-388E-2462-C127-17B36525A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2152650"/>
            <a:ext cx="8559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96A53CE-35EF-7F1F-2628-08BF199EF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131" y="1763613"/>
            <a:ext cx="4930362" cy="2410211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BE29598-6651-E91C-ED1D-1E6ABA199DB9}"/>
              </a:ext>
            </a:extLst>
          </p:cNvPr>
          <p:cNvSpPr txBox="1"/>
          <p:nvPr/>
        </p:nvSpPr>
        <p:spPr>
          <a:xfrm>
            <a:off x="1920695" y="3539043"/>
            <a:ext cx="6239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Interfejs Server API zapewnia możliwość pobrania i aktualizacji danych znajdujących się w Bazie oraz autentykacji użytkownika.</a:t>
            </a:r>
          </a:p>
        </p:txBody>
      </p:sp>
    </p:spTree>
    <p:extLst>
      <p:ext uri="{BB962C8B-B14F-4D97-AF65-F5344CB8AC3E}">
        <p14:creationId xmlns:p14="http://schemas.microsoft.com/office/powerpoint/2010/main" val="76985701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08449586-B61F-E9EF-86DB-7F9AA7BD1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573088"/>
            <a:ext cx="8609012" cy="1373187"/>
          </a:xfrm>
        </p:spPr>
        <p:txBody>
          <a:bodyPr/>
          <a:lstStyle/>
          <a:p>
            <a:pPr eaLnBrk="1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>
                <a:latin typeface="Verdana" panose="020B0604030504040204" pitchFamily="34" charset="0"/>
              </a:rPr>
              <a:t>Server &lt;- Data Base</a:t>
            </a:r>
            <a:endParaRPr lang="pl-PL" altLang="en-US" dirty="0">
              <a:latin typeface="Verdana" panose="020B0604030504040204" pitchFamily="34" charset="0"/>
            </a:endParaRP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C64532A6-388E-2462-C127-17B36525A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2152650"/>
            <a:ext cx="8559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FE517EC-1933-E133-9F65-2D0481134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70" y="1760560"/>
            <a:ext cx="5013284" cy="232043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2DFF9DF-6246-E22D-1D44-6A8CBA78B117}"/>
              </a:ext>
            </a:extLst>
          </p:cNvPr>
          <p:cNvSpPr txBox="1"/>
          <p:nvPr/>
        </p:nvSpPr>
        <p:spPr>
          <a:xfrm>
            <a:off x="1583928" y="3793980"/>
            <a:ext cx="6408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Serwer pobiera i aktualizuje dane znajdujące się w Bazie za pomocą interfejsu połączenia </a:t>
            </a:r>
            <a:r>
              <a:rPr lang="pl-PL" dirty="0" err="1">
                <a:solidFill>
                  <a:schemeClr val="tx1"/>
                </a:solidFill>
              </a:rPr>
              <a:t>DBConnection</a:t>
            </a:r>
            <a:r>
              <a:rPr lang="pl-PL" dirty="0">
                <a:solidFill>
                  <a:schemeClr val="tx1"/>
                </a:solidFill>
              </a:rPr>
              <a:t>. Komunikuje się z bazą jako łącznik z klientem </a:t>
            </a:r>
            <a:r>
              <a:rPr lang="pl-PL" dirty="0" err="1">
                <a:solidFill>
                  <a:schemeClr val="tx1"/>
                </a:solidFill>
              </a:rPr>
              <a:t>moblinym</a:t>
            </a:r>
            <a:r>
              <a:rPr lang="pl-PL" dirty="0">
                <a:solidFill>
                  <a:schemeClr val="tx1"/>
                </a:solidFill>
              </a:rPr>
              <a:t> oraz umieszcza w niej selekcję dostępnych Mini Gier w danym dniu.</a:t>
            </a:r>
          </a:p>
        </p:txBody>
      </p:sp>
    </p:spTree>
    <p:extLst>
      <p:ext uri="{BB962C8B-B14F-4D97-AF65-F5344CB8AC3E}">
        <p14:creationId xmlns:p14="http://schemas.microsoft.com/office/powerpoint/2010/main" val="34985950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FFB5F913-89BC-5CCF-8409-8058D4F84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627063"/>
            <a:ext cx="8609012" cy="1263650"/>
          </a:xfrm>
        </p:spPr>
        <p:txBody>
          <a:bodyPr/>
          <a:lstStyle/>
          <a:p>
            <a:pPr eaLnBrk="1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altLang="en-US">
                <a:latin typeface="Verdana" panose="020B0604030504040204" pitchFamily="34" charset="0"/>
              </a:rPr>
              <a:t>Architektura a założenia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D1D41C74-D913-BC78-1F27-0A803DD20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2152650"/>
            <a:ext cx="8559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322F5A-48DC-B7AE-9E66-B6E7D9775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282445"/>
              </p:ext>
            </p:extLst>
          </p:nvPr>
        </p:nvGraphicFramePr>
        <p:xfrm>
          <a:off x="1680103" y="1763613"/>
          <a:ext cx="6720418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1999597954"/>
                    </a:ext>
                  </a:extLst>
                </a:gridCol>
                <a:gridCol w="3264034">
                  <a:extLst>
                    <a:ext uri="{9D8B030D-6E8A-4147-A177-3AD203B41FA5}">
                      <a16:colId xmlns:a16="http://schemas.microsoft.com/office/drawing/2014/main" val="1545496634"/>
                    </a:ext>
                  </a:extLst>
                </a:gridCol>
              </a:tblGrid>
              <a:tr h="251499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Założenia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Komponenty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84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800">
                          <a:solidFill>
                            <a:srgbClr val="000000"/>
                          </a:solidFill>
                        </a:rPr>
                        <a:t>Personalizacja użytkowników 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1800">
                          <a:solidFill>
                            <a:srgbClr val="000000"/>
                          </a:solidFill>
                        </a:rPr>
                        <a:t>Serwer, Data Manager</a:t>
                      </a:r>
                      <a:endParaRPr lang="pl-PL" altLang="en-US" sz="180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333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Działania proekologiczne w postaci minigier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800">
                          <a:solidFill>
                            <a:srgbClr val="000000"/>
                          </a:solidFill>
                        </a:rPr>
                        <a:t>Mini Game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8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800">
                          <a:solidFill>
                            <a:srgbClr val="000000"/>
                          </a:solidFill>
                        </a:rPr>
                        <a:t>Rywalizację pomiędzy użytkownikami w postaci wyzwań 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800">
                          <a:solidFill>
                            <a:srgbClr val="000000"/>
                          </a:solidFill>
                        </a:rPr>
                        <a:t>Main Lobby, Game Room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852623"/>
                  </a:ext>
                </a:extLst>
              </a:tr>
              <a:tr h="325080"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800">
                          <a:solidFill>
                            <a:srgbClr val="000000"/>
                          </a:solidFill>
                        </a:rPr>
                        <a:t>Gratyfikacje codziennego zdobywania doświadczenia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en-US" sz="1800">
                          <a:solidFill>
                            <a:srgbClr val="000000"/>
                          </a:solidFill>
                        </a:rPr>
                        <a:t>Main Lobby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16839"/>
                  </a:ext>
                </a:extLst>
              </a:tr>
              <a:tr h="325080">
                <a:tc>
                  <a:txBody>
                    <a:bodyPr/>
                    <a:lstStyle/>
                    <a:p>
                      <a:pPr algn="ctr"/>
                      <a:r>
                        <a:rPr lang="pl-PL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Przechowywanie danych w bazie danych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Data 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65676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93E0ADF-0C93-EC11-7E82-B0C0C19B1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2073" y="1885"/>
            <a:ext cx="8609012" cy="1263650"/>
          </a:xfrm>
        </p:spPr>
        <p:txBody>
          <a:bodyPr/>
          <a:lstStyle/>
          <a:p>
            <a:pPr eaLnBrk="1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altLang="en-US">
                <a:latin typeface="Verdana" panose="020B0604030504040204" pitchFamily="34" charset="0"/>
              </a:rPr>
              <a:t>Wymagania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8F44A474-6202-86F1-C71D-3ABD16ECF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2152650"/>
            <a:ext cx="8559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E53037A9-3CA1-0815-81E1-7F1ECF1C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16" y="1258888"/>
            <a:ext cx="8624888" cy="601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1000"/>
              </a:lnSpc>
              <a:buClr>
                <a:srgbClr val="000000"/>
              </a:buClr>
              <a:buSzPct val="45000"/>
            </a:pP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Funkcjonalne</a:t>
            </a:r>
            <a:r>
              <a:rPr lang="pl-PL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endParaRPr lang="en-GB" alt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101000"/>
              </a:lnSpc>
              <a:buClr>
                <a:srgbClr val="000000"/>
              </a:buClr>
              <a:buSzPct val="45000"/>
            </a:pPr>
            <a:endParaRPr lang="en-GB" alt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 eaLnBrk="1">
              <a:lnSpc>
                <a:spcPct val="101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Wyświetlenie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Profilu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gracza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: </a:t>
            </a:r>
            <a:b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Prezentowane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dane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: </a:t>
            </a:r>
          </a:p>
          <a:p>
            <a:pPr marL="1028700" lvl="1" eaLnBrk="1">
              <a:lnSpc>
                <a:spcPct val="101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poziom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doświadczenia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</a:p>
          <a:p>
            <a:pPr marL="1028700" lvl="1" eaLnBrk="1">
              <a:lnSpc>
                <a:spcPct val="101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pseudonim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</a:p>
          <a:p>
            <a:pPr marL="1028700" lvl="1" eaLnBrk="1">
              <a:lnSpc>
                <a:spcPct val="101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pasmo </a:t>
            </a:r>
            <a:r>
              <a:rPr lang="pl-PL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„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płomyczków</a:t>
            </a:r>
            <a:r>
              <a:rPr lang="pl-PL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”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</a:p>
          <a:p>
            <a:pPr marL="1028700" lvl="1" eaLnBrk="1">
              <a:lnSpc>
                <a:spcPct val="101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czy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osiągnięto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l-PL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dzienny 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limit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doświadczenia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</a:p>
          <a:p>
            <a:pPr marL="1028700" lvl="1" eaLnBrk="1">
              <a:lnSpc>
                <a:spcPct val="101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lista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wyzwań</a:t>
            </a:r>
            <a:endParaRPr lang="en-GB" alt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 indent="0" eaLnBrk="1">
              <a:lnSpc>
                <a:spcPct val="101000"/>
              </a:lnSpc>
              <a:buClr>
                <a:srgbClr val="000000"/>
              </a:buClr>
              <a:buSzPct val="45000"/>
            </a:pP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Możliwe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akcje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marL="1028700" lvl="1" eaLnBrk="1">
              <a:lnSpc>
                <a:spcPct val="101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Zmiana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hasła</a:t>
            </a:r>
            <a:endParaRPr lang="en-GB" alt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028700" lvl="1" eaLnBrk="1">
              <a:lnSpc>
                <a:spcPct val="101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Zmiana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pseudonimu</a:t>
            </a:r>
            <a:endParaRPr lang="en-GB" alt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028700" lvl="1" eaLnBrk="1">
              <a:lnSpc>
                <a:spcPct val="101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Wylogowanie</a:t>
            </a:r>
            <a:endParaRPr lang="en-GB" alt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028700" lvl="1" eaLnBrk="1">
              <a:lnSpc>
                <a:spcPct val="101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Odebranie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wyzwania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(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akceptacja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lub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odrzucenie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 marL="285750" indent="-285750" eaLnBrk="1">
              <a:lnSpc>
                <a:spcPct val="101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Wymiana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danych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l-PL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k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lienta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z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serwerem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(Firebase)</a:t>
            </a:r>
          </a:p>
          <a:p>
            <a:pPr marL="285750" indent="-285750" eaLnBrk="1">
              <a:lnSpc>
                <a:spcPct val="101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Interakcja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z NPC – po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interakcji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pojawia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się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okno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dialogowe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które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pozwala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wybrać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grę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solo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lub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wyzwanie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. W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przypadku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wyzwania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wybieramy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znajomego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Następuje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przekierowanie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do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minigry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285750" indent="-285750" eaLnBrk="1">
              <a:lnSpc>
                <a:spcPct val="101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Możliwość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zmiany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aktualnie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wybranej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minigry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poprzez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przesunięcie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ekranu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w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prawo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lub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w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lewo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pPr marL="285750" indent="-285750" eaLnBrk="1">
              <a:lnSpc>
                <a:spcPct val="101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Logowanie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/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Rejestracja</a:t>
            </a:r>
            <a:r>
              <a:rPr lang="pl-PL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-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autentykacja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użytkownika</a:t>
            </a:r>
            <a:r>
              <a:rPr lang="pl-PL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GB" alt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 eaLnBrk="1">
              <a:lnSpc>
                <a:spcPct val="101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pl-PL" altLang="en-US" sz="1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93E0ADF-0C93-EC11-7E82-B0C0C19B1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2160" y="-180603"/>
            <a:ext cx="8609012" cy="1263650"/>
          </a:xfrm>
        </p:spPr>
        <p:txBody>
          <a:bodyPr/>
          <a:lstStyle/>
          <a:p>
            <a:pPr eaLnBrk="1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altLang="en-US">
                <a:latin typeface="Verdana" panose="020B0604030504040204" pitchFamily="34" charset="0"/>
              </a:rPr>
              <a:t>Wymagania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8F44A474-6202-86F1-C71D-3ABD16ECF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2152650"/>
            <a:ext cx="8559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E53037A9-3CA1-0815-81E1-7F1ECF1C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784" y="453107"/>
            <a:ext cx="9361040" cy="557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1000"/>
              </a:lnSpc>
              <a:buClr>
                <a:srgbClr val="000000"/>
              </a:buClr>
              <a:buSzPct val="45000"/>
            </a:pP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Funkcjonalne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cd.</a:t>
            </a:r>
          </a:p>
          <a:p>
            <a:pPr eaLnBrk="1">
              <a:lnSpc>
                <a:spcPct val="101000"/>
              </a:lnSpc>
              <a:buClr>
                <a:srgbClr val="000000"/>
              </a:buClr>
              <a:buSzPct val="45000"/>
            </a:pPr>
            <a:endParaRPr lang="en-GB" altLang="en-US" sz="18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eaLnBrk="1">
              <a:lnSpc>
                <a:spcPct val="101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pl-PL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Minigra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l-PL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 rozpoczęciu umożliwia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1085850" lvl="1" indent="-342900" eaLnBrk="1">
              <a:lnSpc>
                <a:spcPct val="101000"/>
              </a:lnSpc>
              <a:buClr>
                <a:srgbClr val="000000"/>
              </a:buClr>
              <a:buSzPct val="45000"/>
              <a:buFont typeface="+mj-lt"/>
              <a:buAutoNum type="alphaLcPeriod"/>
            </a:pP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Przerwanie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gry</a:t>
            </a:r>
            <a:r>
              <a:rPr lang="pl-PL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(wyjście przed ukończeniem zadania)</a:t>
            </a:r>
            <a:endParaRPr lang="en-GB" altLang="en-US" sz="18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085850" lvl="1" indent="-342900" eaLnBrk="1">
              <a:lnSpc>
                <a:spcPct val="101000"/>
              </a:lnSpc>
              <a:buClr>
                <a:srgbClr val="000000"/>
              </a:buClr>
              <a:buSzPct val="45000"/>
              <a:buFont typeface="+mj-lt"/>
              <a:buAutoNum type="alphaLcPeriod"/>
            </a:pP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Ukończenie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gry</a:t>
            </a:r>
            <a:r>
              <a:rPr lang="pl-PL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skutkuje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zdobyciem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punktów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doświadczenia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endParaRPr lang="pl-PL" altLang="en-US" sz="18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eaLnBrk="1">
              <a:lnSpc>
                <a:spcPct val="101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pl-PL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różnych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minigier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tematyce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powiązanej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z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ochroną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środowiska</a:t>
            </a: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285750" eaLnBrk="1">
              <a:lnSpc>
                <a:spcPct val="101000"/>
              </a:lnSpc>
              <a:buClr>
                <a:srgbClr val="000000"/>
              </a:buClr>
              <a:buSzPct val="45000"/>
            </a:pPr>
            <a:r>
              <a:rPr lang="en-GB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pl-PL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Recykling 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Gracz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przeciąga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odpady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do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odpowiednich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kubłów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marL="285750" eaLnBrk="1">
              <a:lnSpc>
                <a:spcPct val="101000"/>
              </a:lnSpc>
              <a:buClr>
                <a:srgbClr val="000000"/>
              </a:buClr>
              <a:buSzPct val="45000"/>
            </a:pP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pl-PL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Oszczędzanie wody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Gracz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łapie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spadające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krople</a:t>
            </a:r>
            <a:r>
              <a:rPr lang="pl-PL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wody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do</a:t>
            </a:r>
            <a:r>
              <a:rPr lang="pl-PL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wiadra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eaLnBrk="1">
              <a:lnSpc>
                <a:spcPct val="101000"/>
              </a:lnSpc>
              <a:buClr>
                <a:srgbClr val="000000"/>
              </a:buClr>
              <a:buSzPct val="45000"/>
            </a:pP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pl-PL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Oszczędzanie energii elektrycznej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Gracz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klika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komputery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 	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biurze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aby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odłączyć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zasilanie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po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pracownikach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którzy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odeszli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ze 	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stanowiska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eaLnBrk="1">
              <a:lnSpc>
                <a:spcPct val="101000"/>
              </a:lnSpc>
              <a:buClr>
                <a:srgbClr val="000000"/>
              </a:buClr>
              <a:buSzPct val="45000"/>
            </a:pP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pl-PL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 Ponowne wykorzystanie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 </a:t>
            </a:r>
          </a:p>
          <a:p>
            <a:pPr marL="285750" eaLnBrk="1">
              <a:lnSpc>
                <a:spcPct val="101000"/>
              </a:lnSpc>
              <a:buClr>
                <a:srgbClr val="000000"/>
              </a:buClr>
              <a:buSzPct val="45000"/>
            </a:pP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pl-PL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 Korzystanie z transportu publicznego, jazda na rowerze, spacery 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– </a:t>
            </a:r>
            <a:r>
              <a:rPr lang="pl-PL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Gracz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planuje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trasę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autobusu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pl-PL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aby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rozwieźć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pasażerów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po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mieście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marL="285750" eaLnBrk="1">
              <a:lnSpc>
                <a:spcPct val="101000"/>
              </a:lnSpc>
              <a:buClr>
                <a:srgbClr val="000000"/>
              </a:buClr>
              <a:buSzPct val="45000"/>
            </a:pP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pl-PL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 Prawidłowe pozbywanie się odpadów nienadających się do recyklingu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</a:t>
            </a:r>
            <a:r>
              <a:rPr lang="pl-PL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Gracz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nawiguje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labirynt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aby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dostarczyć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elektrośmieci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do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punktu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zbiórki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eaLnBrk="1">
              <a:lnSpc>
                <a:spcPct val="101000"/>
              </a:lnSpc>
              <a:buClr>
                <a:srgbClr val="000000"/>
              </a:buClr>
              <a:buSzPct val="45000"/>
            </a:pP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pl-PL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Zużywanie mniejszej ilości papieru podczas drukowania i zakupu 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– </a:t>
            </a:r>
            <a:r>
              <a:rPr lang="pl-PL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Gracz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układa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wycinki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zdjęć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aby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zmieścić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je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wszystkie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kartce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papieru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eaLnBrk="1">
              <a:lnSpc>
                <a:spcPct val="101000"/>
              </a:lnSpc>
              <a:buClr>
                <a:srgbClr val="000000"/>
              </a:buClr>
              <a:buSzPct val="45000"/>
            </a:pP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pl-PL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8. Spożywanie produktów ekologicznych 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–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Gracz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przesuwa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kolejne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slajdy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z </a:t>
            </a:r>
            <a:r>
              <a:rPr lang="pl-PL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produktami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prawo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lub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lewo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zależnie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od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tego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	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czy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są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l-PL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one </a:t>
            </a:r>
            <a:r>
              <a:rPr lang="en-GB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ekologiczne</a:t>
            </a:r>
            <a:r>
              <a:rPr lang="en-GB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39578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E772DE-19A0-2AC4-BBB0-34419F37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>
                <a:latin typeface="Verdana" panose="020B0604030504040204" pitchFamily="34" charset="0"/>
              </a:rPr>
              <a:t>Wymagania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2E9A8B-3392-757C-061B-B5224C9D0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 eaLnBrk="1">
              <a:lnSpc>
                <a:spcPct val="101000"/>
              </a:lnSpc>
              <a:buClr>
                <a:srgbClr val="000000"/>
              </a:buClr>
              <a:buSzPct val="45000"/>
              <a:buNone/>
            </a:pPr>
            <a:r>
              <a:rPr lang="pl-PL" alt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Niefunkcjonalne:</a:t>
            </a:r>
          </a:p>
          <a:p>
            <a:pPr eaLnBrk="1">
              <a:lnSpc>
                <a:spcPct val="101000"/>
              </a:lnSpc>
            </a:pPr>
            <a:r>
              <a:rPr lang="pl-PL" alt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Połączenie z </a:t>
            </a:r>
            <a:r>
              <a:rPr lang="pl-PL" altLang="en-US" sz="3200" dirty="0" err="1">
                <a:solidFill>
                  <a:srgbClr val="000000"/>
                </a:solidFill>
                <a:latin typeface="Verdana" panose="020B0604030504040204" pitchFamily="34" charset="0"/>
              </a:rPr>
              <a:t>internetem</a:t>
            </a:r>
            <a:r>
              <a:rPr lang="pl-PL" alt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/bazą danych</a:t>
            </a:r>
          </a:p>
          <a:p>
            <a:pPr eaLnBrk="1">
              <a:lnSpc>
                <a:spcPct val="101000"/>
              </a:lnSpc>
            </a:pPr>
            <a:r>
              <a:rPr lang="pl-PL" alt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Serwer + Baza Danych na podstawie </a:t>
            </a:r>
            <a:r>
              <a:rPr lang="pl-PL" altLang="en-US" sz="3200" dirty="0" err="1">
                <a:solidFill>
                  <a:srgbClr val="000000"/>
                </a:solidFill>
                <a:latin typeface="Verdana" panose="020B0604030504040204" pitchFamily="34" charset="0"/>
              </a:rPr>
              <a:t>Firebase</a:t>
            </a:r>
            <a:endParaRPr lang="pl-PL" altLang="en-US" sz="3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101000"/>
              </a:lnSpc>
            </a:pPr>
            <a:r>
              <a:rPr lang="pl-PL" alt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Ograniczenie zdobywanego doświadczenia do dziennego limitu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105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B2D734B-7852-A5D4-D71F-6B3E4DF3E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627063"/>
            <a:ext cx="8609012" cy="1263650"/>
          </a:xfrm>
        </p:spPr>
        <p:txBody>
          <a:bodyPr/>
          <a:lstStyle/>
          <a:p>
            <a:pPr eaLnBrk="1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altLang="en-US">
                <a:latin typeface="Verdana" panose="020B0604030504040204" pitchFamily="34" charset="0"/>
              </a:rPr>
              <a:t>Diagram przypadków użycia</a:t>
            </a: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20EB3F70-CB62-5F0D-2FCA-F5B530443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2152650"/>
            <a:ext cx="8559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4" name="Obraz 3" descr="Obraz zawierający tekst, diagram, zrzut ekranu, linia">
            <a:extLst>
              <a:ext uri="{FF2B5EF4-FFF2-40B4-BE49-F238E27FC236}">
                <a16:creationId xmlns:a16="http://schemas.microsoft.com/office/drawing/2014/main" id="{58C26230-E87D-7366-491D-221A59CE7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6" y="1547589"/>
            <a:ext cx="9213603" cy="58416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B1BB952E-0DE1-B231-AD02-9753FD45E9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806" y="355572"/>
            <a:ext cx="8609012" cy="1263650"/>
          </a:xfrm>
        </p:spPr>
        <p:txBody>
          <a:bodyPr/>
          <a:lstStyle/>
          <a:p>
            <a:pPr eaLnBrk="1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l-PL" altLang="en-US">
                <a:latin typeface="Verdana" panose="020B0604030504040204" pitchFamily="34" charset="0"/>
              </a:rPr>
              <a:t>Diagram komponentów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AE990BBB-5161-3B78-60DB-13DE207BE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2152650"/>
            <a:ext cx="8559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3" name="Obraz 2" descr="Obraz zawierający tekst, diagram, linia, Równolegle&#10;&#10;Opis wygenerowany automatycznie">
            <a:extLst>
              <a:ext uri="{FF2B5EF4-FFF2-40B4-BE49-F238E27FC236}">
                <a16:creationId xmlns:a16="http://schemas.microsoft.com/office/drawing/2014/main" id="{A5EB368B-DCEE-205B-53F0-2AC8BD9F6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94" y="1403573"/>
            <a:ext cx="6410138" cy="597624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CE1D93AA-BD96-0A9A-671F-EEF99DA2C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627063"/>
            <a:ext cx="8609012" cy="1263650"/>
          </a:xfrm>
        </p:spPr>
        <p:txBody>
          <a:bodyPr/>
          <a:lstStyle/>
          <a:p>
            <a:pPr eaLnBrk="1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latin typeface="Verdana" panose="020B0604030504040204" pitchFamily="34" charset="0"/>
              </a:rPr>
              <a:t>Mini Game</a:t>
            </a:r>
            <a:endParaRPr lang="pl-PL" altLang="en-US">
              <a:latin typeface="Verdana" panose="020B060403050404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4C269D60-4043-13AA-06DE-FB97A389D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2152650"/>
            <a:ext cx="8559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0D2082B-1004-784D-8575-01800C255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80" y="1691605"/>
            <a:ext cx="8342511" cy="3182428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6A73CDF-6B58-7D16-C8C3-D8137F6BE147}"/>
              </a:ext>
            </a:extLst>
          </p:cNvPr>
          <p:cNvSpPr txBox="1"/>
          <p:nvPr/>
        </p:nvSpPr>
        <p:spPr>
          <a:xfrm>
            <a:off x="677863" y="3960802"/>
            <a:ext cx="8609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Mini Game to </a:t>
            </a:r>
            <a:r>
              <a:rPr lang="en-GB" dirty="0" err="1">
                <a:solidFill>
                  <a:schemeClr val="tx1"/>
                </a:solidFill>
              </a:rPr>
              <a:t>przykład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dirty="0" err="1">
                <a:solidFill>
                  <a:schemeClr val="tx1"/>
                </a:solidFill>
              </a:rPr>
              <a:t>abstrakcja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pozwalająca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uproszczenia</a:t>
            </a:r>
            <a:r>
              <a:rPr lang="en-GB" dirty="0">
                <a:solidFill>
                  <a:schemeClr val="tx1"/>
                </a:solidFill>
              </a:rPr>
              <a:t>) </a:t>
            </a:r>
            <a:r>
              <a:rPr lang="en-GB" dirty="0" err="1">
                <a:solidFill>
                  <a:schemeClr val="tx1"/>
                </a:solidFill>
              </a:rPr>
              <a:t>komponentu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który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odpowiada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każdej</a:t>
            </a:r>
            <a:r>
              <a:rPr lang="en-GB" dirty="0">
                <a:solidFill>
                  <a:schemeClr val="tx1"/>
                </a:solidFill>
              </a:rPr>
              <a:t> z </a:t>
            </a:r>
            <a:r>
              <a:rPr lang="en-GB" dirty="0" err="1">
                <a:solidFill>
                  <a:schemeClr val="tx1"/>
                </a:solidFill>
              </a:rPr>
              <a:t>poniżej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wymienionych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minigier</a:t>
            </a:r>
            <a:r>
              <a:rPr lang="en-GB" dirty="0">
                <a:solidFill>
                  <a:schemeClr val="tx1"/>
                </a:solidFill>
              </a:rPr>
              <a:t> o </a:t>
            </a:r>
            <a:r>
              <a:rPr lang="en-GB" dirty="0" err="1">
                <a:solidFill>
                  <a:schemeClr val="tx1"/>
                </a:solidFill>
              </a:rPr>
              <a:t>tematyce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nawiązującej</a:t>
            </a:r>
            <a:r>
              <a:rPr lang="en-GB" dirty="0">
                <a:solidFill>
                  <a:schemeClr val="tx1"/>
                </a:solidFill>
              </a:rPr>
              <a:t> do </a:t>
            </a:r>
            <a:r>
              <a:rPr lang="en-GB" dirty="0" err="1">
                <a:solidFill>
                  <a:schemeClr val="tx1"/>
                </a:solidFill>
              </a:rPr>
              <a:t>ochrony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środowiska</a:t>
            </a:r>
            <a:r>
              <a:rPr lang="en-GB" dirty="0">
                <a:solidFill>
                  <a:schemeClr val="tx1"/>
                </a:solidFill>
              </a:rPr>
              <a:t>. W </a:t>
            </a:r>
            <a:r>
              <a:rPr lang="en-GB" dirty="0" err="1">
                <a:solidFill>
                  <a:schemeClr val="tx1"/>
                </a:solidFill>
              </a:rPr>
              <a:t>jego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strukturze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musi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znaleźć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się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główna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pętla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rozgrywki</a:t>
            </a:r>
            <a:r>
              <a:rPr lang="en-GB" dirty="0">
                <a:solidFill>
                  <a:schemeClr val="tx1"/>
                </a:solidFill>
              </a:rPr>
              <a:t>. Interface Play </a:t>
            </a:r>
            <a:r>
              <a:rPr lang="en-GB" dirty="0" err="1">
                <a:solidFill>
                  <a:schemeClr val="tx1"/>
                </a:solidFill>
              </a:rPr>
              <a:t>MiniGame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oferuje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wywołanie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funkcji</a:t>
            </a:r>
            <a:r>
              <a:rPr lang="en-GB" dirty="0">
                <a:solidFill>
                  <a:schemeClr val="tx1"/>
                </a:solidFill>
              </a:rPr>
              <a:t>, w </a:t>
            </a:r>
            <a:r>
              <a:rPr lang="en-GB" dirty="0" err="1">
                <a:solidFill>
                  <a:schemeClr val="tx1"/>
                </a:solidFill>
              </a:rPr>
              <a:t>której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będzie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znajdowała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się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pętla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rozgrywki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oraz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kluczowe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dane</a:t>
            </a:r>
            <a:r>
              <a:rPr lang="en-GB" dirty="0">
                <a:solidFill>
                  <a:schemeClr val="tx1"/>
                </a:solidFill>
              </a:rPr>
              <a:t> do </a:t>
            </a:r>
            <a:r>
              <a:rPr lang="en-GB" dirty="0" err="1">
                <a:solidFill>
                  <a:schemeClr val="tx1"/>
                </a:solidFill>
              </a:rPr>
              <a:t>działania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minigry</a:t>
            </a:r>
            <a:r>
              <a:rPr lang="en-GB" dirty="0">
                <a:solidFill>
                  <a:schemeClr val="tx1"/>
                </a:solidFill>
              </a:rPr>
              <a:t>. Interface User Data Manager </a:t>
            </a:r>
            <a:r>
              <a:rPr lang="en-GB" dirty="0" err="1">
                <a:solidFill>
                  <a:schemeClr val="tx1"/>
                </a:solidFill>
              </a:rPr>
              <a:t>pozwala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przesłanie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kluczowych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informacji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takich</a:t>
            </a:r>
            <a:r>
              <a:rPr lang="en-GB" dirty="0">
                <a:solidFill>
                  <a:schemeClr val="tx1"/>
                </a:solidFill>
              </a:rPr>
              <a:t> jak </a:t>
            </a:r>
            <a:r>
              <a:rPr lang="en-GB" dirty="0" err="1">
                <a:solidFill>
                  <a:schemeClr val="tx1"/>
                </a:solidFill>
              </a:rPr>
              <a:t>liczbę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zdobytych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punktów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doświadczenia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oraz</a:t>
            </a:r>
            <a:r>
              <a:rPr lang="en-GB" dirty="0">
                <a:solidFill>
                  <a:schemeClr val="tx1"/>
                </a:solidFill>
              </a:rPr>
              <a:t> stan </a:t>
            </a:r>
            <a:r>
              <a:rPr lang="en-GB" dirty="0" err="1">
                <a:solidFill>
                  <a:schemeClr val="tx1"/>
                </a:solidFill>
              </a:rPr>
              <a:t>ukończenia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rozgrywki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Sukces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Porażka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lub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Przerwany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lang="pl-P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CE1D93AA-BD96-0A9A-671F-EEF99DA2C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627063"/>
            <a:ext cx="8609012" cy="1263650"/>
          </a:xfrm>
        </p:spPr>
        <p:txBody>
          <a:bodyPr/>
          <a:lstStyle/>
          <a:p>
            <a:pPr eaLnBrk="1"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latin typeface="Verdana" panose="020B0604030504040204" pitchFamily="34" charset="0"/>
              </a:rPr>
              <a:t>Mini Game - Recycling</a:t>
            </a:r>
            <a:endParaRPr lang="pl-PL" altLang="en-US">
              <a:latin typeface="Verdana" panose="020B060403050404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4C269D60-4043-13AA-06DE-FB97A389D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2152650"/>
            <a:ext cx="8559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63376F6-9FA8-0EC2-021A-961BED24B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763613"/>
            <a:ext cx="9576817" cy="3027964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B14DD112-0E5E-A92A-8451-826833FCF01E}"/>
              </a:ext>
            </a:extLst>
          </p:cNvPr>
          <p:cNvSpPr txBox="1"/>
          <p:nvPr/>
        </p:nvSpPr>
        <p:spPr>
          <a:xfrm>
            <a:off x="677863" y="6660157"/>
            <a:ext cx="3426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>
                <a:solidFill>
                  <a:schemeClr val="tx1"/>
                </a:solidFill>
              </a:rPr>
              <a:t>Radosław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Soboleski</a:t>
            </a:r>
            <a:endParaRPr lang="en-GB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</a:rPr>
              <a:t>Igor </a:t>
            </a:r>
            <a:r>
              <a:rPr lang="en-GB" err="1">
                <a:solidFill>
                  <a:schemeClr val="tx1"/>
                </a:solidFill>
              </a:rPr>
              <a:t>Kusideł</a:t>
            </a:r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8411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Lucida Sans Unicode"/>
        <a:cs typeface="Lucida Sans Unicode"/>
      </a:majorFont>
      <a:minorFont>
        <a:latin typeface="Times New Roman"/>
        <a:ea typeface="Lucida Sans Unicode"/>
        <a:cs typeface="Lucida Sans Unicode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0BB43D27E8DD44AB3649F0CCD7C1DF6" ma:contentTypeVersion="11" ma:contentTypeDescription="Utwórz nowy dokument." ma:contentTypeScope="" ma:versionID="177e85af64491cafd8e5688f6c926aad">
  <xsd:schema xmlns:xsd="http://www.w3.org/2001/XMLSchema" xmlns:xs="http://www.w3.org/2001/XMLSchema" xmlns:p="http://schemas.microsoft.com/office/2006/metadata/properties" xmlns:ns3="fd722703-5359-4be4-b2f5-d662d560d1d4" xmlns:ns4="81528ee7-8192-4329-a69c-c72fb40adb87" targetNamespace="http://schemas.microsoft.com/office/2006/metadata/properties" ma:root="true" ma:fieldsID="03988b640fe674d36cd6e4e428aae0ea" ns3:_="" ns4:_="">
    <xsd:import namespace="fd722703-5359-4be4-b2f5-d662d560d1d4"/>
    <xsd:import namespace="81528ee7-8192-4329-a69c-c72fb40adb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722703-5359-4be4-b2f5-d662d560d1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528ee7-8192-4329-a69c-c72fb40adb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9937E9-C0A0-4070-B8CF-8D649BECB7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722703-5359-4be4-b2f5-d662d560d1d4"/>
    <ds:schemaRef ds:uri="81528ee7-8192-4329-a69c-c72fb40adb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CAD485-CE9C-4C40-9C35-33785FF0B0A3}">
  <ds:schemaRefs>
    <ds:schemaRef ds:uri="fd722703-5359-4be4-b2f5-d662d560d1d4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81528ee7-8192-4329-a69c-c72fb40adb8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7149998-66F3-4248-86A7-8463B95880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1674</Words>
  <Application>Microsoft Office PowerPoint</Application>
  <PresentationFormat>Niestandardowy</PresentationFormat>
  <Paragraphs>150</Paragraphs>
  <Slides>28</Slides>
  <Notes>24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6" baseType="lpstr">
      <vt:lpstr>Arial</vt:lpstr>
      <vt:lpstr>gg sans</vt:lpstr>
      <vt:lpstr>inherit</vt:lpstr>
      <vt:lpstr>source sans pro</vt:lpstr>
      <vt:lpstr>StarSymbol</vt:lpstr>
      <vt:lpstr>Times New Roman</vt:lpstr>
      <vt:lpstr>Verdana</vt:lpstr>
      <vt:lpstr>Default Design</vt:lpstr>
      <vt:lpstr>Architektura systemu</vt:lpstr>
      <vt:lpstr>Cel i założenia</vt:lpstr>
      <vt:lpstr>Wymagania</vt:lpstr>
      <vt:lpstr>Wymagania</vt:lpstr>
      <vt:lpstr>Wymagania</vt:lpstr>
      <vt:lpstr>Diagram przypadków użycia</vt:lpstr>
      <vt:lpstr>Diagram komponentów</vt:lpstr>
      <vt:lpstr>Mini Game</vt:lpstr>
      <vt:lpstr>Mini Game - Recycling</vt:lpstr>
      <vt:lpstr>Mini Game – Water Saving</vt:lpstr>
      <vt:lpstr>Minigame – Energy Saving</vt:lpstr>
      <vt:lpstr>Mini Game - Reuse</vt:lpstr>
      <vt:lpstr>Mini Game – Public Transport</vt:lpstr>
      <vt:lpstr>Mini Game - Non-recyclables</vt:lpstr>
      <vt:lpstr>Mini Game – Paper Saving</vt:lpstr>
      <vt:lpstr>Mini Game – Eco Food</vt:lpstr>
      <vt:lpstr>Game Room</vt:lpstr>
      <vt:lpstr>Main Lobby</vt:lpstr>
      <vt:lpstr>Data Manager</vt:lpstr>
      <vt:lpstr>Server </vt:lpstr>
      <vt:lpstr>Data Base</vt:lpstr>
      <vt:lpstr>Main Lobby ∈ Game Room</vt:lpstr>
      <vt:lpstr>Game Room &lt;- Mini Game </vt:lpstr>
      <vt:lpstr>Mini Game &lt;- Data Manager</vt:lpstr>
      <vt:lpstr>Main Lobby &lt;- Data Manager</vt:lpstr>
      <vt:lpstr>Data Manager &lt;- Server</vt:lpstr>
      <vt:lpstr>Server &lt;- Data Base</vt:lpstr>
      <vt:lpstr>Architektura a założenia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Architektura systemu</dc:title>
  <dc:creator>Marcin Mazur</dc:creator>
  <cp:lastModifiedBy>Grzegorz Ludziejewski</cp:lastModifiedBy>
  <cp:revision>26</cp:revision>
  <dcterms:modified xsi:type="dcterms:W3CDTF">2023-11-08T20:06:30Z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0x01010070BB43D27E8DD44AB3649F0CCD7C1DF6</vt:lpwstr>
  </property>
</Properties>
</file>