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9" r:id="rId5"/>
    <p:sldId id="265" r:id="rId6"/>
    <p:sldId id="271" r:id="rId7"/>
    <p:sldId id="264" r:id="rId8"/>
    <p:sldId id="263" r:id="rId9"/>
    <p:sldId id="272" r:id="rId10"/>
    <p:sldId id="273" r:id="rId11"/>
    <p:sldId id="260" r:id="rId12"/>
    <p:sldId id="274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F5480"/>
    <a:srgbClr val="006F9D"/>
    <a:srgbClr val="AB0031"/>
    <a:srgbClr val="2EA061"/>
    <a:srgbClr val="35C611"/>
    <a:srgbClr val="07E8F6"/>
    <a:srgbClr val="FFBE06"/>
    <a:srgbClr val="A167A4"/>
    <a:srgbClr val="2A2F4D"/>
    <a:srgbClr val="2E2C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>
        <p:scale>
          <a:sx n="100" d="100"/>
          <a:sy n="100" d="100"/>
        </p:scale>
        <p:origin x="-215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6165" y="383056"/>
            <a:ext cx="8220635" cy="611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358" y="1143000"/>
            <a:ext cx="8277725" cy="3309430"/>
          </a:xfrm>
        </p:spPr>
        <p:txBody>
          <a:bodyPr anchor="ctr">
            <a:normAutofit/>
          </a:bodyPr>
          <a:lstStyle/>
          <a:p>
            <a:r>
              <a:rPr lang="ru-RU" sz="66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Крестики-нолики</a:t>
            </a:r>
            <a:br>
              <a:rPr lang="ru-RU" sz="66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ru-RU" sz="66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на </a:t>
            </a:r>
            <a:r>
              <a:rPr lang="en-US" sz="6600" b="1" dirty="0" err="1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Arduino</a:t>
            </a:r>
            <a:endParaRPr lang="en-US" sz="6600" b="1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4696" y="4804607"/>
            <a:ext cx="4992624" cy="1295404"/>
          </a:xfrm>
        </p:spPr>
        <p:txBody>
          <a:bodyPr anchor="ctr">
            <a:normAutofit/>
          </a:bodyPr>
          <a:lstStyle/>
          <a:p>
            <a:pPr algn="l"/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</a:rPr>
              <a:t>Выполнил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</a:rPr>
              <a:t>Гунба Леонардо</a:t>
            </a:r>
          </a:p>
          <a:p>
            <a:pPr algn="l"/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</a:rPr>
              <a:t>Группа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</a:rPr>
              <a:t>18 Б12-пу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538130"/>
            <a:ext cx="8277225" cy="896209"/>
          </a:xfrm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  <a:t>Программная архитектура проекта</a:t>
            </a:r>
            <a:b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sz="4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907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accent5">
                    <a:lumMod val="50000"/>
                  </a:schemeClr>
                </a:solidFill>
              </a:rPr>
              <a:t>            </a:t>
            </a:r>
            <a:endParaRPr lang="ru-RU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Рисунок 6" descr="2019-12-03 (1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801" y="904875"/>
            <a:ext cx="1473399" cy="5601833"/>
          </a:xfrm>
          <a:prstGeom prst="rect">
            <a:avLst/>
          </a:prstGeom>
        </p:spPr>
      </p:pic>
      <p:pic>
        <p:nvPicPr>
          <p:cNvPr id="10" name="Рисунок 9" descr="2019-12-03 (1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7791" y="912870"/>
            <a:ext cx="1290734" cy="5554606"/>
          </a:xfrm>
          <a:prstGeom prst="rect">
            <a:avLst/>
          </a:prstGeom>
        </p:spPr>
      </p:pic>
      <p:pic>
        <p:nvPicPr>
          <p:cNvPr id="12" name="Рисунок 11" descr="2019-12-03 (1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9194" y="933021"/>
            <a:ext cx="4883349" cy="54296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lol.png"/>
          <p:cNvPicPr>
            <a:picLocks noChangeAspect="1"/>
          </p:cNvPicPr>
          <p:nvPr/>
        </p:nvPicPr>
        <p:blipFill>
          <a:blip r:embed="rId2" cstate="print"/>
          <a:srcRect r="28435" b="37563"/>
          <a:stretch>
            <a:fillRect/>
          </a:stretch>
        </p:blipFill>
        <p:spPr>
          <a:xfrm>
            <a:off x="1233465" y="2162175"/>
            <a:ext cx="6424635" cy="3562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73" y="538130"/>
            <a:ext cx="8047077" cy="1500220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Описание файловой архитектуры проекта</a:t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73" y="538130"/>
            <a:ext cx="8056602" cy="896209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Инструкция по эксплуатации</a:t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875" y="1152525"/>
            <a:ext cx="8096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После подключения </a:t>
            </a:r>
            <a:r>
              <a:rPr lang="en-US" sz="2000" b="1" i="1" dirty="0" err="1" smtClean="0">
                <a:solidFill>
                  <a:schemeClr val="accent5">
                    <a:lumMod val="50000"/>
                  </a:schemeClr>
                </a:solidFill>
              </a:rPr>
              <a:t>Arduino</a:t>
            </a: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 Uno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к питанию с соответствующей периферией, на экране отобразится игровое поле, состоящее из 9-ти ячеек. </a:t>
            </a:r>
            <a:endParaRPr lang="en-U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Выбор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ячейки происходит с помощью джойстика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Начальное состояние находится в ячейке, расположенной посередине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Надавливание джойстика вправо отвечает за перемещение в правую сторону, влево - левую, наверх - верхнюю и вниз - нижнюю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Нажатие на нижнюю цветную кнопку позволяет выбрать нужный символ.(Крестик либо нолик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). </a:t>
            </a:r>
            <a:endParaRPr lang="en-U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ru-RU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Также в левом верхнем углу отображается символ</a:t>
            </a:r>
          </a:p>
          <a:p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игрока, делающего следующий ход.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После победы одного из игроков либо 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ничьи выводится соответствующее сообщение. После этого выводится сообщение о начале новой игры. Новая игра начинается после нажатия на </a:t>
            </a:r>
            <a:r>
              <a:rPr lang="ru-RU" sz="2000" b="1" i="1" dirty="0" err="1" smtClean="0">
                <a:solidFill>
                  <a:schemeClr val="accent5">
                    <a:lumMod val="50000"/>
                  </a:schemeClr>
                </a:solidFill>
              </a:rPr>
              <a:t>кпонку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ru-RU" sz="2000" b="1" i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sz="2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6" y="2643155"/>
            <a:ext cx="8181974" cy="896209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chemeClr val="accent5">
                    <a:lumMod val="50000"/>
                  </a:schemeClr>
                </a:solidFill>
              </a:rPr>
              <a:t>Спасибо за внимание!</a:t>
            </a:r>
            <a:endParaRPr lang="en-US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31" y="369688"/>
            <a:ext cx="8005969" cy="1699744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Общая постановка задачи</a:t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7831" y="2201779"/>
            <a:ext cx="7688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Необходимо создать приложение</a:t>
            </a:r>
            <a:endParaRPr lang="en-US" sz="3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крестики-нолики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 3х3 на микроконтроллере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</a:rPr>
              <a:t>Arduino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 Uno 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с использованием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Nokia 5110 LCD 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и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Joystick Shield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73" y="538130"/>
            <a:ext cx="8066127" cy="896209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Требования к выполнению задачи</a:t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72" y="1210136"/>
            <a:ext cx="82202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Классические крестики-нолики 3х3 на двоих. Выбор ячейки осуществляется джойстиком, крестик/нолик ставится нажатием одной из цветных клавиш. </a:t>
            </a:r>
          </a:p>
          <a:p>
            <a:endParaRPr lang="ru-RU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Финальная версия проекта должна являться законченным продуктом с полноценной документацией.</a:t>
            </a:r>
          </a:p>
          <a:p>
            <a:pPr fontAlgn="base">
              <a:buFont typeface="Wingdings" pitchFamily="2" charset="2"/>
              <a:buChar char="Ø"/>
            </a:pPr>
            <a:endParaRPr lang="ru-RU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Код проекта должен содержать подробные комментарии, поясняющие основные моменты логики работы.</a:t>
            </a:r>
          </a:p>
          <a:p>
            <a:pPr fontAlgn="base">
              <a:buFont typeface="Wingdings" pitchFamily="2" charset="2"/>
              <a:buChar char="Ø"/>
            </a:pPr>
            <a:endParaRPr lang="ru-RU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accent5">
                    <a:lumMod val="50000"/>
                  </a:schemeClr>
                </a:solidFill>
              </a:rPr>
              <a:t>Styleguide</a:t>
            </a: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не конкретизирован, однако необходимо придерживаться единого стиля во всем проекте.</a:t>
            </a:r>
          </a:p>
          <a:p>
            <a:pPr fontAlgn="base">
              <a:buFont typeface="Wingdings" pitchFamily="2" charset="2"/>
              <a:buChar char="Ø"/>
            </a:pPr>
            <a:endParaRPr lang="ru-RU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> Необходимо максимально разделить три основных компонента: обработку входных данных, вывод на дисплей и логику работы программы.</a:t>
            </a:r>
          </a:p>
          <a:p>
            <a: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NOKIA-5100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0851" y="1285876"/>
            <a:ext cx="2781300" cy="278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833405"/>
            <a:ext cx="8324850" cy="896209"/>
          </a:xfrm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  <a:t>Описание использованных </a:t>
            </a:r>
            <a:r>
              <a:rPr lang="en-US" sz="4000" b="1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4000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  <a:t>устройств</a:t>
            </a:r>
            <a:b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sz="4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726" y="1333498"/>
            <a:ext cx="82200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     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ru-RU" sz="2000" b="1" dirty="0" err="1" smtClean="0">
                <a:solidFill>
                  <a:schemeClr val="accent5">
                    <a:lumMod val="50000"/>
                  </a:schemeClr>
                </a:solidFill>
              </a:rPr>
              <a:t>Arduino</a:t>
            </a: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5">
                    <a:lumMod val="50000"/>
                  </a:schemeClr>
                </a:solidFill>
              </a:rPr>
              <a:t>Uno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  	                           	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Nokia 5110 LCD</a:t>
            </a: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			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Joystick Shield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   	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 descr="100100295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76140" y="3160523"/>
            <a:ext cx="3731823" cy="2577290"/>
          </a:xfrm>
          <a:prstGeom prst="rect">
            <a:avLst/>
          </a:prstGeom>
          <a:effectLst>
            <a:outerShdw blurRad="50800" dist="50800" dir="5400000" sx="102000" sy="102000" algn="ctr" rotWithShape="0">
              <a:schemeClr val="bg1">
                <a:lumMod val="75000"/>
              </a:schemeClr>
            </a:outerShdw>
          </a:effectLst>
        </p:spPr>
      </p:pic>
      <p:pic>
        <p:nvPicPr>
          <p:cNvPr id="5" name="Рисунок 4" descr="DSC0128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1" y="4142401"/>
            <a:ext cx="3695699" cy="2159884"/>
          </a:xfrm>
          <a:prstGeom prst="rect">
            <a:avLst/>
          </a:prstGeom>
          <a:effectLst>
            <a:outerShdw blurRad="50800" dist="50800" dir="5400000" sx="102000" sy="102000" algn="ctr" rotWithShape="0">
              <a:schemeClr val="accent1">
                <a:lumMod val="40000"/>
                <a:lumOff val="6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73" y="538130"/>
            <a:ext cx="8037552" cy="896209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 Схема подключения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 Joystick Shield</a:t>
            </a:r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Рисунок 2" descr="ct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1593" y="2162175"/>
            <a:ext cx="4717082" cy="2704809"/>
          </a:xfrm>
          <a:prstGeom prst="rect">
            <a:avLst/>
          </a:prstGeom>
        </p:spPr>
      </p:pic>
      <p:pic>
        <p:nvPicPr>
          <p:cNvPr id="4" name="Рисунок 3" descr="2019-12-03 (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482" y="2085975"/>
            <a:ext cx="3735828" cy="981127"/>
          </a:xfrm>
          <a:prstGeom prst="rect">
            <a:avLst/>
          </a:prstGeom>
        </p:spPr>
      </p:pic>
      <p:pic>
        <p:nvPicPr>
          <p:cNvPr id="5" name="Рисунок 4" descr="2019-12-03 (5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7125" y="3362250"/>
            <a:ext cx="2475787" cy="1352625"/>
          </a:xfrm>
          <a:prstGeom prst="rect">
            <a:avLst/>
          </a:prstGeom>
        </p:spPr>
      </p:pic>
      <p:pic>
        <p:nvPicPr>
          <p:cNvPr id="6" name="Рисунок 5" descr="JoyStickShieldV1.A_c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197" y="4928996"/>
            <a:ext cx="7369963" cy="10146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73" y="538130"/>
            <a:ext cx="8037552" cy="896209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 Схема подключения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 Nokia 5110 LCD</a:t>
            </a:r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1619250"/>
            <a:ext cx="71587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</a:rPr>
              <a:t>Подключение </a:t>
            </a:r>
            <a:r>
              <a:rPr lang="en-US" sz="2000" dirty="0" smtClean="0">
                <a:solidFill>
                  <a:srgbClr val="002060"/>
                </a:solidFill>
              </a:rPr>
              <a:t>Nokia 5110 LCD</a:t>
            </a:r>
            <a:r>
              <a:rPr lang="ru-RU" sz="2000" dirty="0" smtClean="0">
                <a:solidFill>
                  <a:srgbClr val="002060"/>
                </a:solidFill>
              </a:rPr>
              <a:t> с помощью макетной платы</a:t>
            </a:r>
          </a:p>
          <a:p>
            <a:endParaRPr lang="ru-RU" sz="20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RST —</a:t>
            </a:r>
            <a:r>
              <a:rPr lang="ru-RU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pin </a:t>
            </a:r>
            <a:r>
              <a:rPr lang="ru-RU" sz="2000" dirty="0" smtClean="0">
                <a:solidFill>
                  <a:srgbClr val="002060"/>
                </a:solidFill>
              </a:rPr>
              <a:t>12</a:t>
            </a:r>
            <a:r>
              <a:rPr lang="en-US" sz="2000" dirty="0" smtClean="0">
                <a:solidFill>
                  <a:srgbClr val="002060"/>
                </a:solidFill>
              </a:rPr>
              <a:t>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CE — pin 13;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DC — pin 11;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</a:t>
            </a:r>
            <a:r>
              <a:rPr lang="en-US" sz="2000" dirty="0" err="1" smtClean="0">
                <a:solidFill>
                  <a:srgbClr val="002060"/>
                </a:solidFill>
              </a:rPr>
              <a:t>DIn</a:t>
            </a:r>
            <a:r>
              <a:rPr lang="en-US" sz="2000" dirty="0" smtClean="0">
                <a:solidFill>
                  <a:srgbClr val="002060"/>
                </a:solidFill>
              </a:rPr>
              <a:t> — pin 10;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</a:t>
            </a:r>
            <a:r>
              <a:rPr lang="en-US" sz="2000" dirty="0" err="1" smtClean="0">
                <a:solidFill>
                  <a:srgbClr val="002060"/>
                </a:solidFill>
              </a:rPr>
              <a:t>Clk</a:t>
            </a:r>
            <a:r>
              <a:rPr lang="en-US" sz="2000" dirty="0" smtClean="0">
                <a:solidFill>
                  <a:srgbClr val="002060"/>
                </a:solidFill>
              </a:rPr>
              <a:t> — pin 9;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</a:t>
            </a:r>
            <a:r>
              <a:rPr lang="en-US" sz="2000" dirty="0" err="1" smtClean="0">
                <a:solidFill>
                  <a:srgbClr val="002060"/>
                </a:solidFill>
              </a:rPr>
              <a:t>Vcc</a:t>
            </a:r>
            <a:r>
              <a:rPr lang="en-US" sz="2000" dirty="0" smtClean="0">
                <a:solidFill>
                  <a:srgbClr val="002060"/>
                </a:solidFill>
              </a:rPr>
              <a:t> — 3.3v;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 BL —</a:t>
            </a:r>
            <a:r>
              <a:rPr lang="ru-RU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3.3v;</a:t>
            </a:r>
            <a:endParaRPr lang="ru-RU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   GND — GRD;</a:t>
            </a:r>
            <a:endParaRPr lang="ru-RU" sz="2000" dirty="0" smtClean="0">
              <a:solidFill>
                <a:srgbClr val="002060"/>
              </a:solidFill>
            </a:endParaRPr>
          </a:p>
          <a:p>
            <a:endParaRPr lang="ru-RU" sz="2000" dirty="0">
              <a:solidFill>
                <a:srgbClr val="002060"/>
              </a:solidFill>
            </a:endParaRPr>
          </a:p>
        </p:txBody>
      </p:sp>
      <p:pic>
        <p:nvPicPr>
          <p:cNvPr id="6" name="Рисунок 5" descr="ссс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7103" y="2343150"/>
            <a:ext cx="5031597" cy="3827049"/>
          </a:xfrm>
          <a:prstGeom prst="rect">
            <a:avLst/>
          </a:prstGeom>
        </p:spPr>
      </p:pic>
      <p:pic>
        <p:nvPicPr>
          <p:cNvPr id="7" name="Рисунок 6" descr="2019-12-03 (6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980" y="2081181"/>
            <a:ext cx="3026458" cy="652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38130"/>
            <a:ext cx="8362950" cy="89620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>Описание библиотеки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LCD5110_Graph</a:t>
            </a:r>
            <a: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Рисунок 2" descr="2019-12-02 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632" y="2004728"/>
            <a:ext cx="2495104" cy="2767297"/>
          </a:xfrm>
          <a:prstGeom prst="rect">
            <a:avLst/>
          </a:prstGeom>
        </p:spPr>
      </p:pic>
      <p:pic>
        <p:nvPicPr>
          <p:cNvPr id="4" name="Рисунок 3" descr="2019-12-02 (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3210" y="1847697"/>
            <a:ext cx="5386915" cy="1562409"/>
          </a:xfrm>
          <a:prstGeom prst="rect">
            <a:avLst/>
          </a:prstGeom>
        </p:spPr>
      </p:pic>
      <p:pic>
        <p:nvPicPr>
          <p:cNvPr id="5" name="Рисунок 4" descr="2019-12-02 (1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4674" y="3628863"/>
            <a:ext cx="5148752" cy="1709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950" y="5867400"/>
            <a:ext cx="799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Полное описание -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https://mynobook.blogspot.com/2015/02/lcd5110graph.html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538130"/>
            <a:ext cx="8277225" cy="896209"/>
          </a:xfrm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  <a:t>Программная архитектура проекта</a:t>
            </a:r>
            <a:b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sz="4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Рисунок 2" descr="2019-12-03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1" y="1333499"/>
            <a:ext cx="5019673" cy="3711429"/>
          </a:xfrm>
          <a:prstGeom prst="rect">
            <a:avLst/>
          </a:prstGeom>
        </p:spPr>
      </p:pic>
      <p:pic>
        <p:nvPicPr>
          <p:cNvPr id="4" name="Рисунок 3" descr="2019-12-03 (1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9488" y="1171201"/>
            <a:ext cx="3033962" cy="488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9907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accent5">
                    <a:lumMod val="50000"/>
                  </a:schemeClr>
                </a:solidFill>
              </a:rPr>
              <a:t>            </a:t>
            </a:r>
            <a:endParaRPr lang="ru-RU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538130"/>
            <a:ext cx="8277225" cy="896209"/>
          </a:xfrm>
        </p:spPr>
        <p:txBody>
          <a:bodyPr>
            <a:noAutofit/>
          </a:bodyPr>
          <a:lstStyle/>
          <a:p>
            <a: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  <a:t>Программная архитектура проекта</a:t>
            </a:r>
            <a:br>
              <a:rPr lang="ru-RU" sz="4000" b="1" i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sz="40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907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solidFill>
                  <a:schemeClr val="accent5">
                    <a:lumMod val="50000"/>
                  </a:schemeClr>
                </a:solidFill>
              </a:rPr>
              <a:t>            </a:t>
            </a:r>
            <a:endParaRPr lang="ru-RU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Рисунок 8" descr="2019-12-03 (1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955" y="1152161"/>
            <a:ext cx="4105619" cy="4343396"/>
          </a:xfrm>
          <a:prstGeom prst="rect">
            <a:avLst/>
          </a:prstGeom>
        </p:spPr>
      </p:pic>
      <p:pic>
        <p:nvPicPr>
          <p:cNvPr id="8" name="Рисунок 7" descr="2019-12-03 (9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8640" y="1618973"/>
            <a:ext cx="3715269" cy="3962953"/>
          </a:xfrm>
          <a:prstGeom prst="rect">
            <a:avLst/>
          </a:prstGeom>
        </p:spPr>
      </p:pic>
      <p:pic>
        <p:nvPicPr>
          <p:cNvPr id="11" name="Рисунок 10" descr="2019-12-03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62055" y="4047816"/>
            <a:ext cx="3438995" cy="22601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268</Words>
  <Application>Microsoft Office PowerPoint</Application>
  <PresentationFormat>Экран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Крестики-нолики на Arduino</vt:lpstr>
      <vt:lpstr>Общая постановка задачи  </vt:lpstr>
      <vt:lpstr>Требования к выполнению задачи </vt:lpstr>
      <vt:lpstr>Описание использованных  устройств </vt:lpstr>
      <vt:lpstr> Схема подключения Joystick Shield </vt:lpstr>
      <vt:lpstr> Схема подключения Nokia 5110 LCD </vt:lpstr>
      <vt:lpstr>Описание библиотеки LCD5110_Graph </vt:lpstr>
      <vt:lpstr>Программная архитектура проекта </vt:lpstr>
      <vt:lpstr>Программная архитектура проекта </vt:lpstr>
      <vt:lpstr>Программная архитектура проекта </vt:lpstr>
      <vt:lpstr>Описание файловой архитектуры проекта </vt:lpstr>
      <vt:lpstr>Инструкция по эксплуатации 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Гунба Леонардо</cp:lastModifiedBy>
  <cp:revision>57</cp:revision>
  <dcterms:created xsi:type="dcterms:W3CDTF">2018-09-04T12:10:47Z</dcterms:created>
  <dcterms:modified xsi:type="dcterms:W3CDTF">2019-12-03T18:53:59Z</dcterms:modified>
</cp:coreProperties>
</file>