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9"/>
  </p:notesMasterIdLst>
  <p:handoutMasterIdLst>
    <p:handoutMasterId r:id="rId20"/>
  </p:handoutMasterIdLst>
  <p:sldIdLst>
    <p:sldId id="556" r:id="rId5"/>
    <p:sldId id="549" r:id="rId6"/>
    <p:sldId id="560" r:id="rId7"/>
    <p:sldId id="561" r:id="rId8"/>
    <p:sldId id="562" r:id="rId9"/>
    <p:sldId id="563" r:id="rId10"/>
    <p:sldId id="564" r:id="rId11"/>
    <p:sldId id="566" r:id="rId12"/>
    <p:sldId id="569" r:id="rId13"/>
    <p:sldId id="570" r:id="rId14"/>
    <p:sldId id="571" r:id="rId15"/>
    <p:sldId id="567" r:id="rId16"/>
    <p:sldId id="568" r:id="rId17"/>
    <p:sldId id="546" r:id="rId18"/>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06E85CA7-A81C-4492-8E42-89F587E35226}" type="presOf" srcId="{38F77422-9DC2-4461-90F4-808381EB6C65}" destId="{C7130AF6-5BCF-4F29-BA34-95CB85B72764}"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700FBA62-08AC-4D50-A12E-F81588B592CD}"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D30D59F3-71D6-4920-B79A-985FF9D767CC}" srcId="{E9705339-6862-4592-949E-99BA249F19D1}" destId="{83006853-3F34-4B56-B449-FA6A1E70C877}" srcOrd="0" destOrd="0" parTransId="{B0ED33F8-6293-440A-AC5A-286812C9ED6B}" sibTransId="{FCC202FC-334D-4ED6-B57B-5C99CA915F34}"/>
    <dgm:cxn modelId="{12B07D0C-D790-44F7-94D8-ED4470F1980B}" type="presOf" srcId="{E9705339-6862-4592-949E-99BA249F19D1}" destId="{8E384E35-9385-455F-B372-4AA6FE4C9346}" srcOrd="0" destOrd="0" presId="urn:microsoft.com/office/officeart/2005/8/layout/vList2"/>
    <dgm:cxn modelId="{8B9AD8B4-B349-4B8D-BAB4-409CEC2F9059}" type="presOf" srcId="{E07D3DF8-B531-453C-B599-898D9D03A724}" destId="{AE563F13-1AA5-450D-9916-2F11638C1DA9}" srcOrd="0" destOrd="0" presId="urn:microsoft.com/office/officeart/2005/8/layout/vList2"/>
    <dgm:cxn modelId="{66F172EE-A2E4-46F7-85EE-7178ED2C26A8}" type="presOf" srcId="{2D36E825-4ACE-45FF-9A82-A07828909465}" destId="{401ECA87-A414-4C2E-815B-2E740FECD9DF}"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FC5954B9-4B52-4440-B922-05DA414BC514}" type="presOf" srcId="{1691F446-2C4D-4079-9D16-C341031FF10A}" destId="{5EE99CAA-C70B-49D9-9943-E42F93D8C815}"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ECC6EC58-6EBD-4D0F-8DA9-8F738B9D639E}" type="presOf" srcId="{A5C752E3-5F20-413C-96F0-081937642392}" destId="{C7130AF6-5BCF-4F29-BA34-95CB85B72764}" srcOrd="0" destOrd="2" presId="urn:microsoft.com/office/officeart/2005/8/layout/vList2"/>
    <dgm:cxn modelId="{A68CBD88-771A-4A12-8B8B-9F0DC6B301A4}" type="presOf" srcId="{D07773C2-5821-447F-9880-D5FE54F059AC}" destId="{C7130AF6-5BCF-4F29-BA34-95CB85B72764}" srcOrd="0" destOrd="3" presId="urn:microsoft.com/office/officeart/2005/8/layout/vList2"/>
    <dgm:cxn modelId="{649E1C9A-C4FD-4E90-9094-E80372FE3B54}" srcId="{E07D3DF8-B531-453C-B599-898D9D03A724}" destId="{2D36E825-4ACE-45FF-9A82-A07828909465}" srcOrd="0" destOrd="0" parTransId="{B4AFEE9B-1623-480E-AD65-DE7486D44E39}" sibTransId="{3CA66D8E-C79A-4301-B374-30BE44E4CC8F}"/>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27AE2B06-EC92-4DA5-922B-9E530FB48021}" type="presOf" srcId="{E07D3DF8-B531-453C-B599-898D9D03A724}" destId="{AE563F13-1AA5-450D-9916-2F11638C1DA9}"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468E1276-49A4-427C-9635-5464C82F8338}" type="presOf" srcId="{E9705339-6862-4592-949E-99BA249F19D1}" destId="{8E384E35-9385-455F-B372-4AA6FE4C9346}" srcOrd="0" destOrd="0" presId="urn:microsoft.com/office/officeart/2005/8/layout/vList2"/>
    <dgm:cxn modelId="{FE6F531F-AB5B-44A3-A0BD-29F8A7F52D79}" type="presOf" srcId="{A6C8BD6C-B3B2-4605-8970-343DCDE52EF2}" destId="{5AF62516-935A-4716-BC3C-96D1A9708875}"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DEAC3F62-24BD-4A1E-BB26-42028C0882A5}" type="presOf" srcId="{6E0EABB4-8FD4-4A31-BD32-71E547315439}" destId="{C7130AF6-5BCF-4F29-BA34-95CB85B72764}" srcOrd="0" destOrd="1"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CF1B1A12-0D10-4D25-9073-8F46478748FC}" type="presOf" srcId="{38F77422-9DC2-4461-90F4-808381EB6C65}" destId="{C7130AF6-5BCF-4F29-BA34-95CB85B72764}" srcOrd="0" destOrd="0" presId="urn:microsoft.com/office/officeart/2005/8/layout/vList2"/>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684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Ekonomiczne</a:t>
          </a:r>
          <a:endParaRPr lang="pl-PL" sz="1900" kern="1200" dirty="0"/>
        </a:p>
      </dsp:txBody>
      <dsp:txXfrm>
        <a:off x="21704" y="78546"/>
        <a:ext cx="7198851" cy="401192"/>
      </dsp:txXfrm>
    </dsp:sp>
    <dsp:sp modelId="{C7130AF6-5BCF-4F29-BA34-95CB85B72764}">
      <dsp:nvSpPr>
        <dsp:cNvPr id="0" name=""/>
        <dsp:cNvSpPr/>
      </dsp:nvSpPr>
      <dsp:spPr>
        <a:xfrm>
          <a:off x="0" y="501442"/>
          <a:ext cx="724225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Współdzielenie zasobów</a:t>
          </a:r>
          <a:endParaRPr lang="pl-PL" sz="1500" kern="1200" dirty="0"/>
        </a:p>
        <a:p>
          <a:pPr marL="114300" lvl="1" indent="-114300" algn="l" defTabSz="666750">
            <a:lnSpc>
              <a:spcPct val="90000"/>
            </a:lnSpc>
            <a:spcBef>
              <a:spcPct val="0"/>
            </a:spcBef>
            <a:spcAft>
              <a:spcPct val="20000"/>
            </a:spcAft>
            <a:buChar char="••"/>
          </a:pPr>
          <a:r>
            <a:rPr lang="pl-PL" sz="1500" kern="1200" dirty="0" smtClean="0"/>
            <a:t>Bardzo mocne maszyny są nieproporcjonalnie drogie – taniej jest je zastąpić większą liczbą popularnych urządzeń</a:t>
          </a:r>
          <a:endParaRPr lang="pl-PL" sz="1500" kern="1200" dirty="0"/>
        </a:p>
      </dsp:txBody>
      <dsp:txXfrm>
        <a:off x="0" y="501442"/>
        <a:ext cx="7242259" cy="688274"/>
      </dsp:txXfrm>
    </dsp:sp>
    <dsp:sp modelId="{376597F5-777C-4886-9496-C2590412E54E}">
      <dsp:nvSpPr>
        <dsp:cNvPr id="0" name=""/>
        <dsp:cNvSpPr/>
      </dsp:nvSpPr>
      <dsp:spPr>
        <a:xfrm>
          <a:off x="0" y="1189717"/>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Dostosowanie do świata rzeczywistego</a:t>
          </a:r>
          <a:endParaRPr lang="pl-PL" sz="1900" kern="1200" dirty="0"/>
        </a:p>
      </dsp:txBody>
      <dsp:txXfrm>
        <a:off x="21704" y="1211421"/>
        <a:ext cx="7198851" cy="401192"/>
      </dsp:txXfrm>
    </dsp:sp>
    <dsp:sp modelId="{0FB52419-7EF2-4113-8849-3B16BAEC9DD7}">
      <dsp:nvSpPr>
        <dsp:cNvPr id="0" name=""/>
        <dsp:cNvSpPr/>
      </dsp:nvSpPr>
      <dsp:spPr>
        <a:xfrm>
          <a:off x="0" y="1634317"/>
          <a:ext cx="7242259"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Model wielu dziedzin jest z natury rozproszony (na przykład system bankomatów)</a:t>
          </a:r>
          <a:endParaRPr lang="pl-PL" sz="1500" kern="1200" dirty="0"/>
        </a:p>
      </dsp:txBody>
      <dsp:txXfrm>
        <a:off x="0" y="1634317"/>
        <a:ext cx="7242259" cy="452295"/>
      </dsp:txXfrm>
    </dsp:sp>
    <dsp:sp modelId="{AF79282F-4587-49CB-B714-735A3E3EDCB9}">
      <dsp:nvSpPr>
        <dsp:cNvPr id="0" name=""/>
        <dsp:cNvSpPr/>
      </dsp:nvSpPr>
      <dsp:spPr>
        <a:xfrm>
          <a:off x="0" y="208661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Wydajność przetwarzania</a:t>
          </a:r>
          <a:endParaRPr lang="pl-PL" sz="1900" kern="1200" dirty="0"/>
        </a:p>
      </dsp:txBody>
      <dsp:txXfrm>
        <a:off x="21704" y="2108316"/>
        <a:ext cx="7198851" cy="401192"/>
      </dsp:txXfrm>
    </dsp:sp>
    <dsp:sp modelId="{3FFC3410-A2D0-4B28-A055-BFAC61BCB93F}">
      <dsp:nvSpPr>
        <dsp:cNvPr id="0" name=""/>
        <dsp:cNvSpPr/>
      </dsp:nvSpPr>
      <dsp:spPr>
        <a:xfrm>
          <a:off x="0" y="253121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Pojemność systemu nie jest ograniczona przez pojedynczą instancję</a:t>
          </a:r>
          <a:endParaRPr lang="pl-PL" sz="1500" kern="1200" dirty="0"/>
        </a:p>
      </dsp:txBody>
      <dsp:txXfrm>
        <a:off x="0" y="2531212"/>
        <a:ext cx="7242259" cy="314640"/>
      </dsp:txXfrm>
    </dsp:sp>
    <dsp:sp modelId="{78DA6840-523F-44DE-8870-8809A7BF9028}">
      <dsp:nvSpPr>
        <dsp:cNvPr id="0" name=""/>
        <dsp:cNvSpPr/>
      </dsp:nvSpPr>
      <dsp:spPr>
        <a:xfrm>
          <a:off x="0" y="284585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Odporność na awarie</a:t>
          </a:r>
          <a:endParaRPr lang="pl-PL" sz="1900" kern="1200" dirty="0"/>
        </a:p>
      </dsp:txBody>
      <dsp:txXfrm>
        <a:off x="21704" y="2867556"/>
        <a:ext cx="7198851" cy="401192"/>
      </dsp:txXfrm>
    </dsp:sp>
    <dsp:sp modelId="{9C495DF5-169D-4A31-B3DB-88DFF8C7AB22}">
      <dsp:nvSpPr>
        <dsp:cNvPr id="0" name=""/>
        <dsp:cNvSpPr/>
      </dsp:nvSpPr>
      <dsp:spPr>
        <a:xfrm>
          <a:off x="0" y="329045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stosowania redundancji</a:t>
          </a:r>
          <a:endParaRPr lang="pl-PL" sz="1500" kern="1200" dirty="0"/>
        </a:p>
      </dsp:txBody>
      <dsp:txXfrm>
        <a:off x="0" y="3290452"/>
        <a:ext cx="7242259" cy="314640"/>
      </dsp:txXfrm>
    </dsp:sp>
    <dsp:sp modelId="{5AF62516-935A-4716-BC3C-96D1A9708875}">
      <dsp:nvSpPr>
        <dsp:cNvPr id="0" name=""/>
        <dsp:cNvSpPr/>
      </dsp:nvSpPr>
      <dsp:spPr>
        <a:xfrm>
          <a:off x="0" y="360509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Skalowalność</a:t>
          </a:r>
        </a:p>
      </dsp:txBody>
      <dsp:txXfrm>
        <a:off x="21704" y="3626796"/>
        <a:ext cx="7198851" cy="401192"/>
      </dsp:txXfrm>
    </dsp:sp>
    <dsp:sp modelId="{5EE99CAA-C70B-49D9-9943-E42F93D8C815}">
      <dsp:nvSpPr>
        <dsp:cNvPr id="0" name=""/>
        <dsp:cNvSpPr/>
      </dsp:nvSpPr>
      <dsp:spPr>
        <a:xfrm>
          <a:off x="0" y="404969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dostosowywania pojemności systemu do potrzeb</a:t>
          </a:r>
        </a:p>
      </dsp:txBody>
      <dsp:txXfrm>
        <a:off x="0" y="4049692"/>
        <a:ext cx="7242259"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29700" y="107373"/>
        <a:ext cx="7110144" cy="5490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29700" y="1307793"/>
        <a:ext cx="7110144" cy="5490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29700" y="2777313"/>
        <a:ext cx="7110144" cy="5490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6557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Przezroczystość</a:t>
          </a:r>
          <a:endParaRPr lang="pl-PL" sz="1800" kern="1200" dirty="0"/>
        </a:p>
      </dsp:txBody>
      <dsp:txXfrm>
        <a:off x="20561" y="86132"/>
        <a:ext cx="7322630" cy="380078"/>
      </dsp:txXfrm>
    </dsp:sp>
    <dsp:sp modelId="{C7130AF6-5BCF-4F29-BA34-95CB85B72764}">
      <dsp:nvSpPr>
        <dsp:cNvPr id="0" name=""/>
        <dsp:cNvSpPr/>
      </dsp:nvSpPr>
      <dsp:spPr>
        <a:xfrm>
          <a:off x="0" y="48677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Użytkownik nie musi być świadomy rozproszenia systemu, położenia zasobów, ich replikacji, awarii, wpływu innych użytkowników i innych czynników.</a:t>
          </a:r>
          <a:endParaRPr lang="pl-PL" sz="1400" kern="1200" dirty="0"/>
        </a:p>
      </dsp:txBody>
      <dsp:txXfrm>
        <a:off x="0" y="486771"/>
        <a:ext cx="7363752" cy="419175"/>
      </dsp:txXfrm>
    </dsp:sp>
    <dsp:sp modelId="{78DA6840-523F-44DE-8870-8809A7BF9028}">
      <dsp:nvSpPr>
        <dsp:cNvPr id="0" name=""/>
        <dsp:cNvSpPr/>
      </dsp:nvSpPr>
      <dsp:spPr>
        <a:xfrm>
          <a:off x="0" y="90594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Otwartość</a:t>
          </a:r>
          <a:endParaRPr lang="pl-PL" sz="1800" kern="1200" dirty="0"/>
        </a:p>
      </dsp:txBody>
      <dsp:txXfrm>
        <a:off x="20561" y="926507"/>
        <a:ext cx="7322630" cy="380078"/>
      </dsp:txXfrm>
    </dsp:sp>
    <dsp:sp modelId="{9C495DF5-169D-4A31-B3DB-88DFF8C7AB22}">
      <dsp:nvSpPr>
        <dsp:cNvPr id="0" name=""/>
        <dsp:cNvSpPr/>
      </dsp:nvSpPr>
      <dsp:spPr>
        <a:xfrm>
          <a:off x="0" y="132714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Usługi poszczególnych elementów są zgodne ze standardowymi regułami definiującymi ich składnię i semantykę. Dzięki temu zmiana lub rozbudowa systemu jest ułatwiona.</a:t>
          </a:r>
          <a:endParaRPr lang="pl-PL" sz="1400" kern="1200" dirty="0"/>
        </a:p>
      </dsp:txBody>
      <dsp:txXfrm>
        <a:off x="0" y="1327146"/>
        <a:ext cx="7363752" cy="419175"/>
      </dsp:txXfrm>
    </dsp:sp>
    <dsp:sp modelId="{5AF62516-935A-4716-BC3C-96D1A9708875}">
      <dsp:nvSpPr>
        <dsp:cNvPr id="0" name=""/>
        <dsp:cNvSpPr/>
      </dsp:nvSpPr>
      <dsp:spPr>
        <a:xfrm>
          <a:off x="0" y="174632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Odporność na awarie</a:t>
          </a:r>
        </a:p>
      </dsp:txBody>
      <dsp:txXfrm>
        <a:off x="20561" y="1766882"/>
        <a:ext cx="7322630" cy="380078"/>
      </dsp:txXfrm>
    </dsp:sp>
    <dsp:sp modelId="{5EE99CAA-C70B-49D9-9943-E42F93D8C815}">
      <dsp:nvSpPr>
        <dsp:cNvPr id="0" name=""/>
        <dsp:cNvSpPr/>
      </dsp:nvSpPr>
      <dsp:spPr>
        <a:xfrm>
          <a:off x="0" y="216752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System złożony z nadmiarowych elementów może być bardziej odporny niż system złożony z pojedynczych elementów.</a:t>
          </a:r>
        </a:p>
      </dsp:txBody>
      <dsp:txXfrm>
        <a:off x="0" y="2167521"/>
        <a:ext cx="7363752" cy="419175"/>
      </dsp:txXfrm>
    </dsp:sp>
    <dsp:sp modelId="{8E384E35-9385-455F-B372-4AA6FE4C9346}">
      <dsp:nvSpPr>
        <dsp:cNvPr id="0" name=""/>
        <dsp:cNvSpPr/>
      </dsp:nvSpPr>
      <dsp:spPr>
        <a:xfrm>
          <a:off x="0" y="2604074"/>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Wydajność</a:t>
          </a:r>
        </a:p>
      </dsp:txBody>
      <dsp:txXfrm>
        <a:off x="20561" y="2624635"/>
        <a:ext cx="7322630" cy="380078"/>
      </dsp:txXfrm>
    </dsp:sp>
    <dsp:sp modelId="{7E58D7A6-E1A3-4F64-B2F9-76B3525CD76E}">
      <dsp:nvSpPr>
        <dsp:cNvPr id="0" name=""/>
        <dsp:cNvSpPr/>
      </dsp:nvSpPr>
      <dsp:spPr>
        <a:xfrm>
          <a:off x="0" y="3007896"/>
          <a:ext cx="7363752"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sp:txBody>
      <dsp:txXfrm>
        <a:off x="0" y="3007896"/>
        <a:ext cx="7363752" cy="782460"/>
      </dsp:txXfrm>
    </dsp:sp>
    <dsp:sp modelId="{1A51C3D3-58C0-4069-AB0A-A95B0B4B888D}">
      <dsp:nvSpPr>
        <dsp:cNvPr id="0" name=""/>
        <dsp:cNvSpPr/>
      </dsp:nvSpPr>
      <dsp:spPr>
        <a:xfrm>
          <a:off x="0" y="379035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Skalowalność</a:t>
          </a:r>
        </a:p>
      </dsp:txBody>
      <dsp:txXfrm>
        <a:off x="20561" y="3810917"/>
        <a:ext cx="7322630" cy="380078"/>
      </dsp:txXfrm>
    </dsp:sp>
    <dsp:sp modelId="{C4D7444D-E9C0-4694-BF04-B566F459108B}">
      <dsp:nvSpPr>
        <dsp:cNvPr id="0" name=""/>
        <dsp:cNvSpPr/>
      </dsp:nvSpPr>
      <dsp:spPr>
        <a:xfrm>
          <a:off x="0" y="421155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Wydajność i pojemność dobrze zaprojektowanego systemu można modyfikować w miarę wzrostu potrzeb.</a:t>
          </a:r>
        </a:p>
      </dsp:txBody>
      <dsp:txXfrm>
        <a:off x="0" y="4211556"/>
        <a:ext cx="7363752" cy="41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0729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Narzędzia programistyczne</a:t>
          </a:r>
          <a:endParaRPr lang="pl-PL" sz="2100" kern="1200" dirty="0"/>
        </a:p>
      </dsp:txBody>
      <dsp:txXfrm>
        <a:off x="23988" y="531279"/>
        <a:ext cx="7315776" cy="443423"/>
      </dsp:txXfrm>
    </dsp:sp>
    <dsp:sp modelId="{C7130AF6-5BCF-4F29-BA34-95CB85B72764}">
      <dsp:nvSpPr>
        <dsp:cNvPr id="0" name=""/>
        <dsp:cNvSpPr/>
      </dsp:nvSpPr>
      <dsp:spPr>
        <a:xfrm>
          <a:off x="0" y="998691"/>
          <a:ext cx="736375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dirty="0" smtClean="0"/>
            <a:t>Kontrola wersji i praca zespołowa – Git</a:t>
          </a:r>
          <a:endParaRPr lang="pl-PL" sz="1600" kern="1200" dirty="0"/>
        </a:p>
        <a:p>
          <a:pPr marL="171450" lvl="1" indent="-171450" algn="l" defTabSz="711200">
            <a:lnSpc>
              <a:spcPct val="90000"/>
            </a:lnSpc>
            <a:spcBef>
              <a:spcPct val="0"/>
            </a:spcBef>
            <a:spcAft>
              <a:spcPct val="20000"/>
            </a:spcAft>
            <a:buChar char="••"/>
          </a:pPr>
          <a:r>
            <a:rPr lang="pl-PL" sz="1600" kern="1200" dirty="0" smtClean="0"/>
            <a:t>Budowanie aplikacji i zarządzanie zależnościami – </a:t>
          </a:r>
          <a:r>
            <a:rPr lang="pl-PL" sz="1600" kern="1200" dirty="0" err="1" smtClean="0"/>
            <a:t>Gradle</a:t>
          </a:r>
          <a:endParaRPr lang="pl-PL" sz="1600" kern="1200" dirty="0"/>
        </a:p>
        <a:p>
          <a:pPr marL="171450" lvl="1" indent="-171450" algn="l" defTabSz="711200">
            <a:lnSpc>
              <a:spcPct val="90000"/>
            </a:lnSpc>
            <a:spcBef>
              <a:spcPct val="0"/>
            </a:spcBef>
            <a:spcAft>
              <a:spcPct val="20000"/>
            </a:spcAft>
            <a:buChar char="••"/>
          </a:pPr>
          <a:r>
            <a:rPr lang="pl-PL" sz="1600" kern="1200" dirty="0" smtClean="0"/>
            <a:t>Logowanie – Log4J 2</a:t>
          </a:r>
          <a:endParaRPr lang="pl-PL" sz="1600" kern="1200" dirty="0"/>
        </a:p>
        <a:p>
          <a:pPr marL="171450" lvl="1" indent="-171450" algn="l" defTabSz="711200">
            <a:lnSpc>
              <a:spcPct val="90000"/>
            </a:lnSpc>
            <a:spcBef>
              <a:spcPct val="0"/>
            </a:spcBef>
            <a:spcAft>
              <a:spcPct val="20000"/>
            </a:spcAft>
            <a:buChar char="••"/>
          </a:pPr>
          <a:r>
            <a:rPr lang="pl-PL" sz="1600" kern="1200" dirty="0" smtClean="0"/>
            <a:t>Testowanie jednostkowe - JUnit</a:t>
          </a:r>
          <a:endParaRPr lang="pl-PL" sz="1600" kern="1200" dirty="0"/>
        </a:p>
      </dsp:txBody>
      <dsp:txXfrm>
        <a:off x="0" y="998691"/>
        <a:ext cx="7363752" cy="1043280"/>
      </dsp:txXfrm>
    </dsp:sp>
    <dsp:sp modelId="{78DA6840-523F-44DE-8870-8809A7BF9028}">
      <dsp:nvSpPr>
        <dsp:cNvPr id="0" name=""/>
        <dsp:cNvSpPr/>
      </dsp:nvSpPr>
      <dsp:spPr>
        <a:xfrm>
          <a:off x="0" y="204197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Programowanie współbieżne</a:t>
          </a:r>
          <a:endParaRPr lang="pl-PL" sz="2100" kern="1200" dirty="0"/>
        </a:p>
      </dsp:txBody>
      <dsp:txXfrm>
        <a:off x="23988" y="2065959"/>
        <a:ext cx="7315776" cy="443423"/>
      </dsp:txXfrm>
    </dsp:sp>
    <dsp:sp modelId="{5AF62516-935A-4716-BC3C-96D1A9708875}">
      <dsp:nvSpPr>
        <dsp:cNvPr id="0" name=""/>
        <dsp:cNvSpPr/>
      </dsp:nvSpPr>
      <dsp:spPr>
        <a:xfrm>
          <a:off x="0" y="259385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synchroniczna z wykorzystaniem web services</a:t>
          </a:r>
        </a:p>
      </dsp:txBody>
      <dsp:txXfrm>
        <a:off x="23988" y="2617839"/>
        <a:ext cx="7315776" cy="443423"/>
      </dsp:txXfrm>
    </dsp:sp>
    <dsp:sp modelId="{8E384E35-9385-455F-B372-4AA6FE4C9346}">
      <dsp:nvSpPr>
        <dsp:cNvPr id="0" name=""/>
        <dsp:cNvSpPr/>
      </dsp:nvSpPr>
      <dsp:spPr>
        <a:xfrm>
          <a:off x="0" y="3147074"/>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asynchroniczna z wykorzystaniem JMS</a:t>
          </a:r>
        </a:p>
      </dsp:txBody>
      <dsp:txXfrm>
        <a:off x="23988" y="3171062"/>
        <a:ext cx="7315776" cy="443423"/>
      </dsp:txXfrm>
    </dsp:sp>
    <dsp:sp modelId="{1A51C3D3-58C0-4069-AB0A-A95B0B4B888D}">
      <dsp:nvSpPr>
        <dsp:cNvPr id="0" name=""/>
        <dsp:cNvSpPr/>
      </dsp:nvSpPr>
      <dsp:spPr>
        <a:xfrm>
          <a:off x="0" y="369761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Korzystanie z serwerów baz danych</a:t>
          </a:r>
        </a:p>
      </dsp:txBody>
      <dsp:txXfrm>
        <a:off x="23988" y="3721599"/>
        <a:ext cx="7315776"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14</a:t>
            </a:fld>
            <a:endParaRPr lang="de-DE" altLang="pl-PL" sz="1300"/>
          </a:p>
        </p:txBody>
      </p:sp>
    </p:spTree>
    <p:extLst>
      <p:ext uri="{BB962C8B-B14F-4D97-AF65-F5344CB8AC3E}">
        <p14:creationId xmlns:p14="http://schemas.microsoft.com/office/powerpoint/2010/main"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16-Feb-17</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16-Feb-17</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16-Feb-17</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16-Feb-17</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16-Feb-17</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16-Feb-17</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training.github.com/kit/downloads/github-git-cheat-sheet.pdf" TargetMode="External"/><Relationship Id="rId5" Type="http://schemas.openxmlformats.org/officeDocument/2006/relationships/hyperlink" Target="https://github.com/wdsr/exercise0.git" TargetMode="External"/><Relationship Id="rId4" Type="http://schemas.openxmlformats.org/officeDocument/2006/relationships/hyperlink" Target="https://github.com/wdsr/exercise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287338" y="3763963"/>
            <a:ext cx="2808287" cy="2808287"/>
          </a:xfrm>
        </p:spPr>
        <p:txBody>
          <a:bodyPr/>
          <a:lstStyle/>
          <a:p>
            <a:pPr>
              <a:buFontTx/>
              <a:buNone/>
            </a:pPr>
            <a:r>
              <a:rPr lang="pl-PL" altLang="pl-PL" dirty="0" smtClean="0">
                <a:cs typeface="ＭＳ Ｐゴシック" charset="-128"/>
              </a:rPr>
              <a:t>Daniel Boguszewicz</a:t>
            </a:r>
            <a:endParaRPr lang="pl-PL" altLang="pl-PL" dirty="0" smtClean="0">
              <a:cs typeface="ＭＳ Ｐゴシック" charset="-128"/>
            </a:endParaRPr>
          </a:p>
          <a:p>
            <a:pPr>
              <a:buFontTx/>
              <a:buNone/>
            </a:pPr>
            <a:r>
              <a:rPr lang="pl-PL" altLang="pl-PL" dirty="0" smtClean="0">
                <a:cs typeface="ＭＳ Ｐゴシック" charset="-128"/>
              </a:rPr>
              <a:t>Semestr letni 2017</a:t>
            </a:r>
          </a:p>
          <a:p>
            <a:pPr>
              <a:buFontTx/>
              <a:buNone/>
            </a:pPr>
            <a:r>
              <a:rPr lang="pl-PL" altLang="pl-PL" dirty="0" smtClean="0">
                <a:cs typeface="ＭＳ Ｐゴシック" charset="-128"/>
              </a:rPr>
              <a:t>Wersja 1.3</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6956152"/>
              </p:ext>
            </p:extLst>
          </p:nvPr>
        </p:nvGraphicFramePr>
        <p:xfrm>
          <a:off x="663546" y="1267857"/>
          <a:ext cx="7640870" cy="2612244"/>
        </p:xfrm>
        <a:graphic>
          <a:graphicData uri="http://schemas.openxmlformats.org/drawingml/2006/table">
            <a:tbl>
              <a:tblPr firstRow="1" bandRow="1">
                <a:tableStyleId>{5C22544A-7EE6-4342-B048-85BDC9FD1C3A}</a:tableStyleId>
              </a:tblPr>
              <a:tblGrid>
                <a:gridCol w="3820435"/>
                <a:gridCol w="3820435"/>
              </a:tblGrid>
              <a:tr h="587548">
                <a:tc>
                  <a:txBody>
                    <a:bodyPr/>
                    <a:lstStyle/>
                    <a:p>
                      <a:r>
                        <a:rPr lang="pl-PL" dirty="0" smtClean="0"/>
                        <a:t>Ćwiczenia </a:t>
                      </a:r>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Zajęcia (</a:t>
                      </a:r>
                      <a:r>
                        <a:rPr lang="pl-PL" sz="1800" dirty="0" smtClean="0"/>
                        <a:t>15</a:t>
                      </a:r>
                      <a:r>
                        <a:rPr lang="pl-PL" sz="1800" baseline="0" dirty="0" smtClean="0"/>
                        <a:t> zajęć w semestrze</a:t>
                      </a:r>
                      <a:r>
                        <a:rPr lang="pl-PL" sz="1800" baseline="0" dirty="0"/>
                        <a:t>)</a:t>
                      </a:r>
                      <a:endParaRPr lang="pl-PL" sz="1800" dirty="0" smtClean="0"/>
                    </a:p>
                  </a:txBody>
                  <a:tcPr/>
                </a:tc>
              </a:tr>
              <a:tr h="302576">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Zajęcia 1</a:t>
                      </a:r>
                      <a:endParaRPr lang="pl-PL" sz="1100" dirty="0"/>
                    </a:p>
                  </a:txBody>
                  <a:tcPr/>
                </a:tc>
              </a:tr>
              <a:tr h="186117">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Zajęcia 2</a:t>
                      </a:r>
                      <a:endParaRPr lang="pl-PL" sz="1100" dirty="0"/>
                    </a:p>
                  </a:txBody>
                  <a:tcPr/>
                </a:tc>
              </a:tr>
              <a:tr h="186117">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Zajęcia 3-5</a:t>
                      </a:r>
                      <a:endParaRPr lang="pl-PL" sz="1100" dirty="0"/>
                    </a:p>
                  </a:txBody>
                  <a:tcPr/>
                </a:tc>
              </a:tr>
              <a:tr h="186117">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Zajęcia 6-8</a:t>
                      </a:r>
                      <a:endParaRPr lang="pl-PL" sz="1100" dirty="0"/>
                    </a:p>
                  </a:txBody>
                  <a:tcPr/>
                </a:tc>
              </a:tr>
              <a:tr h="186117">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Zajęcia 9-11</a:t>
                      </a:r>
                      <a:endParaRPr lang="pl-PL" sz="1100" dirty="0"/>
                    </a:p>
                  </a:txBody>
                  <a:tcPr/>
                </a:tc>
              </a:tr>
              <a:tr h="0">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Zajęcia 12-14</a:t>
                      </a:r>
                    </a:p>
                  </a:txBody>
                  <a:tcPr/>
                </a:tc>
              </a:tr>
              <a:tr h="379569">
                <a:tc>
                  <a:txBody>
                    <a:bodyPr/>
                    <a:lstStyle/>
                    <a:p>
                      <a:pPr marL="0" algn="l" defTabSz="914400" rtl="0" eaLnBrk="1" latinLnBrk="0" hangingPunct="1"/>
                      <a:r>
                        <a:rPr lang="pl-PL" sz="1100" kern="1200" dirty="0" smtClean="0">
                          <a:solidFill>
                            <a:schemeClr val="dk1"/>
                          </a:solidFill>
                          <a:latin typeface="+mn-lt"/>
                          <a:ea typeface="+mn-ea"/>
                          <a:cs typeface="+mn-cs"/>
                        </a:rPr>
                        <a:t>Podsumowanie i końcowe oceny.</a:t>
                      </a:r>
                    </a:p>
                    <a:p>
                      <a:pPr marL="0" algn="l" defTabSz="914400" rtl="0" eaLnBrk="1" latinLnBrk="0" hangingPunct="1"/>
                      <a:r>
                        <a:rPr lang="pl-PL" sz="1100" kern="1200" dirty="0" smtClean="0">
                          <a:solidFill>
                            <a:schemeClr val="dk1"/>
                          </a:solidFill>
                          <a:latin typeface="+mn-lt"/>
                          <a:ea typeface="+mn-ea"/>
                          <a:cs typeface="+mn-cs"/>
                        </a:rPr>
                        <a:t>Ostateczny termin oddania</a:t>
                      </a:r>
                      <a:r>
                        <a:rPr lang="pl-PL" sz="1100" kern="1200" baseline="0" dirty="0" smtClean="0">
                          <a:solidFill>
                            <a:schemeClr val="dk1"/>
                          </a:solidFill>
                          <a:latin typeface="+mn-lt"/>
                          <a:ea typeface="+mn-ea"/>
                          <a:cs typeface="+mn-cs"/>
                        </a:rPr>
                        <a:t> projektów lub zadań z ćwiczeń.</a:t>
                      </a:r>
                      <a:endParaRPr lang="en-GB" sz="1100" kern="1200" dirty="0">
                        <a:solidFill>
                          <a:schemeClr val="dk1"/>
                        </a:solidFill>
                        <a:latin typeface="+mn-lt"/>
                        <a:ea typeface="+mn-ea"/>
                        <a:cs typeface="+mn-cs"/>
                      </a:endParaRPr>
                    </a:p>
                  </a:txBody>
                  <a:tcPr/>
                </a:tc>
                <a:tc>
                  <a:txBody>
                    <a:bodyPr/>
                    <a:lstStyle/>
                    <a:p>
                      <a:r>
                        <a:rPr lang="pl-PL" sz="1100" dirty="0" smtClean="0"/>
                        <a:t>Zajęcia 15</a:t>
                      </a:r>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2851306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a:buFont typeface="Arial" panose="020B0604020202020204" pitchFamily="34" charset="0"/>
              <a:buChar char="•"/>
            </a:pPr>
            <a:r>
              <a:rPr lang="pl-PL" sz="1800" dirty="0" smtClean="0"/>
              <a:t>Zaimplementowanie projektu zgodnie z wymaganiami. </a:t>
            </a:r>
          </a:p>
          <a:p>
            <a:pPr lvl="1">
              <a:buFont typeface="Arial" panose="020B0604020202020204" pitchFamily="34" charset="0"/>
              <a:buChar char="•"/>
            </a:pPr>
            <a:r>
              <a:rPr lang="pl-PL" sz="1800" dirty="0" smtClean="0"/>
              <a:t>Zamieszczenie kompletnych źródeł projektu na GitHub </a:t>
            </a:r>
            <a:r>
              <a:rPr lang="pl-PL" sz="1800" dirty="0" smtClean="0"/>
              <a:t>przed 15 zajęciami.</a:t>
            </a:r>
            <a:endParaRPr lang="pl-PL" sz="1800" dirty="0" smtClean="0"/>
          </a:p>
          <a:p>
            <a:pPr lvl="1">
              <a:buFont typeface="Arial" panose="020B0604020202020204" pitchFamily="34" charset="0"/>
              <a:buChar char="•"/>
            </a:pPr>
            <a:r>
              <a:rPr lang="pl-PL" sz="1800" dirty="0" smtClean="0"/>
              <a:t>Nagranie krótkiego fimiku prezentującego funkcjonalności każdego z modułów.</a:t>
            </a:r>
          </a:p>
          <a:p>
            <a:pPr lvl="1">
              <a:buFont typeface="Arial" panose="020B0604020202020204" pitchFamily="34" charset="0"/>
              <a:buChar char="•"/>
            </a:pPr>
            <a:r>
              <a:rPr lang="pl-PL" sz="1800" dirty="0" smtClean="0"/>
              <a:t>Pokrycie testami jednostkowymi </a:t>
            </a:r>
            <a:r>
              <a:rPr lang="pl-PL" sz="1800" dirty="0" smtClean="0"/>
              <a:t>na </a:t>
            </a:r>
            <a:r>
              <a:rPr lang="pl-PL" sz="1800" dirty="0" smtClean="0"/>
              <a:t>poziomie </a:t>
            </a:r>
            <a:r>
              <a:rPr lang="pl-PL" sz="1800" dirty="0" smtClean="0"/>
              <a:t>&gt;=60%.</a:t>
            </a:r>
          </a:p>
          <a:p>
            <a:pPr lvl="1">
              <a:buFont typeface="Arial" panose="020B0604020202020204" pitchFamily="34" charset="0"/>
              <a:buChar char="•"/>
            </a:pPr>
            <a:r>
              <a:rPr lang="pl-PL" sz="1800" dirty="0" smtClean="0"/>
              <a:t>Krótkie </a:t>
            </a:r>
            <a:r>
              <a:rPr lang="pl-PL" sz="1800" dirty="0" smtClean="0"/>
              <a:t>zaprezentowanie działającej aplikacji na 15-tych zajęciach.</a:t>
            </a:r>
          </a:p>
          <a:p>
            <a:pPr lvl="1">
              <a:buFont typeface="Arial" panose="020B0604020202020204" pitchFamily="34" charset="0"/>
              <a:buChar char="•"/>
            </a:pPr>
            <a:r>
              <a:rPr lang="pl-PL" sz="1800" dirty="0" smtClean="0"/>
              <a:t>Akceptowana jest dowolność interpretacji wymagań gdy są one </a:t>
            </a:r>
            <a:r>
              <a:rPr lang="pl-PL" sz="1800" dirty="0" smtClean="0"/>
              <a:t>nieprecyzyjne</a:t>
            </a:r>
            <a:r>
              <a:rPr lang="pl-PL" sz="1800" dirty="0" smtClean="0"/>
              <a:t>. </a:t>
            </a:r>
          </a:p>
        </p:txBody>
      </p:sp>
      <p:sp>
        <p:nvSpPr>
          <p:cNvPr id="3" name="Title 2"/>
          <p:cNvSpPr>
            <a:spLocks noGrp="1"/>
          </p:cNvSpPr>
          <p:nvPr>
            <p:ph type="title"/>
          </p:nvPr>
        </p:nvSpPr>
        <p:spPr/>
        <p:txBody>
          <a:bodyPr/>
          <a:lstStyle/>
          <a:p>
            <a:r>
              <a:rPr lang="pl-PL" dirty="0" smtClean="0"/>
              <a:t>Zaliczenie poprzez projekt</a:t>
            </a:r>
            <a:endParaRPr lang="en-GB" dirty="0"/>
          </a:p>
        </p:txBody>
      </p:sp>
      <p:sp>
        <p:nvSpPr>
          <p:cNvPr id="4" name="Date Placeholder 3"/>
          <p:cNvSpPr>
            <a:spLocks noGrp="1"/>
          </p:cNvSpPr>
          <p:nvPr>
            <p:ph type="dt" sz="half" idx="10"/>
          </p:nvPr>
        </p:nvSpPr>
        <p:spPr/>
        <p:txBody>
          <a:bodyPr/>
          <a:lstStyle/>
          <a:p>
            <a:fld id="{E906F336-2E39-43F8-9DF9-B9244679DDFB}" type="datetime5">
              <a:rPr lang="en-US" altLang="pl-PL" smtClean="0"/>
              <a:pPr/>
              <a:t>16-Feb-17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11</a:t>
            </a:fld>
            <a:endParaRPr lang="en-US" altLang="pl-PL"/>
          </a:p>
        </p:txBody>
      </p:sp>
    </p:spTree>
    <p:extLst>
      <p:ext uri="{BB962C8B-B14F-4D97-AF65-F5344CB8AC3E}">
        <p14:creationId xmlns:p14="http://schemas.microsoft.com/office/powerpoint/2010/main" val="3319988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12</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(fork) repozytorium </a:t>
            </a:r>
            <a:r>
              <a:rPr lang="pl-PL" sz="1600" dirty="0">
                <a:hlinkClick r:id="rId4"/>
              </a:rPr>
              <a:t>https://</a:t>
            </a:r>
            <a:r>
              <a:rPr lang="pl-PL" sz="1600" dirty="0" smtClean="0">
                <a:hlinkClick r:id="rId4"/>
              </a:rPr>
              <a:t>github.com/leinadb/exercise0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4"/>
              </a:rPr>
              <a:t>https</a:t>
            </a:r>
            <a:r>
              <a:rPr lang="pl-PL" sz="1600" dirty="0">
                <a:hlinkClick r:id="rId4"/>
              </a:rPr>
              <a:t>://</a:t>
            </a:r>
            <a:r>
              <a:rPr lang="pl-PL" sz="1600" dirty="0" smtClean="0">
                <a:hlinkClick r:id="rId4"/>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5"/>
              </a:rPr>
              <a:t>https://</a:t>
            </a:r>
            <a:r>
              <a:rPr lang="pl-PL" sz="1600" dirty="0" smtClean="0">
                <a:solidFill>
                  <a:srgbClr val="0070C0"/>
                </a:solidFill>
                <a:hlinkClick r:id="rId5"/>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dopisz link do swojego profilu GitHub na końcu pliku.</a:t>
            </a:r>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6"/>
              </a:rPr>
              <a:t>https</a:t>
            </a:r>
            <a:r>
              <a:rPr lang="pl-PL" sz="900" dirty="0">
                <a:hlinkClick r:id="rId6"/>
              </a:rPr>
              <a:t>://</a:t>
            </a:r>
            <a:r>
              <a:rPr lang="pl-PL" sz="900" dirty="0" smtClean="0">
                <a:hlinkClick r:id="rId6"/>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a:t>
            </a:r>
            <a:r>
              <a:rPr lang="pl-PL" sz="1600" b="1" dirty="0" smtClean="0">
                <a:solidFill>
                  <a:srgbClr val="00B050"/>
                </a:solidFill>
              </a:rPr>
              <a:t>1.03.2017</a:t>
            </a:r>
            <a:endParaRPr lang="pl-PL" sz="1600" b="1" dirty="0" smtClean="0">
              <a:solidFill>
                <a:srgbClr val="00B050"/>
              </a:solidFill>
            </a:endParaRP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13</a:t>
            </a:fld>
            <a:endParaRPr lang="en-US" altLang="pl-PL" sz="900">
              <a:solidFill>
                <a:srgbClr val="89898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a:t>
            </a:r>
            <a:r>
              <a:rPr lang="pl-PL" sz="950" b="1" dirty="0" smtClean="0">
                <a:solidFill>
                  <a:srgbClr val="00B050"/>
                </a:solidFill>
              </a:rPr>
              <a:t>: 1.03.2017</a:t>
            </a:r>
            <a:endParaRPr lang="pl-PL" sz="950" b="1" dirty="0" smtClean="0">
              <a:solidFill>
                <a:srgbClr val="00B050"/>
              </a:solidFill>
            </a:endParaRP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Daniel Boguszewicz</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Java Developer</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a:solidFill>
                  <a:srgbClr val="213E7F"/>
                </a:solidFill>
                <a:ea typeface="+mn-ea"/>
              </a:rPr>
              <a:t>d</a:t>
            </a:r>
            <a:r>
              <a:rPr lang="pl-PL" sz="950" dirty="0" smtClean="0">
                <a:solidFill>
                  <a:srgbClr val="213E7F"/>
                </a:solidFill>
                <a:ea typeface="+mn-ea"/>
              </a:rPr>
              <a:t>aniel.boguszewicz@gft.com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16-Feb-17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524606262"/>
              </p:ext>
            </p:extLst>
          </p:nvPr>
        </p:nvGraphicFramePr>
        <p:xfrm>
          <a:off x="663546" y="1267857"/>
          <a:ext cx="4563907" cy="399415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(pozostało 14 zajęć </a:t>
                      </a:r>
                      <a:r>
                        <a:rPr lang="pl-PL" sz="1100" baseline="0" dirty="0" smtClean="0">
                          <a:sym typeface="Wingdings" panose="05000000000000000000" pitchFamily="2" charset="2"/>
                        </a:rPr>
                        <a:t> max. 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do 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3857556710"/>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 70</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70</a:t>
                      </a:r>
                      <a:r>
                        <a:rPr lang="pl-PL" sz="1400" baseline="0" dirty="0" smtClean="0"/>
                        <a:t> – 80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80 - 100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405BF3B-1233-4D26-8BBF-BED295340DF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99115DC-C02A-4EF3-990D-5FF7CC0EE9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2302</TotalTime>
  <Words>859</Words>
  <Application>Microsoft Office PowerPoint</Application>
  <PresentationFormat>On-screen Show (4:3)</PresentationFormat>
  <Paragraphs>188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MS PGothic</vt:lpstr>
      <vt:lpstr>Arial</vt:lpstr>
      <vt:lpstr>Times</vt:lpstr>
      <vt:lpstr>Wingdings</vt: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Kryteria zaliczenia</vt:lpstr>
      <vt:lpstr>Zaliczenie poprzez projekt</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Boguszewicz, Daniel</cp:lastModifiedBy>
  <cp:revision>49</cp:revision>
  <cp:lastPrinted>2014-09-30T16:04:03Z</cp:lastPrinted>
  <dcterms:created xsi:type="dcterms:W3CDTF">2016-02-15T21:49:18Z</dcterms:created>
  <dcterms:modified xsi:type="dcterms:W3CDTF">2017-02-16T23:19:53Z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