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5"/>
  </p:sldMasterIdLst>
  <p:notesMasterIdLst>
    <p:notesMasterId r:id="rId53"/>
  </p:notesMasterIdLst>
  <p:handoutMasterIdLst>
    <p:handoutMasterId r:id="rId54"/>
  </p:handoutMasterIdLst>
  <p:sldIdLst>
    <p:sldId id="286" r:id="rId6"/>
    <p:sldId id="342" r:id="rId7"/>
    <p:sldId id="380" r:id="rId8"/>
    <p:sldId id="369" r:id="rId9"/>
    <p:sldId id="382" r:id="rId10"/>
    <p:sldId id="381" r:id="rId11"/>
    <p:sldId id="356" r:id="rId12"/>
    <p:sldId id="343" r:id="rId13"/>
    <p:sldId id="344" r:id="rId14"/>
    <p:sldId id="345" r:id="rId15"/>
    <p:sldId id="346" r:id="rId16"/>
    <p:sldId id="371" r:id="rId17"/>
    <p:sldId id="370" r:id="rId18"/>
    <p:sldId id="349" r:id="rId19"/>
    <p:sldId id="348" r:id="rId20"/>
    <p:sldId id="350" r:id="rId21"/>
    <p:sldId id="360" r:id="rId22"/>
    <p:sldId id="361" r:id="rId23"/>
    <p:sldId id="362" r:id="rId24"/>
    <p:sldId id="359" r:id="rId25"/>
    <p:sldId id="355" r:id="rId26"/>
    <p:sldId id="354" r:id="rId27"/>
    <p:sldId id="351" r:id="rId28"/>
    <p:sldId id="352" r:id="rId29"/>
    <p:sldId id="363" r:id="rId30"/>
    <p:sldId id="364" r:id="rId31"/>
    <p:sldId id="365" r:id="rId32"/>
    <p:sldId id="366" r:id="rId33"/>
    <p:sldId id="367" r:id="rId34"/>
    <p:sldId id="372" r:id="rId35"/>
    <p:sldId id="373" r:id="rId36"/>
    <p:sldId id="391" r:id="rId37"/>
    <p:sldId id="383" r:id="rId38"/>
    <p:sldId id="384" r:id="rId39"/>
    <p:sldId id="377" r:id="rId40"/>
    <p:sldId id="375" r:id="rId41"/>
    <p:sldId id="385" r:id="rId42"/>
    <p:sldId id="376" r:id="rId43"/>
    <p:sldId id="378" r:id="rId44"/>
    <p:sldId id="379" r:id="rId45"/>
    <p:sldId id="374" r:id="rId46"/>
    <p:sldId id="386" r:id="rId47"/>
    <p:sldId id="387" r:id="rId48"/>
    <p:sldId id="388" r:id="rId49"/>
    <p:sldId id="389" r:id="rId50"/>
    <p:sldId id="390" r:id="rId51"/>
    <p:sldId id="324" r:id="rId52"/>
  </p:sldIdLst>
  <p:sldSz cx="9144000" cy="5143500" type="screen16x9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928">
          <p15:clr>
            <a:srgbClr val="A4A3A4"/>
          </p15:clr>
        </p15:guide>
        <p15:guide id="3" pos="2823">
          <p15:clr>
            <a:srgbClr val="A4A3A4"/>
          </p15:clr>
        </p15:guide>
        <p15:guide id="4" pos="2880">
          <p15:clr>
            <a:srgbClr val="A4A3A4"/>
          </p15:clr>
        </p15:guide>
        <p15:guide id="5" pos="288">
          <p15:clr>
            <a:srgbClr val="A4A3A4"/>
          </p15:clr>
        </p15:guide>
        <p15:guide id="6" pos="54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age" initials="LG" lastIdx="1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94E8"/>
    <a:srgbClr val="131E59"/>
    <a:srgbClr val="008AC9"/>
    <a:srgbClr val="2649FF"/>
    <a:srgbClr val="1187A0"/>
    <a:srgbClr val="0E72A7"/>
    <a:srgbClr val="1083CF"/>
    <a:srgbClr val="192C6C"/>
    <a:srgbClr val="1189B5"/>
    <a:srgbClr val="CFF1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8B1032C-EA38-4F05-BA0D-38AFFFC7BED3}" styleName="Helle Formatvorlage 3 - Akz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Helle Formatvorlage 3 - Akz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36" autoAdjust="0"/>
    <p:restoredTop sz="91648" autoAdjust="0"/>
  </p:normalViewPr>
  <p:slideViewPr>
    <p:cSldViewPr snapToGrid="0" snapToObjects="1">
      <p:cViewPr varScale="1">
        <p:scale>
          <a:sx n="141" d="100"/>
          <a:sy n="141" d="100"/>
        </p:scale>
        <p:origin x="768" y="102"/>
      </p:cViewPr>
      <p:guideLst>
        <p:guide orient="horz" pos="1620"/>
        <p:guide pos="2928"/>
        <p:guide pos="2823"/>
        <p:guide pos="2880"/>
        <p:guide pos="288"/>
        <p:guide pos="54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8" d="100"/>
          <a:sy n="88" d="100"/>
        </p:scale>
        <p:origin x="29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commentAuthors" Target="commentAuthor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54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notesMaster" Target="notesMasters/notesMaster1.xml"/><Relationship Id="rId58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presProps" Target="presProp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customXml" Target="../customXml/item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843D26-F355-3844-A4EF-19D4FD875597}" type="datetimeFigureOut">
              <a:rPr lang="de-DE" smtClean="0"/>
              <a:pPr/>
              <a:t>18.02.2017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AF8682-5238-744E-880D-1D2793086B27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637353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2CFE12-C1FB-D740-8B6C-AFB72D5D4002}" type="datetimeFigureOut">
              <a:rPr lang="de-DE" smtClean="0"/>
              <a:pPr/>
              <a:t>18.02.2017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0BA478-331B-4C41-B0D5-A69E59A4437F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24039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26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27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28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29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30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31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32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92485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33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34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35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69891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36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37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38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39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6491493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40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284271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41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42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43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44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45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46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5.wmf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jp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-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57"/>
          <a:stretch/>
        </p:blipFill>
        <p:spPr bwMode="gray">
          <a:xfrm>
            <a:off x="-26449" y="793314"/>
            <a:ext cx="9192136" cy="4365426"/>
          </a:xfrm>
          <a:prstGeom prst="rect">
            <a:avLst/>
          </a:prstGeom>
        </p:spPr>
      </p:pic>
      <p:sp>
        <p:nvSpPr>
          <p:cNvPr id="17" name="Textplatzhalter 16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976311" y="1654969"/>
            <a:ext cx="5232400" cy="169277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cap="all" spc="100" baseline="0">
                <a:solidFill>
                  <a:schemeClr val="bg1"/>
                </a:solidFill>
              </a:defRPr>
            </a:lvl1pPr>
            <a:lvl2pPr marL="179388" indent="0">
              <a:buFontTx/>
              <a:buNone/>
              <a:defRPr/>
            </a:lvl2pPr>
            <a:lvl3pPr marL="360363" indent="0">
              <a:buFontTx/>
              <a:buNone/>
              <a:defRPr/>
            </a:lvl3pPr>
            <a:lvl4pPr marL="538162" indent="0">
              <a:buFontTx/>
              <a:buNone/>
              <a:defRPr/>
            </a:lvl4pPr>
            <a:lvl5pPr marL="717550" indent="0">
              <a:buFontTx/>
              <a:buNone/>
              <a:defRPr/>
            </a:lvl5pPr>
          </a:lstStyle>
          <a:p>
            <a:pPr lvl="0"/>
            <a:r>
              <a:rPr lang="en-GB" noProof="0" dirty="0" smtClean="0"/>
              <a:t>Optional Text</a:t>
            </a:r>
          </a:p>
        </p:txBody>
      </p:sp>
      <p:sp>
        <p:nvSpPr>
          <p:cNvPr id="10" name="Freihandform 9"/>
          <p:cNvSpPr/>
          <p:nvPr userDrawn="1"/>
        </p:nvSpPr>
        <p:spPr bwMode="gray">
          <a:xfrm>
            <a:off x="657225" y="1404938"/>
            <a:ext cx="756000" cy="720000"/>
          </a:xfrm>
          <a:custGeom>
            <a:avLst/>
            <a:gdLst>
              <a:gd name="connsiteX0" fmla="*/ 517525 w 517525"/>
              <a:gd name="connsiteY0" fmla="*/ 0 h 352425"/>
              <a:gd name="connsiteX1" fmla="*/ 454025 w 517525"/>
              <a:gd name="connsiteY1" fmla="*/ 0 h 352425"/>
              <a:gd name="connsiteX2" fmla="*/ 0 w 517525"/>
              <a:gd name="connsiteY2" fmla="*/ 0 h 352425"/>
              <a:gd name="connsiteX3" fmla="*/ 0 w 517525"/>
              <a:gd name="connsiteY3" fmla="*/ 352425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525" h="352425">
                <a:moveTo>
                  <a:pt x="517525" y="0"/>
                </a:moveTo>
                <a:lnTo>
                  <a:pt x="454025" y="0"/>
                </a:lnTo>
                <a:lnTo>
                  <a:pt x="0" y="0"/>
                </a:lnTo>
                <a:lnTo>
                  <a:pt x="0" y="352425"/>
                </a:lnTo>
              </a:path>
            </a:pathLst>
          </a:custGeom>
          <a:noFill/>
          <a:ln w="5080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de-DE" sz="1000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42975" y="1941508"/>
            <a:ext cx="5265737" cy="1205458"/>
          </a:xfrm>
        </p:spPr>
        <p:txBody>
          <a:bodyPr anchor="t"/>
          <a:lstStyle>
            <a:lvl1pPr algn="l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GB" noProof="0" dirty="0" smtClean="0"/>
              <a:t>Title</a:t>
            </a:r>
            <a:br>
              <a:rPr lang="en-GB" noProof="0" dirty="0" smtClean="0"/>
            </a:br>
            <a:r>
              <a:rPr lang="en-GB" noProof="0" dirty="0" smtClean="0"/>
              <a:t>two-line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976312" y="4348162"/>
            <a:ext cx="5232400" cy="338554"/>
          </a:xfrm>
        </p:spPr>
        <p:txBody>
          <a:bodyPr wrap="square" anchor="b">
            <a:spAutoFit/>
          </a:bodyPr>
          <a:lstStyle>
            <a:lvl1pPr marL="0" indent="0" algn="l">
              <a:spcBef>
                <a:spcPts val="0"/>
              </a:spcBef>
              <a:buNone/>
              <a:defRPr sz="1100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dirty="0" smtClean="0"/>
              <a:t>Name</a:t>
            </a:r>
          </a:p>
          <a:p>
            <a:r>
              <a:rPr lang="de-DE" dirty="0" smtClean="0"/>
              <a:t>Date</a:t>
            </a:r>
            <a:endParaRPr lang="en-US" dirty="0"/>
          </a:p>
        </p:txBody>
      </p:sp>
      <p:pic>
        <p:nvPicPr>
          <p:cNvPr id="9" name="Picture 13" descr="\\psf\Host\Volumes\Bildarchiv\2_Logos\0_GFT_Group_Logos_Pack\02_Screen\01_Vector\GFT\illustrator_6\GFT_Logo_RGB.em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291" y="266547"/>
            <a:ext cx="1432800" cy="26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24340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57"/>
          <a:stretch/>
        </p:blipFill>
        <p:spPr bwMode="gray">
          <a:xfrm>
            <a:off x="-26449" y="793314"/>
            <a:ext cx="9192136" cy="4365426"/>
          </a:xfrm>
          <a:prstGeom prst="rect">
            <a:avLst/>
          </a:prstGeom>
        </p:spPr>
      </p:pic>
      <p:sp>
        <p:nvSpPr>
          <p:cNvPr id="17" name="Textplatzhalter 16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976312" y="1654969"/>
            <a:ext cx="7724458" cy="169277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cap="all" spc="100" baseline="0">
                <a:solidFill>
                  <a:schemeClr val="bg1"/>
                </a:solidFill>
              </a:defRPr>
            </a:lvl1pPr>
            <a:lvl2pPr marL="179388" indent="0">
              <a:buFontTx/>
              <a:buNone/>
              <a:defRPr/>
            </a:lvl2pPr>
            <a:lvl3pPr marL="360363" indent="0">
              <a:buFontTx/>
              <a:buNone/>
              <a:defRPr/>
            </a:lvl3pPr>
            <a:lvl4pPr marL="538162" indent="0">
              <a:buFontTx/>
              <a:buNone/>
              <a:defRPr/>
            </a:lvl4pPr>
            <a:lvl5pPr marL="717550" indent="0">
              <a:buFontTx/>
              <a:buNone/>
              <a:defRPr/>
            </a:lvl5pPr>
          </a:lstStyle>
          <a:p>
            <a:pPr lvl="0"/>
            <a:r>
              <a:rPr lang="en-GB" noProof="0" dirty="0" smtClean="0"/>
              <a:t>Agenda</a:t>
            </a:r>
          </a:p>
        </p:txBody>
      </p:sp>
      <p:sp>
        <p:nvSpPr>
          <p:cNvPr id="10" name="Freihandform 9"/>
          <p:cNvSpPr/>
          <p:nvPr userDrawn="1"/>
        </p:nvSpPr>
        <p:spPr bwMode="gray">
          <a:xfrm>
            <a:off x="657225" y="1404938"/>
            <a:ext cx="756000" cy="720000"/>
          </a:xfrm>
          <a:custGeom>
            <a:avLst/>
            <a:gdLst>
              <a:gd name="connsiteX0" fmla="*/ 517525 w 517525"/>
              <a:gd name="connsiteY0" fmla="*/ 0 h 352425"/>
              <a:gd name="connsiteX1" fmla="*/ 454025 w 517525"/>
              <a:gd name="connsiteY1" fmla="*/ 0 h 352425"/>
              <a:gd name="connsiteX2" fmla="*/ 0 w 517525"/>
              <a:gd name="connsiteY2" fmla="*/ 0 h 352425"/>
              <a:gd name="connsiteX3" fmla="*/ 0 w 517525"/>
              <a:gd name="connsiteY3" fmla="*/ 352425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525" h="352425">
                <a:moveTo>
                  <a:pt x="517525" y="0"/>
                </a:moveTo>
                <a:lnTo>
                  <a:pt x="454025" y="0"/>
                </a:lnTo>
                <a:lnTo>
                  <a:pt x="0" y="0"/>
                </a:lnTo>
                <a:lnTo>
                  <a:pt x="0" y="352425"/>
                </a:lnTo>
              </a:path>
            </a:pathLst>
          </a:custGeom>
          <a:noFill/>
          <a:ln w="5080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de-DE" sz="1000" dirty="0">
              <a:solidFill>
                <a:prstClr val="white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 hasCustomPrompt="1"/>
          </p:nvPr>
        </p:nvSpPr>
        <p:spPr>
          <a:xfrm>
            <a:off x="973931" y="1905430"/>
            <a:ext cx="7710488" cy="2797200"/>
          </a:xfrm>
        </p:spPr>
        <p:txBody>
          <a:bodyPr/>
          <a:lstStyle>
            <a:lvl1pPr marL="342900" indent="-342900">
              <a:buClrTx/>
              <a:buFont typeface="+mj-lt"/>
              <a:buAutoNum type="arabicPeriod"/>
              <a:defRPr sz="2600" b="0" baseline="0">
                <a:solidFill>
                  <a:schemeClr val="bg1"/>
                </a:solidFill>
              </a:defRPr>
            </a:lvl1pPr>
            <a:lvl2pPr marL="407988" indent="-228600">
              <a:buClrTx/>
              <a:buFont typeface="+mj-lt"/>
              <a:buAutoNum type="arabicPeriod"/>
              <a:defRPr sz="1800" b="0">
                <a:solidFill>
                  <a:schemeClr val="bg1"/>
                </a:solidFill>
              </a:defRPr>
            </a:lvl2pPr>
            <a:lvl3pPr marL="588963" indent="-228600">
              <a:buClrTx/>
              <a:buFont typeface="+mj-lt"/>
              <a:buAutoNum type="arabicPeriod"/>
              <a:defRPr sz="1400" b="0">
                <a:solidFill>
                  <a:schemeClr val="bg1"/>
                </a:solidFill>
              </a:defRPr>
            </a:lvl3pPr>
            <a:lvl4pPr marL="766762" indent="-228600">
              <a:buClrTx/>
              <a:buFont typeface="+mj-lt"/>
              <a:buAutoNum type="arabicPeriod"/>
              <a:defRPr b="0" baseline="0">
                <a:solidFill>
                  <a:schemeClr val="bg1"/>
                </a:solidFill>
              </a:defRPr>
            </a:lvl4pPr>
            <a:lvl5pPr marL="946150" indent="-228600">
              <a:buClrTx/>
              <a:buFont typeface="+mj-lt"/>
              <a:buAutoNum type="arabicPeriod"/>
              <a:defRPr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 smtClean="0"/>
              <a:t>Edit text master format</a:t>
            </a:r>
          </a:p>
          <a:p>
            <a:pPr lvl="1"/>
            <a:r>
              <a:rPr lang="en-GB" noProof="0" dirty="0" smtClean="0"/>
              <a:t>2nd level</a:t>
            </a:r>
          </a:p>
          <a:p>
            <a:pPr lvl="2"/>
            <a:r>
              <a:rPr lang="en-GB" noProof="0" dirty="0" smtClean="0"/>
              <a:t>3rd level</a:t>
            </a:r>
          </a:p>
          <a:p>
            <a:pPr lvl="3"/>
            <a:r>
              <a:rPr lang="en-GB" noProof="0" dirty="0" smtClean="0"/>
              <a:t>4th level</a:t>
            </a:r>
          </a:p>
          <a:p>
            <a:pPr lvl="4"/>
            <a:r>
              <a:rPr lang="en-GB" noProof="0" dirty="0" smtClean="0"/>
              <a:t>5th level</a:t>
            </a:r>
            <a:endParaRPr lang="en-GB" noProof="0" dirty="0"/>
          </a:p>
        </p:txBody>
      </p:sp>
      <p:pic>
        <p:nvPicPr>
          <p:cNvPr id="7" name="Picture 13" descr="\\psf\Host\Volumes\Bildarchiv\2_Logos\0_GFT_Group_Logos_Pack\02_Screen\01_Vector\GFT\illustrator_6\GFT_Logo_RGB.em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291" y="266547"/>
            <a:ext cx="1432800" cy="26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772838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221">
          <p15:clr>
            <a:srgbClr val="C35EA4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57"/>
          <a:stretch/>
        </p:blipFill>
        <p:spPr bwMode="gray">
          <a:xfrm>
            <a:off x="-26449" y="793314"/>
            <a:ext cx="9192136" cy="4365426"/>
          </a:xfrm>
          <a:prstGeom prst="rect">
            <a:avLst/>
          </a:prstGeom>
        </p:spPr>
      </p:pic>
      <p:sp>
        <p:nvSpPr>
          <p:cNvPr id="17" name="Textplatzhalter 16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976312" y="1654969"/>
            <a:ext cx="5232400" cy="169277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cap="all" spc="100" baseline="0">
                <a:solidFill>
                  <a:schemeClr val="bg1"/>
                </a:solidFill>
              </a:defRPr>
            </a:lvl1pPr>
            <a:lvl2pPr marL="179388" indent="0">
              <a:buFontTx/>
              <a:buNone/>
              <a:defRPr/>
            </a:lvl2pPr>
            <a:lvl3pPr marL="360363" indent="0">
              <a:buFontTx/>
              <a:buNone/>
              <a:defRPr/>
            </a:lvl3pPr>
            <a:lvl4pPr marL="538162" indent="0">
              <a:buFontTx/>
              <a:buNone/>
              <a:defRPr/>
            </a:lvl4pPr>
            <a:lvl5pPr marL="717550" indent="0">
              <a:buFontTx/>
              <a:buNone/>
              <a:defRPr/>
            </a:lvl5pPr>
          </a:lstStyle>
          <a:p>
            <a:pPr lvl="0"/>
            <a:r>
              <a:rPr lang="en-GB" noProof="0" dirty="0" smtClean="0"/>
              <a:t>Insert Text</a:t>
            </a:r>
          </a:p>
        </p:txBody>
      </p:sp>
      <p:sp>
        <p:nvSpPr>
          <p:cNvPr id="10" name="Freihandform 9"/>
          <p:cNvSpPr/>
          <p:nvPr userDrawn="1"/>
        </p:nvSpPr>
        <p:spPr bwMode="gray">
          <a:xfrm>
            <a:off x="657225" y="1404938"/>
            <a:ext cx="756000" cy="720000"/>
          </a:xfrm>
          <a:custGeom>
            <a:avLst/>
            <a:gdLst>
              <a:gd name="connsiteX0" fmla="*/ 517525 w 517525"/>
              <a:gd name="connsiteY0" fmla="*/ 0 h 352425"/>
              <a:gd name="connsiteX1" fmla="*/ 454025 w 517525"/>
              <a:gd name="connsiteY1" fmla="*/ 0 h 352425"/>
              <a:gd name="connsiteX2" fmla="*/ 0 w 517525"/>
              <a:gd name="connsiteY2" fmla="*/ 0 h 352425"/>
              <a:gd name="connsiteX3" fmla="*/ 0 w 517525"/>
              <a:gd name="connsiteY3" fmla="*/ 352425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525" h="352425">
                <a:moveTo>
                  <a:pt x="517525" y="0"/>
                </a:moveTo>
                <a:lnTo>
                  <a:pt x="454025" y="0"/>
                </a:lnTo>
                <a:lnTo>
                  <a:pt x="0" y="0"/>
                </a:lnTo>
                <a:lnTo>
                  <a:pt x="0" y="352425"/>
                </a:lnTo>
              </a:path>
            </a:pathLst>
          </a:custGeom>
          <a:noFill/>
          <a:ln w="5080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de-DE" sz="1000" dirty="0">
              <a:solidFill>
                <a:prstClr val="white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42975" y="1941508"/>
            <a:ext cx="5265737" cy="1231106"/>
          </a:xfrm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4000">
                <a:solidFill>
                  <a:schemeClr val="bg1"/>
                </a:solidFill>
              </a:defRPr>
            </a:lvl1pPr>
            <a:lvl2pPr marL="179388" indent="0">
              <a:buFontTx/>
              <a:buNone/>
              <a:defRPr/>
            </a:lvl2pPr>
            <a:lvl3pPr marL="360363" indent="0">
              <a:buFontTx/>
              <a:buNone/>
              <a:defRPr/>
            </a:lvl3pPr>
            <a:lvl4pPr marL="538162" indent="0">
              <a:buFontTx/>
              <a:buNone/>
              <a:defRPr/>
            </a:lvl4pPr>
            <a:lvl5pPr marL="717550" indent="0">
              <a:buFontTx/>
              <a:buNone/>
              <a:defRPr/>
            </a:lvl5pPr>
          </a:lstStyle>
          <a:p>
            <a:pPr lvl="0"/>
            <a:r>
              <a:rPr lang="en-GB" noProof="0" dirty="0" smtClean="0"/>
              <a:t>Edit text master format here</a:t>
            </a:r>
          </a:p>
        </p:txBody>
      </p:sp>
      <p:pic>
        <p:nvPicPr>
          <p:cNvPr id="7" name="Picture 13" descr="\\psf\Host\Volumes\Bildarchiv\2_Logos\0_GFT_Group_Logos_Pack\02_Screen\01_Vector\GFT\illustrator_6\GFT_Logo_RGB.em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291" y="266547"/>
            <a:ext cx="1432800" cy="26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011321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221">
          <p15:clr>
            <a:srgbClr val="C35EA4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GB" noProof="0" dirty="0" smtClean="0"/>
              <a:t>Action Title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gray"/>
        <p:txBody>
          <a:bodyPr/>
          <a:lstStyle/>
          <a:p>
            <a:pPr lvl="0"/>
            <a:r>
              <a:rPr lang="en-GB" noProof="0" dirty="0" smtClean="0"/>
              <a:t>Edit text master format</a:t>
            </a:r>
          </a:p>
          <a:p>
            <a:pPr lvl="1"/>
            <a:r>
              <a:rPr lang="en-GB" noProof="0" dirty="0" smtClean="0"/>
              <a:t>2nd level</a:t>
            </a:r>
          </a:p>
          <a:p>
            <a:pPr lvl="2"/>
            <a:r>
              <a:rPr lang="en-GB" noProof="0" dirty="0" smtClean="0"/>
              <a:t>3rd level</a:t>
            </a:r>
          </a:p>
          <a:p>
            <a:pPr lvl="3"/>
            <a:r>
              <a:rPr lang="en-GB" noProof="0" dirty="0" smtClean="0"/>
              <a:t>4th level</a:t>
            </a:r>
          </a:p>
          <a:p>
            <a:pPr lvl="4"/>
            <a:r>
              <a:rPr lang="en-GB" noProof="0" dirty="0" smtClean="0"/>
              <a:t>5th level</a:t>
            </a:r>
            <a:endParaRPr lang="en-GB" noProof="0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49264" y="199547"/>
            <a:ext cx="6692104" cy="123111"/>
          </a:xfrm>
        </p:spPr>
        <p:txBody>
          <a:bodyPr wrap="square" lIns="0" tIns="0" rIns="0" bIns="0" anchor="b">
            <a:spAutoFit/>
          </a:bodyPr>
          <a:lstStyle>
            <a:lvl1pPr marL="0" indent="0">
              <a:spcBef>
                <a:spcPts val="0"/>
              </a:spcBef>
              <a:buNone/>
              <a:defRPr sz="800" b="0" cap="all" spc="1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noProof="0" dirty="0" smtClean="0"/>
              <a:t>tracker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626482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ex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GB" noProof="0" dirty="0" smtClean="0"/>
              <a:t>Action Title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442800" y="1119187"/>
            <a:ext cx="4038600" cy="3362325"/>
          </a:xfrm>
        </p:spPr>
        <p:txBody>
          <a:bodyPr/>
          <a:lstStyle/>
          <a:p>
            <a:pPr lvl="0"/>
            <a:r>
              <a:rPr lang="en-GB" noProof="0" dirty="0" smtClean="0"/>
              <a:t>Edit text master format</a:t>
            </a:r>
          </a:p>
          <a:p>
            <a:pPr lvl="1"/>
            <a:r>
              <a:rPr lang="en-GB" noProof="0" dirty="0" smtClean="0"/>
              <a:t>2nd level</a:t>
            </a:r>
          </a:p>
          <a:p>
            <a:pPr lvl="2"/>
            <a:r>
              <a:rPr lang="en-GB" noProof="0" dirty="0" smtClean="0"/>
              <a:t>3rd level</a:t>
            </a:r>
          </a:p>
          <a:p>
            <a:pPr lvl="3"/>
            <a:r>
              <a:rPr lang="en-GB" noProof="0" dirty="0" smtClean="0"/>
              <a:t>4th level</a:t>
            </a:r>
          </a:p>
          <a:p>
            <a:pPr lvl="4"/>
            <a:r>
              <a:rPr lang="en-GB" noProof="0" dirty="0" smtClean="0"/>
              <a:t>5th level</a:t>
            </a:r>
            <a:endParaRPr lang="en-GB" noProof="0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50000" y="199547"/>
            <a:ext cx="6692104" cy="123111"/>
          </a:xfrm>
        </p:spPr>
        <p:txBody>
          <a:bodyPr wrap="square" lIns="0" tIns="0" rIns="0" bIns="0" anchor="b">
            <a:spAutoFit/>
          </a:bodyPr>
          <a:lstStyle>
            <a:lvl1pPr marL="0" indent="0">
              <a:spcBef>
                <a:spcPts val="0"/>
              </a:spcBef>
              <a:buNone/>
              <a:defRPr sz="800" b="0" cap="all" spc="1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noProof="0" dirty="0" smtClean="0"/>
              <a:t>tracker</a:t>
            </a:r>
            <a:endParaRPr lang="en-GB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idx="14" hasCustomPrompt="1"/>
          </p:nvPr>
        </p:nvSpPr>
        <p:spPr bwMode="gray">
          <a:xfrm>
            <a:off x="4633200" y="1119187"/>
            <a:ext cx="4038600" cy="3362325"/>
          </a:xfrm>
        </p:spPr>
        <p:txBody>
          <a:bodyPr/>
          <a:lstStyle/>
          <a:p>
            <a:pPr lvl="0"/>
            <a:r>
              <a:rPr lang="en-GB" noProof="0" dirty="0" smtClean="0"/>
              <a:t>Edit text master format</a:t>
            </a:r>
          </a:p>
          <a:p>
            <a:pPr lvl="1"/>
            <a:r>
              <a:rPr lang="en-GB" noProof="0" dirty="0" smtClean="0"/>
              <a:t>2nd level</a:t>
            </a:r>
          </a:p>
          <a:p>
            <a:pPr lvl="2"/>
            <a:r>
              <a:rPr lang="en-GB" noProof="0" dirty="0" smtClean="0"/>
              <a:t>3rd level</a:t>
            </a:r>
          </a:p>
          <a:p>
            <a:pPr lvl="3"/>
            <a:r>
              <a:rPr lang="en-GB" noProof="0" dirty="0" smtClean="0"/>
              <a:t>4th level</a:t>
            </a:r>
          </a:p>
          <a:p>
            <a:pPr lvl="4"/>
            <a:r>
              <a:rPr lang="en-GB" noProof="0" dirty="0" smtClean="0"/>
              <a:t>5th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371847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ext 2 columns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GB" noProof="0" dirty="0" smtClean="0"/>
              <a:t>Action Title</a:t>
            </a:r>
            <a:endParaRPr lang="en-GB" noProof="0" dirty="0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453231" y="1119187"/>
            <a:ext cx="4038600" cy="3362325"/>
          </a:xfrm>
          <a:solidFill>
            <a:schemeClr val="tx2"/>
          </a:solidFill>
          <a:ln>
            <a:noFill/>
          </a:ln>
        </p:spPr>
        <p:txBody>
          <a:bodyPr/>
          <a:lstStyle>
            <a:lvl1pPr marL="0" indent="0" algn="ctr">
              <a:buNone/>
              <a:defRPr>
                <a:solidFill>
                  <a:schemeClr val="accent5"/>
                </a:solidFill>
              </a:defRPr>
            </a:lvl1pPr>
          </a:lstStyle>
          <a:p>
            <a:r>
              <a:rPr lang="en-GB" noProof="0" dirty="0" smtClean="0"/>
              <a:t>Click to insert image</a:t>
            </a:r>
            <a:endParaRPr lang="en-GB" noProof="0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50000" y="199547"/>
            <a:ext cx="6692104" cy="123111"/>
          </a:xfrm>
        </p:spPr>
        <p:txBody>
          <a:bodyPr wrap="square" lIns="0" tIns="0" rIns="0" bIns="0" anchor="b">
            <a:spAutoFit/>
          </a:bodyPr>
          <a:lstStyle>
            <a:lvl1pPr marL="0" indent="0">
              <a:spcBef>
                <a:spcPts val="0"/>
              </a:spcBef>
              <a:buNone/>
              <a:defRPr sz="800" b="0" cap="all" spc="1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noProof="0" dirty="0" smtClean="0"/>
              <a:t>tracker</a:t>
            </a:r>
            <a:endParaRPr lang="en-GB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idx="14" hasCustomPrompt="1"/>
          </p:nvPr>
        </p:nvSpPr>
        <p:spPr bwMode="gray">
          <a:xfrm>
            <a:off x="4634709" y="1119187"/>
            <a:ext cx="4038600" cy="336232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 noProof="0" dirty="0" smtClean="0"/>
              <a:t>Edit text master format</a:t>
            </a:r>
          </a:p>
          <a:p>
            <a:pPr lvl="1"/>
            <a:r>
              <a:rPr lang="en-GB" noProof="0" dirty="0" smtClean="0"/>
              <a:t>2nd level</a:t>
            </a:r>
          </a:p>
          <a:p>
            <a:pPr lvl="2"/>
            <a:r>
              <a:rPr lang="en-GB" noProof="0" dirty="0" smtClean="0"/>
              <a:t>3rd level</a:t>
            </a:r>
          </a:p>
          <a:p>
            <a:pPr lvl="3"/>
            <a:r>
              <a:rPr lang="en-GB" noProof="0" dirty="0" smtClean="0"/>
              <a:t>4th level</a:t>
            </a:r>
          </a:p>
          <a:p>
            <a:pPr lvl="4"/>
            <a:r>
              <a:rPr lang="en-GB" noProof="0" dirty="0" smtClean="0"/>
              <a:t>5th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208395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s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GB" noProof="0" dirty="0" smtClean="0"/>
              <a:t>Action Title</a:t>
            </a:r>
            <a:endParaRPr lang="en-GB" noProof="0" dirty="0"/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50000" y="199547"/>
            <a:ext cx="6692104" cy="123111"/>
          </a:xfrm>
        </p:spPr>
        <p:txBody>
          <a:bodyPr wrap="square" lIns="0" tIns="0" rIns="0" bIns="0" anchor="b">
            <a:spAutoFit/>
          </a:bodyPr>
          <a:lstStyle>
            <a:lvl1pPr marL="0" indent="0">
              <a:spcBef>
                <a:spcPts val="0"/>
              </a:spcBef>
              <a:buNone/>
              <a:defRPr sz="800" b="0" cap="all" spc="1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noProof="0" dirty="0" smtClean="0"/>
              <a:t>tracker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97094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6677982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4" name="think-cell Folie" r:id="rId4" imgW="305" imgH="303" progId="TCLayout.ActiveDocument.1">
                  <p:embed/>
                </p:oleObj>
              </mc:Choice>
              <mc:Fallback>
                <p:oleObj name="think-cell Folie" r:id="rId4" imgW="305" imgH="30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57"/>
          <a:stretch/>
        </p:blipFill>
        <p:spPr bwMode="gray">
          <a:xfrm>
            <a:off x="-26449" y="793314"/>
            <a:ext cx="9192136" cy="4365426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 bwMode="gray">
          <a:xfrm>
            <a:off x="7267291" y="269793"/>
            <a:ext cx="1433479" cy="261226"/>
          </a:xfrm>
          <a:prstGeom prst="rect">
            <a:avLst/>
          </a:prstGeom>
        </p:spPr>
      </p:pic>
      <p:sp>
        <p:nvSpPr>
          <p:cNvPr id="10" name="Freihandform 9"/>
          <p:cNvSpPr/>
          <p:nvPr userDrawn="1"/>
        </p:nvSpPr>
        <p:spPr bwMode="gray">
          <a:xfrm>
            <a:off x="657225" y="1404938"/>
            <a:ext cx="756000" cy="720000"/>
          </a:xfrm>
          <a:custGeom>
            <a:avLst/>
            <a:gdLst>
              <a:gd name="connsiteX0" fmla="*/ 517525 w 517525"/>
              <a:gd name="connsiteY0" fmla="*/ 0 h 352425"/>
              <a:gd name="connsiteX1" fmla="*/ 454025 w 517525"/>
              <a:gd name="connsiteY1" fmla="*/ 0 h 352425"/>
              <a:gd name="connsiteX2" fmla="*/ 0 w 517525"/>
              <a:gd name="connsiteY2" fmla="*/ 0 h 352425"/>
              <a:gd name="connsiteX3" fmla="*/ 0 w 517525"/>
              <a:gd name="connsiteY3" fmla="*/ 352425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525" h="352425">
                <a:moveTo>
                  <a:pt x="517525" y="0"/>
                </a:moveTo>
                <a:lnTo>
                  <a:pt x="454025" y="0"/>
                </a:lnTo>
                <a:lnTo>
                  <a:pt x="0" y="0"/>
                </a:lnTo>
                <a:lnTo>
                  <a:pt x="0" y="352425"/>
                </a:lnTo>
              </a:path>
            </a:pathLst>
          </a:custGeom>
          <a:noFill/>
          <a:ln w="5080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de-DE" sz="1000" dirty="0">
              <a:solidFill>
                <a:prstClr val="white"/>
              </a:solidFill>
            </a:endParaRPr>
          </a:p>
        </p:txBody>
      </p:sp>
      <p:sp>
        <p:nvSpPr>
          <p:cNvPr id="9" name="Textfeld 8"/>
          <p:cNvSpPr txBox="1"/>
          <p:nvPr userDrawn="1"/>
        </p:nvSpPr>
        <p:spPr bwMode="gray">
          <a:xfrm>
            <a:off x="942975" y="1521619"/>
            <a:ext cx="2885405" cy="6924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685800"/>
            <a:r>
              <a:rPr lang="en-GB" sz="4500" b="1" noProof="0" dirty="0" smtClean="0">
                <a:solidFill>
                  <a:prstClr val="white"/>
                </a:solidFill>
              </a:rPr>
              <a:t>Thank you</a:t>
            </a:r>
            <a:endParaRPr lang="en-GB" sz="4500" b="1" noProof="0" dirty="0">
              <a:solidFill>
                <a:prstClr val="white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976312" y="2867532"/>
            <a:ext cx="7724458" cy="169277"/>
          </a:xfr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sz="1100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noProof="0" dirty="0" smtClean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2060546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1.xml"/><Relationship Id="rId5" Type="http://schemas.openxmlformats.org/officeDocument/2006/relationships/slideLayout" Target="../slideLayouts/slideLayout5.xml"/><Relationship Id="rId10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7" name="Picture 13" descr="\\psf\Host\Volumes\Bildarchiv\2_Logos\0_GFT_Group_Logos_Pack\02_Screen\01_Vector\GFT\illustrator_6\GFT_Logo_RGB.emf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291" y="266547"/>
            <a:ext cx="1432800" cy="26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Objekt 6" hidden="1"/>
          <p:cNvGraphicFramePr>
            <a:graphicFrameLocks noChangeAspect="1"/>
          </p:cNvGraphicFramePr>
          <p:nvPr>
            <p:custDataLst>
              <p:tags r:id="rId11"/>
            </p:custDataLst>
            <p:extLst>
              <p:ext uri="{D42A27DB-BD31-4B8C-83A1-F6EECF244321}">
                <p14:modId xmlns:p14="http://schemas.microsoft.com/office/powerpoint/2010/main" val="261075903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5" name="think-cell Folie" r:id="rId13" imgW="305" imgH="303" progId="TCLayout.ActiveDocument.1">
                  <p:embed/>
                </p:oleObj>
              </mc:Choice>
              <mc:Fallback>
                <p:oleObj name="think-cell Folie" r:id="rId13" imgW="305" imgH="30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43707" y="1119187"/>
            <a:ext cx="8243888" cy="336232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noProof="0" dirty="0" smtClean="0"/>
              <a:t>Edit </a:t>
            </a:r>
            <a:r>
              <a:rPr lang="de-DE" noProof="0" dirty="0" err="1" smtClean="0"/>
              <a:t>text</a:t>
            </a:r>
            <a:r>
              <a:rPr lang="de-DE" noProof="0" dirty="0" smtClean="0"/>
              <a:t> </a:t>
            </a:r>
            <a:r>
              <a:rPr lang="de-DE" noProof="0" dirty="0" err="1" smtClean="0"/>
              <a:t>master</a:t>
            </a:r>
            <a:r>
              <a:rPr lang="de-DE" noProof="0" dirty="0" smtClean="0"/>
              <a:t> </a:t>
            </a:r>
            <a:r>
              <a:rPr lang="de-DE" noProof="0" dirty="0" err="1" smtClean="0"/>
              <a:t>format</a:t>
            </a:r>
            <a:endParaRPr lang="de-DE" noProof="0" dirty="0" smtClean="0"/>
          </a:p>
          <a:p>
            <a:pPr lvl="1"/>
            <a:r>
              <a:rPr lang="de-DE" noProof="0" dirty="0" smtClean="0"/>
              <a:t>2nd </a:t>
            </a:r>
            <a:r>
              <a:rPr lang="de-DE" noProof="0" dirty="0" err="1" smtClean="0"/>
              <a:t>level</a:t>
            </a:r>
            <a:endParaRPr lang="de-DE" noProof="0" dirty="0" smtClean="0"/>
          </a:p>
          <a:p>
            <a:pPr lvl="2"/>
            <a:r>
              <a:rPr lang="de-DE" noProof="0" dirty="0" smtClean="0"/>
              <a:t>3rd </a:t>
            </a:r>
            <a:r>
              <a:rPr lang="de-DE" noProof="0" dirty="0" err="1" smtClean="0"/>
              <a:t>level</a:t>
            </a:r>
            <a:endParaRPr lang="de-DE" noProof="0" dirty="0" smtClean="0"/>
          </a:p>
          <a:p>
            <a:pPr lvl="3"/>
            <a:r>
              <a:rPr lang="de-DE" noProof="0" dirty="0" smtClean="0"/>
              <a:t>4th </a:t>
            </a:r>
            <a:r>
              <a:rPr lang="de-DE" noProof="0" dirty="0" err="1" smtClean="0"/>
              <a:t>level</a:t>
            </a:r>
            <a:endParaRPr lang="de-DE" noProof="0" dirty="0" smtClean="0"/>
          </a:p>
          <a:p>
            <a:pPr lvl="4"/>
            <a:r>
              <a:rPr lang="de-DE" noProof="0" dirty="0" smtClean="0"/>
              <a:t>5th </a:t>
            </a:r>
            <a:r>
              <a:rPr lang="de-DE" noProof="0" dirty="0" err="1" smtClean="0"/>
              <a:t>level</a:t>
            </a:r>
            <a:endParaRPr lang="en-GB" noProof="0" dirty="0"/>
          </a:p>
        </p:txBody>
      </p:sp>
      <p:cxnSp>
        <p:nvCxnSpPr>
          <p:cNvPr id="18" name="Gerader Verbinder 17"/>
          <p:cNvCxnSpPr/>
          <p:nvPr/>
        </p:nvCxnSpPr>
        <p:spPr bwMode="gray">
          <a:xfrm>
            <a:off x="450850" y="791141"/>
            <a:ext cx="8243888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/>
          <p:cNvCxnSpPr/>
          <p:nvPr/>
        </p:nvCxnSpPr>
        <p:spPr bwMode="gray">
          <a:xfrm>
            <a:off x="-26670" y="4799647"/>
            <a:ext cx="9197340" cy="0"/>
          </a:xfrm>
          <a:prstGeom prst="line">
            <a:avLst/>
          </a:prstGeom>
          <a:ln w="95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44503" y="347341"/>
            <a:ext cx="6692104" cy="2215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GB" noProof="0" dirty="0" smtClean="0"/>
              <a:t>Action Title</a:t>
            </a:r>
            <a:endParaRPr lang="en-GB" noProof="0" dirty="0"/>
          </a:p>
        </p:txBody>
      </p:sp>
      <p:sp>
        <p:nvSpPr>
          <p:cNvPr id="25" name="Textfeld 24"/>
          <p:cNvSpPr txBox="1"/>
          <p:nvPr/>
        </p:nvSpPr>
        <p:spPr bwMode="gray">
          <a:xfrm>
            <a:off x="451646" y="4922468"/>
            <a:ext cx="520976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defTabSz="685800"/>
            <a:r>
              <a:rPr lang="de-DE" sz="800" dirty="0" smtClean="0">
                <a:solidFill>
                  <a:srgbClr val="C8C8C8"/>
                </a:solidFill>
              </a:rPr>
              <a:t>GFT Group</a:t>
            </a:r>
            <a:endParaRPr lang="de-DE" sz="800" dirty="0">
              <a:solidFill>
                <a:srgbClr val="C8C8C8"/>
              </a:solidFill>
            </a:endParaRPr>
          </a:p>
        </p:txBody>
      </p:sp>
      <p:sp>
        <p:nvSpPr>
          <p:cNvPr id="26" name="Textfeld 25"/>
          <p:cNvSpPr txBox="1"/>
          <p:nvPr/>
        </p:nvSpPr>
        <p:spPr bwMode="gray">
          <a:xfrm>
            <a:off x="7846708" y="4922468"/>
            <a:ext cx="519373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r" defTabSz="685800"/>
            <a:r>
              <a:rPr lang="pl-PL" sz="800" dirty="0" smtClean="0">
                <a:solidFill>
                  <a:srgbClr val="C8C8C8"/>
                </a:solidFill>
              </a:rPr>
              <a:t>16.12</a:t>
            </a:r>
            <a:r>
              <a:rPr lang="de-DE" sz="800" dirty="0" smtClean="0">
                <a:solidFill>
                  <a:srgbClr val="C8C8C8"/>
                </a:solidFill>
              </a:rPr>
              <a:t>.2015</a:t>
            </a:r>
          </a:p>
        </p:txBody>
      </p:sp>
      <p:sp>
        <p:nvSpPr>
          <p:cNvPr id="27" name="Textfeld 26"/>
          <p:cNvSpPr txBox="1"/>
          <p:nvPr/>
        </p:nvSpPr>
        <p:spPr bwMode="gray">
          <a:xfrm>
            <a:off x="8488458" y="4922468"/>
            <a:ext cx="203581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r" defTabSz="685800"/>
            <a:fld id="{9BEB56B1-47F9-4FE5-8C4A-1727C808D5EE}" type="slidenum">
              <a:rPr lang="de-DE" sz="800" smtClean="0">
                <a:solidFill>
                  <a:srgbClr val="C8C8C8"/>
                </a:solidFill>
              </a:rPr>
              <a:pPr algn="r" defTabSz="685800"/>
              <a:t>‹#›</a:t>
            </a:fld>
            <a:endParaRPr lang="de-DE" sz="800" dirty="0">
              <a:solidFill>
                <a:srgbClr val="C8C8C8"/>
              </a:solidFill>
            </a:endParaRPr>
          </a:p>
        </p:txBody>
      </p:sp>
      <p:cxnSp>
        <p:nvCxnSpPr>
          <p:cNvPr id="28" name="Gerader Verbinder 27"/>
          <p:cNvCxnSpPr/>
          <p:nvPr/>
        </p:nvCxnSpPr>
        <p:spPr bwMode="gray">
          <a:xfrm flipV="1">
            <a:off x="8455978" y="4880837"/>
            <a:ext cx="0" cy="206373"/>
          </a:xfrm>
          <a:prstGeom prst="line">
            <a:avLst/>
          </a:prstGeom>
          <a:ln w="95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/>
        </p:nvCxnSpPr>
        <p:spPr>
          <a:xfrm>
            <a:off x="451645" y="-24384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/>
          <p:cNvCxnSpPr/>
          <p:nvPr/>
        </p:nvCxnSpPr>
        <p:spPr>
          <a:xfrm>
            <a:off x="4488656" y="-24384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/>
        </p:nvCxnSpPr>
        <p:spPr>
          <a:xfrm>
            <a:off x="4656138" y="-24384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/>
          <p:cNvCxnSpPr/>
          <p:nvPr/>
        </p:nvCxnSpPr>
        <p:spPr>
          <a:xfrm>
            <a:off x="8694738" y="-24384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/>
        </p:nvCxnSpPr>
        <p:spPr>
          <a:xfrm>
            <a:off x="451645" y="518160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/>
          <p:cNvCxnSpPr/>
          <p:nvPr/>
        </p:nvCxnSpPr>
        <p:spPr>
          <a:xfrm>
            <a:off x="4488656" y="518160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/>
          <p:nvPr/>
        </p:nvCxnSpPr>
        <p:spPr>
          <a:xfrm>
            <a:off x="4656138" y="518160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/>
          <p:cNvCxnSpPr/>
          <p:nvPr/>
        </p:nvCxnSpPr>
        <p:spPr>
          <a:xfrm>
            <a:off x="8694738" y="518160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/>
          <p:cNvCxnSpPr/>
          <p:nvPr/>
        </p:nvCxnSpPr>
        <p:spPr>
          <a:xfrm rot="16200000">
            <a:off x="-142161" y="1016318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/>
          <p:nvPr/>
        </p:nvCxnSpPr>
        <p:spPr>
          <a:xfrm rot="16200000">
            <a:off x="-142161" y="4378643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/>
          <p:cNvCxnSpPr/>
          <p:nvPr/>
        </p:nvCxnSpPr>
        <p:spPr>
          <a:xfrm rot="16200000">
            <a:off x="-142161" y="465328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/>
          <p:cNvCxnSpPr/>
          <p:nvPr/>
        </p:nvCxnSpPr>
        <p:spPr>
          <a:xfrm rot="16200000">
            <a:off x="9286161" y="1016318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/>
          <p:cNvCxnSpPr/>
          <p:nvPr/>
        </p:nvCxnSpPr>
        <p:spPr>
          <a:xfrm rot="16200000">
            <a:off x="9286161" y="4378643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/>
          <p:cNvCxnSpPr/>
          <p:nvPr/>
        </p:nvCxnSpPr>
        <p:spPr>
          <a:xfrm rot="16200000">
            <a:off x="9286161" y="465328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5847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ts val="1700"/>
        </a:lnSpc>
        <a:spcBef>
          <a:spcPct val="0"/>
        </a:spcBef>
        <a:buNone/>
        <a:defRPr sz="1600" b="1" kern="120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179388" indent="-179388" algn="l" defTabSz="685800" rtl="0" eaLnBrk="1" latinLnBrk="0" hangingPunct="1">
        <a:lnSpc>
          <a:spcPct val="100000"/>
        </a:lnSpc>
        <a:spcBef>
          <a:spcPts val="600"/>
        </a:spcBef>
        <a:buClr>
          <a:schemeClr val="accent2"/>
        </a:buClr>
        <a:buFont typeface="Wingdings" panose="05000000000000000000" pitchFamily="2" charset="2"/>
        <a:buChar char="§"/>
        <a:defRPr sz="1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360363" indent="-180975" algn="l" defTabSz="685800" rtl="0" eaLnBrk="1" latinLnBrk="0" hangingPunct="1">
        <a:lnSpc>
          <a:spcPct val="100000"/>
        </a:lnSpc>
        <a:spcBef>
          <a:spcPts val="200"/>
        </a:spcBef>
        <a:buClr>
          <a:schemeClr val="accent2"/>
        </a:buClr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38163" indent="-177800" algn="l" defTabSz="685800" rtl="0" eaLnBrk="1" latinLnBrk="0" hangingPunct="1">
        <a:lnSpc>
          <a:spcPct val="100000"/>
        </a:lnSpc>
        <a:spcBef>
          <a:spcPts val="200"/>
        </a:spcBef>
        <a:buClr>
          <a:schemeClr val="accent2"/>
        </a:buClr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17550" indent="-179388" algn="l" defTabSz="685800" rtl="0" eaLnBrk="1" latinLnBrk="0" hangingPunct="1">
        <a:lnSpc>
          <a:spcPct val="100000"/>
        </a:lnSpc>
        <a:spcBef>
          <a:spcPts val="200"/>
        </a:spcBef>
        <a:buClr>
          <a:schemeClr val="accent2"/>
        </a:buClr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98525" indent="-180975" algn="l" defTabSz="685800" rtl="0" eaLnBrk="1" latinLnBrk="0" hangingPunct="1">
        <a:lnSpc>
          <a:spcPct val="100000"/>
        </a:lnSpc>
        <a:spcBef>
          <a:spcPts val="200"/>
        </a:spcBef>
        <a:buClr>
          <a:schemeClr val="accent2"/>
        </a:buClr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">
          <p15:clr>
            <a:srgbClr val="FBAE40"/>
          </p15:clr>
        </p15:guide>
        <p15:guide id="2" pos="5477">
          <p15:clr>
            <a:srgbClr val="FBAE40"/>
          </p15:clr>
        </p15:guide>
        <p15:guide id="3" pos="2828">
          <p15:clr>
            <a:srgbClr val="FBAE40"/>
          </p15:clr>
        </p15:guide>
        <p15:guide id="4" pos="2933">
          <p15:clr>
            <a:srgbClr val="FBAE40"/>
          </p15:clr>
        </p15:guide>
        <p15:guide id="5" orient="horz" pos="705">
          <p15:clr>
            <a:srgbClr val="FBAE40"/>
          </p15:clr>
        </p15:guide>
        <p15:guide id="6" orient="horz" pos="2823">
          <p15:clr>
            <a:srgbClr val="FBAE40"/>
          </p15:clr>
        </p15:guide>
        <p15:guide id="7" orient="horz" pos="2996">
          <p15:clr>
            <a:srgbClr val="FBAE4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dsr/exercise1b.git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radle.org/current/userguide/userguide.htm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download.eclipse.org/buildship/updates/e45/releases/1.0" TargetMode="External"/><Relationship Id="rId4" Type="http://schemas.openxmlformats.org/officeDocument/2006/relationships/hyperlink" Target="http://projects.eclipse.org/projects/tools.buildship/downloads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dsr/exercise1c.git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logging.apache.org/log4j/2.x/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pl.wikipedia.org/wiki/J%C4%99zyk_angielski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www.testowanie.net/poziomy-testow/testy-modulowe-unit-tests/" TargetMode="External"/><Relationship Id="rId4" Type="http://schemas.openxmlformats.org/officeDocument/2006/relationships/hyperlink" Target="https://pl.wikipedia.org/wiki/Test_jednostkowy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dsr/exercise1d.git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dsr/exercise1e.git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7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specs/jvms/se8/html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bottega.com.pl/pdf/materialy/jvm/jvm1.pdf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mderdev/cmder/releases/download/v1.2.9/cmder.zip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wdsr/exercise1a.git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42975" y="1941508"/>
            <a:ext cx="5814817" cy="1205458"/>
          </a:xfrm>
        </p:spPr>
        <p:txBody>
          <a:bodyPr/>
          <a:lstStyle/>
          <a:p>
            <a:r>
              <a:rPr lang="pl-PL" dirty="0" err="1" smtClean="0"/>
              <a:t>WdSR</a:t>
            </a:r>
            <a:r>
              <a:rPr lang="pl-PL" dirty="0" smtClean="0"/>
              <a:t> - </a:t>
            </a:r>
            <a:r>
              <a:rPr lang="pl-PL" smtClean="0"/>
              <a:t>ćwiczenie 1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sz="1400" dirty="0" smtClean="0"/>
              <a:t>Budowanie i uruchamianie aplikacji</a:t>
            </a:r>
            <a:endParaRPr lang="de-DE" sz="1400" dirty="0"/>
          </a:p>
        </p:txBody>
      </p:sp>
      <p:sp>
        <p:nvSpPr>
          <p:cNvPr id="4" name="Textplatzhalter 3"/>
          <p:cNvSpPr>
            <a:spLocks noGrp="1"/>
          </p:cNvSpPr>
          <p:nvPr>
            <p:ph type="subTitle" idx="1"/>
          </p:nvPr>
        </p:nvSpPr>
        <p:spPr>
          <a:xfrm>
            <a:off x="976312" y="4178885"/>
            <a:ext cx="5232400" cy="507831"/>
          </a:xfrm>
        </p:spPr>
        <p:txBody>
          <a:bodyPr/>
          <a:lstStyle/>
          <a:p>
            <a:r>
              <a:rPr lang="pl-PL" dirty="0" smtClean="0"/>
              <a:t>Prowdzący: Daniel Boguszewicz</a:t>
            </a:r>
            <a:endParaRPr lang="de-DE" dirty="0" smtClean="0"/>
          </a:p>
          <a:p>
            <a:r>
              <a:rPr lang="pl-PL" dirty="0" smtClean="0"/>
              <a:t>Lato </a:t>
            </a:r>
            <a:r>
              <a:rPr lang="pl-PL" dirty="0" smtClean="0"/>
              <a:t>2017</a:t>
            </a:r>
            <a:endParaRPr lang="pl-PL" dirty="0" smtClean="0"/>
          </a:p>
          <a:p>
            <a:r>
              <a:rPr lang="pl-PL" dirty="0" smtClean="0"/>
              <a:t>Wersja </a:t>
            </a:r>
            <a:r>
              <a:rPr lang="pl-PL" dirty="0" smtClean="0"/>
              <a:t>1.1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010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j</a:t>
            </a:r>
            <a:r>
              <a:rPr lang="pl-PL" dirty="0" err="1" smtClean="0"/>
              <a:t>avac</a:t>
            </a:r>
            <a:r>
              <a:rPr lang="pl-PL" dirty="0" smtClean="0"/>
              <a:t> + jar + </a:t>
            </a:r>
            <a:r>
              <a:rPr lang="pl-PL" dirty="0" err="1" smtClean="0"/>
              <a:t>java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1a</a:t>
            </a:r>
            <a:endParaRPr lang="de-DE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3645" y="926926"/>
            <a:ext cx="4207635" cy="3726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2586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Podsumowanie ćwiczenia 1a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1a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3707" y="1119187"/>
            <a:ext cx="8005098" cy="3362325"/>
          </a:xfrm>
        </p:spPr>
        <p:txBody>
          <a:bodyPr/>
          <a:lstStyle/>
          <a:p>
            <a:r>
              <a:rPr lang="pl-PL" dirty="0" smtClean="0"/>
              <a:t>Zbudowanie prostego projektu (2 moduły, 3 klasy, zależność od jednej biblioteki zewnętrznej) wymagało stosunkowo dużo operacji.</a:t>
            </a:r>
          </a:p>
          <a:p>
            <a:pPr lvl="1"/>
            <a:r>
              <a:rPr lang="pl-PL" dirty="0" smtClean="0"/>
              <a:t>Zbudowanie skomplikowanego projektu (kilkanaście modułów, setki klas, dziesiątki bibliotek zewnętrznych) w ten sposób byłoby bardzo żmudne – w ten sposób nie dałoby się pracować.</a:t>
            </a:r>
          </a:p>
          <a:p>
            <a:pPr lvl="1"/>
            <a:r>
              <a:rPr lang="pl-PL" dirty="0" smtClean="0"/>
              <a:t>W dodatku każda osoba biorąca udział w projekcie musiałaby poznać i wykonywać te operacje.</a:t>
            </a:r>
          </a:p>
          <a:p>
            <a:pPr lvl="1"/>
            <a:endParaRPr lang="pl-PL" dirty="0"/>
          </a:p>
          <a:p>
            <a:r>
              <a:rPr lang="pl-PL" dirty="0" smtClean="0"/>
              <a:t>Zobaczmy teraz jak można uprościć proces budowania aplikacji i zarządzania zależnościami.</a:t>
            </a:r>
            <a:endParaRPr lang="pl-PL" dirty="0"/>
          </a:p>
          <a:p>
            <a:endParaRPr lang="pl-PL" dirty="0"/>
          </a:p>
          <a:p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3518818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Zakres ćwiczenia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1B</a:t>
            </a:r>
            <a:endParaRPr lang="de-DE" dirty="0"/>
          </a:p>
        </p:txBody>
      </p:sp>
      <p:sp>
        <p:nvSpPr>
          <p:cNvPr id="3" name="Prostokąt zaokrąglony 2"/>
          <p:cNvSpPr/>
          <p:nvPr/>
        </p:nvSpPr>
        <p:spPr>
          <a:xfrm>
            <a:off x="1609595" y="1546963"/>
            <a:ext cx="5730657" cy="1991639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600" dirty="0" smtClean="0">
                <a:solidFill>
                  <a:schemeClr val="tx1"/>
                </a:solidFill>
              </a:rPr>
              <a:t>Ćwiczenie 1B</a:t>
            </a:r>
          </a:p>
          <a:p>
            <a:pPr lvl="1" algn="ctr"/>
            <a:r>
              <a:rPr lang="pl-PL" sz="1600" dirty="0"/>
              <a:t>Budowanie aplikacji z użyciem </a:t>
            </a:r>
            <a:r>
              <a:rPr lang="pl-PL" sz="1600" dirty="0" err="1"/>
              <a:t>Gradle</a:t>
            </a:r>
            <a:r>
              <a:rPr lang="pl-PL" sz="1600" dirty="0"/>
              <a:t>.</a:t>
            </a:r>
          </a:p>
          <a:p>
            <a:pPr lvl="1" algn="ctr"/>
            <a:r>
              <a:rPr lang="pl-PL" sz="1600" dirty="0" smtClean="0"/>
              <a:t>Wczytanie </a:t>
            </a:r>
            <a:r>
              <a:rPr lang="pl-PL" sz="1600" dirty="0"/>
              <a:t>projektu opartego o </a:t>
            </a:r>
            <a:r>
              <a:rPr lang="pl-PL" sz="1600" dirty="0" err="1"/>
              <a:t>Gradle</a:t>
            </a:r>
            <a:r>
              <a:rPr lang="pl-PL" sz="1600" dirty="0"/>
              <a:t> do </a:t>
            </a:r>
            <a:r>
              <a:rPr lang="pl-PL" sz="1600" dirty="0" err="1"/>
              <a:t>Eclipse</a:t>
            </a:r>
            <a:r>
              <a:rPr lang="pl-PL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06845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Gradle</a:t>
            </a:r>
            <a:r>
              <a:rPr lang="pl-PL" dirty="0" smtClean="0"/>
              <a:t> </a:t>
            </a:r>
            <a:r>
              <a:rPr lang="pl-PL" dirty="0" err="1" smtClean="0"/>
              <a:t>build</a:t>
            </a:r>
            <a:r>
              <a:rPr lang="pl-PL" dirty="0" smtClean="0"/>
              <a:t> </a:t>
            </a:r>
            <a:r>
              <a:rPr lang="pl-PL" dirty="0" err="1" smtClean="0"/>
              <a:t>tool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1B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3707" y="1119187"/>
            <a:ext cx="4730715" cy="3362325"/>
          </a:xfrm>
        </p:spPr>
        <p:txBody>
          <a:bodyPr/>
          <a:lstStyle/>
          <a:p>
            <a:r>
              <a:rPr lang="pl-PL" dirty="0"/>
              <a:t>Lokalizacja repozytorium:</a:t>
            </a:r>
          </a:p>
          <a:p>
            <a:pPr lvl="1"/>
            <a:r>
              <a:rPr lang="pl-PL" dirty="0">
                <a:hlinkClick r:id="rId3"/>
              </a:rPr>
              <a:t>https://</a:t>
            </a:r>
            <a:r>
              <a:rPr lang="pl-PL" dirty="0" smtClean="0">
                <a:hlinkClick r:id="rId3"/>
              </a:rPr>
              <a:t>github.com/wdsr/exercise1b.git</a:t>
            </a:r>
            <a:endParaRPr lang="pl-PL" dirty="0" smtClean="0"/>
          </a:p>
          <a:p>
            <a:pPr lvl="1"/>
            <a:endParaRPr lang="pl-PL" dirty="0"/>
          </a:p>
          <a:p>
            <a:r>
              <a:rPr lang="pl-PL" dirty="0" err="1" smtClean="0">
                <a:solidFill>
                  <a:srgbClr val="00B050"/>
                </a:solidFill>
              </a:rPr>
              <a:t>gradlew</a:t>
            </a:r>
            <a:r>
              <a:rPr lang="pl-PL" dirty="0" smtClean="0">
                <a:solidFill>
                  <a:srgbClr val="00B050"/>
                </a:solidFill>
              </a:rPr>
              <a:t> run –</a:t>
            </a:r>
            <a:r>
              <a:rPr lang="pl-PL" dirty="0" err="1" smtClean="0">
                <a:solidFill>
                  <a:srgbClr val="00B050"/>
                </a:solidFill>
              </a:rPr>
              <a:t>Dexec.args</a:t>
            </a:r>
            <a:r>
              <a:rPr lang="pl-PL" dirty="0" smtClean="0">
                <a:solidFill>
                  <a:srgbClr val="00B050"/>
                </a:solidFill>
              </a:rPr>
              <a:t>=„2 -3 5”</a:t>
            </a:r>
          </a:p>
          <a:p>
            <a:pPr lvl="1"/>
            <a:r>
              <a:rPr lang="pl-PL" dirty="0" smtClean="0"/>
              <a:t>Ta jedna komenda wykonuje kilka zadań:</a:t>
            </a:r>
          </a:p>
          <a:p>
            <a:pPr lvl="2"/>
            <a:r>
              <a:rPr lang="pl-PL" dirty="0" smtClean="0"/>
              <a:t>(za pierwszym razem) Ściąga z Internetu odpowiednią wersję narzędzia </a:t>
            </a:r>
            <a:r>
              <a:rPr lang="pl-PL" dirty="0" err="1" smtClean="0"/>
              <a:t>Gradle</a:t>
            </a:r>
            <a:r>
              <a:rPr lang="pl-PL" dirty="0" smtClean="0"/>
              <a:t>.</a:t>
            </a:r>
          </a:p>
          <a:p>
            <a:pPr lvl="2"/>
            <a:r>
              <a:rPr lang="pl-PL" dirty="0" smtClean="0"/>
              <a:t>Buduje oba moduły (</a:t>
            </a:r>
            <a:r>
              <a:rPr lang="pl-PL" dirty="0" err="1" smtClean="0"/>
              <a:t>conversions</a:t>
            </a:r>
            <a:r>
              <a:rPr lang="pl-PL" dirty="0" smtClean="0"/>
              <a:t>, </a:t>
            </a:r>
            <a:r>
              <a:rPr lang="pl-PL" dirty="0" err="1" smtClean="0"/>
              <a:t>calculator</a:t>
            </a:r>
            <a:r>
              <a:rPr lang="pl-PL" dirty="0" smtClean="0"/>
              <a:t>) w odpowiedniej kolejności.</a:t>
            </a:r>
          </a:p>
          <a:p>
            <a:pPr lvl="2"/>
            <a:r>
              <a:rPr lang="pl-PL" dirty="0" smtClean="0"/>
              <a:t>Ściąga z Internetu zależności (biblioteka zewnętrzna Commons-Lang3) w odpowiedniej wersji.</a:t>
            </a:r>
          </a:p>
          <a:p>
            <a:pPr lvl="2"/>
            <a:r>
              <a:rPr lang="pl-PL" dirty="0" smtClean="0"/>
              <a:t>Uruchamia aplikację i przekazuje jej argumenty wywołania (2, -3, 5).</a:t>
            </a:r>
            <a:endParaRPr lang="pl-PL" dirty="0"/>
          </a:p>
          <a:p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endParaRPr lang="pl-PL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4422" y="901876"/>
            <a:ext cx="3459832" cy="3751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1123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Gradle</a:t>
            </a:r>
            <a:r>
              <a:rPr lang="pl-PL" dirty="0" smtClean="0"/>
              <a:t> </a:t>
            </a:r>
            <a:r>
              <a:rPr lang="pl-PL" dirty="0" err="1" smtClean="0"/>
              <a:t>build</a:t>
            </a:r>
            <a:r>
              <a:rPr lang="pl-PL" dirty="0" smtClean="0"/>
              <a:t> </a:t>
            </a:r>
            <a:r>
              <a:rPr lang="pl-PL" dirty="0" err="1" smtClean="0"/>
              <a:t>tool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1B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3707" y="1119187"/>
            <a:ext cx="4730715" cy="3362325"/>
          </a:xfrm>
        </p:spPr>
        <p:txBody>
          <a:bodyPr>
            <a:normAutofit/>
          </a:bodyPr>
          <a:lstStyle/>
          <a:p>
            <a:r>
              <a:rPr lang="pl-PL" dirty="0" smtClean="0"/>
              <a:t>Inne przydatne komendy:</a:t>
            </a:r>
          </a:p>
          <a:p>
            <a:pPr lvl="1"/>
            <a:r>
              <a:rPr lang="pl-PL" dirty="0" err="1" smtClean="0"/>
              <a:t>gradlew</a:t>
            </a:r>
            <a:r>
              <a:rPr lang="pl-PL" dirty="0" smtClean="0"/>
              <a:t> </a:t>
            </a:r>
            <a:r>
              <a:rPr lang="pl-PL" dirty="0" err="1" smtClean="0"/>
              <a:t>clean</a:t>
            </a:r>
            <a:endParaRPr lang="pl-PL" dirty="0" smtClean="0"/>
          </a:p>
          <a:p>
            <a:pPr lvl="2"/>
            <a:r>
              <a:rPr lang="pl-PL" dirty="0" smtClean="0"/>
              <a:t>Usuwa wygenerowane pliki (skompilowane klasy, pliki jar)</a:t>
            </a:r>
          </a:p>
          <a:p>
            <a:pPr lvl="2"/>
            <a:r>
              <a:rPr lang="pl-PL" dirty="0" smtClean="0"/>
              <a:t>W repozytorium nie umieszczamy wygenerowanych plików, więc wykonanie „gradlew clean” przed operacją „git commit” pomaga ustrzec się błędu.</a:t>
            </a:r>
          </a:p>
          <a:p>
            <a:pPr lvl="2"/>
            <a:endParaRPr lang="pl-PL" dirty="0"/>
          </a:p>
          <a:p>
            <a:pPr lvl="1"/>
            <a:r>
              <a:rPr lang="pl-PL" dirty="0" smtClean="0"/>
              <a:t>gradlew test</a:t>
            </a:r>
          </a:p>
          <a:p>
            <a:pPr lvl="2"/>
            <a:r>
              <a:rPr lang="pl-PL" dirty="0" smtClean="0"/>
              <a:t>Uruchamia testy jednostkowe (będziemy z tego korzystać w ćwiczeniu 1d)</a:t>
            </a:r>
          </a:p>
          <a:p>
            <a:pPr lvl="2"/>
            <a:endParaRPr lang="pl-PL" dirty="0"/>
          </a:p>
          <a:p>
            <a:pPr lvl="1"/>
            <a:r>
              <a:rPr lang="pl-PL" dirty="0"/>
              <a:t>gradlew </a:t>
            </a:r>
            <a:r>
              <a:rPr lang="pl-PL" dirty="0" smtClean="0"/>
              <a:t>build</a:t>
            </a:r>
          </a:p>
          <a:p>
            <a:pPr lvl="2"/>
            <a:r>
              <a:rPr lang="pl-PL" dirty="0" smtClean="0"/>
              <a:t>Buduje aplikację (z uwzględnieniem testów), </a:t>
            </a:r>
            <a:r>
              <a:rPr lang="pl-PL" dirty="0"/>
              <a:t>bez uruchamiania jej.</a:t>
            </a:r>
          </a:p>
          <a:p>
            <a:pPr lvl="1"/>
            <a:endParaRPr lang="pl-PL" dirty="0" smtClean="0"/>
          </a:p>
          <a:p>
            <a:pPr lvl="2"/>
            <a:endParaRPr lang="pl-PL" dirty="0" smtClean="0"/>
          </a:p>
          <a:p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39134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Podsumowanie ćwiczenia 1b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1B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9264" y="1018979"/>
            <a:ext cx="8005098" cy="3362325"/>
          </a:xfrm>
        </p:spPr>
        <p:txBody>
          <a:bodyPr/>
          <a:lstStyle/>
          <a:p>
            <a:r>
              <a:rPr lang="pl-PL" dirty="0" smtClean="0"/>
              <a:t>Zbudowanie i uruchomienie tego samego projektu zostało uproszczone do maksimum – z ok. 10 komend do zaledwie 1.</a:t>
            </a:r>
          </a:p>
          <a:p>
            <a:pPr lvl="1"/>
            <a:r>
              <a:rPr lang="pl-PL" dirty="0" smtClean="0"/>
              <a:t>Złożoność została przesunięta z etapu każdorazowego budowania i uruchamiania aplikacji do etapu przygotowania aplikacji. </a:t>
            </a:r>
          </a:p>
          <a:p>
            <a:pPr lvl="1"/>
            <a:r>
              <a:rPr lang="pl-PL" dirty="0" smtClean="0"/>
              <a:t>Dodatkowo zyskujemy potężny mechanizm do zarządzania zależnościami – z tym się spotkamy w większym stopniu w dalszej części semestru.</a:t>
            </a:r>
          </a:p>
          <a:p>
            <a:pPr lvl="1"/>
            <a:r>
              <a:rPr lang="pl-PL" dirty="0" smtClean="0"/>
              <a:t>Inne często spotykane narzędzia do zarządzania budowaniem aplikacji: Ant, </a:t>
            </a:r>
            <a:r>
              <a:rPr lang="pl-PL" dirty="0" err="1" smtClean="0"/>
              <a:t>Maven</a:t>
            </a:r>
            <a:r>
              <a:rPr lang="pl-PL" dirty="0" smtClean="0"/>
              <a:t>, </a:t>
            </a:r>
            <a:r>
              <a:rPr lang="pl-PL" dirty="0" err="1" smtClean="0"/>
              <a:t>Sbt</a:t>
            </a:r>
            <a:r>
              <a:rPr lang="pl-PL" dirty="0" smtClean="0"/>
              <a:t>.</a:t>
            </a:r>
          </a:p>
          <a:p>
            <a:pPr lvl="1"/>
            <a:endParaRPr lang="pl-PL" dirty="0" smtClean="0"/>
          </a:p>
          <a:p>
            <a:pPr lvl="1"/>
            <a:r>
              <a:rPr lang="pl-PL" dirty="0" smtClean="0"/>
              <a:t>Na koniec tego ćwiczenia:</a:t>
            </a:r>
          </a:p>
          <a:p>
            <a:pPr lvl="2"/>
            <a:r>
              <a:rPr lang="pl-PL" dirty="0" smtClean="0"/>
              <a:t>Zwróć uwagę, gdzie znajdują się pliki z kodem źródłowym (</a:t>
            </a:r>
            <a:r>
              <a:rPr lang="pl-PL" dirty="0" err="1" smtClean="0"/>
              <a:t>src</a:t>
            </a:r>
            <a:r>
              <a:rPr lang="pl-PL" dirty="0" smtClean="0"/>
              <a:t>/</a:t>
            </a:r>
            <a:r>
              <a:rPr lang="pl-PL" dirty="0" err="1" smtClean="0"/>
              <a:t>main</a:t>
            </a:r>
            <a:r>
              <a:rPr lang="pl-PL" dirty="0" smtClean="0"/>
              <a:t>/</a:t>
            </a:r>
            <a:r>
              <a:rPr lang="pl-PL" dirty="0" err="1" smtClean="0"/>
              <a:t>java</a:t>
            </a:r>
            <a:r>
              <a:rPr lang="pl-PL" dirty="0" smtClean="0"/>
              <a:t> – to jest standardowa lokalizacja, w której </a:t>
            </a:r>
            <a:r>
              <a:rPr lang="pl-PL" dirty="0" err="1" smtClean="0"/>
              <a:t>Gradle</a:t>
            </a:r>
            <a:r>
              <a:rPr lang="pl-PL" dirty="0" smtClean="0"/>
              <a:t> szuka kodu do skompilowania).</a:t>
            </a:r>
          </a:p>
          <a:p>
            <a:pPr lvl="2"/>
            <a:r>
              <a:rPr lang="pl-PL" dirty="0" smtClean="0"/>
              <a:t>Przejrzyj zawartość plików konfiguracyjnych (*.</a:t>
            </a:r>
            <a:r>
              <a:rPr lang="pl-PL" dirty="0" err="1" smtClean="0"/>
              <a:t>gradle</a:t>
            </a:r>
            <a:r>
              <a:rPr lang="pl-PL" dirty="0" smtClean="0"/>
              <a:t>) i zapoznaj się z komentarzami.</a:t>
            </a:r>
          </a:p>
          <a:p>
            <a:pPr lvl="3"/>
            <a:r>
              <a:rPr lang="pl-PL" dirty="0" smtClean="0"/>
              <a:t>Więcej informacji można znaleźć w przewodniku użytkownika </a:t>
            </a:r>
            <a:r>
              <a:rPr lang="pl-PL" dirty="0" err="1" smtClean="0"/>
              <a:t>Gradle</a:t>
            </a:r>
            <a:r>
              <a:rPr lang="pl-PL" dirty="0" smtClean="0"/>
              <a:t>: </a:t>
            </a:r>
            <a:r>
              <a:rPr lang="pl-PL" dirty="0" smtClean="0">
                <a:hlinkClick r:id="rId3"/>
              </a:rPr>
              <a:t>https</a:t>
            </a:r>
            <a:r>
              <a:rPr lang="pl-PL" dirty="0">
                <a:hlinkClick r:id="rId3"/>
              </a:rPr>
              <a:t>://</a:t>
            </a:r>
            <a:r>
              <a:rPr lang="pl-PL" dirty="0" smtClean="0">
                <a:hlinkClick r:id="rId3"/>
              </a:rPr>
              <a:t>docs.gradle.org/current/userguide/userguide.html</a:t>
            </a:r>
            <a:endParaRPr lang="pl-PL" dirty="0"/>
          </a:p>
          <a:p>
            <a:endParaRPr lang="pl-PL" dirty="0" smtClean="0"/>
          </a:p>
          <a:p>
            <a:endParaRPr lang="pl-PL" dirty="0" smtClean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9186" y="3688613"/>
            <a:ext cx="3269619" cy="902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162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444503" y="347341"/>
            <a:ext cx="6692104" cy="218008"/>
          </a:xfrm>
        </p:spPr>
        <p:txBody>
          <a:bodyPr/>
          <a:lstStyle/>
          <a:p>
            <a:r>
              <a:rPr lang="pl-PL" dirty="0" smtClean="0"/>
              <a:t>Pobranie projektu z GitHub przy pomocy IDE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1B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9264" y="1018979"/>
            <a:ext cx="8005098" cy="3362325"/>
          </a:xfrm>
        </p:spPr>
        <p:txBody>
          <a:bodyPr/>
          <a:lstStyle/>
          <a:p>
            <a:pPr marL="0" indent="0">
              <a:buNone/>
            </a:pPr>
            <a:endParaRPr lang="pl-PL" dirty="0" smtClean="0"/>
          </a:p>
          <a:p>
            <a:endParaRPr lang="pl-PL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9058" y="1063247"/>
            <a:ext cx="3275555" cy="346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867" y="1063247"/>
            <a:ext cx="1962907" cy="3510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4437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444503" y="347341"/>
            <a:ext cx="6692104" cy="218008"/>
          </a:xfrm>
        </p:spPr>
        <p:txBody>
          <a:bodyPr/>
          <a:lstStyle/>
          <a:p>
            <a:r>
              <a:rPr lang="pl-PL" dirty="0" smtClean="0"/>
              <a:t>Pobranie projektu z GitHub przy pomocy IDE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1B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9264" y="1018979"/>
            <a:ext cx="8005098" cy="3362325"/>
          </a:xfrm>
        </p:spPr>
        <p:txBody>
          <a:bodyPr/>
          <a:lstStyle/>
          <a:p>
            <a:pPr marL="0" indent="0">
              <a:buNone/>
            </a:pPr>
            <a:endParaRPr lang="pl-PL" dirty="0" smtClean="0"/>
          </a:p>
          <a:p>
            <a:endParaRPr lang="pl-PL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1114817"/>
            <a:ext cx="3146777" cy="335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4505" y="1114817"/>
            <a:ext cx="3297933" cy="3498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444503" y="347341"/>
            <a:ext cx="6692104" cy="218008"/>
          </a:xfrm>
        </p:spPr>
        <p:txBody>
          <a:bodyPr/>
          <a:lstStyle/>
          <a:p>
            <a:r>
              <a:rPr lang="pl-PL" dirty="0" smtClean="0"/>
              <a:t>Pobranie projektu z GitHub przy pomocy IDE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1B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9264" y="1018979"/>
            <a:ext cx="8005098" cy="3362325"/>
          </a:xfrm>
        </p:spPr>
        <p:txBody>
          <a:bodyPr/>
          <a:lstStyle/>
          <a:p>
            <a:pPr marL="0" indent="0">
              <a:buNone/>
            </a:pPr>
            <a:endParaRPr lang="pl-PL" dirty="0" smtClean="0"/>
          </a:p>
          <a:p>
            <a:endParaRPr lang="pl-PL" dirty="0" smtClean="0"/>
          </a:p>
        </p:txBody>
      </p:sp>
      <p:sp>
        <p:nvSpPr>
          <p:cNvPr id="3" name="pole tekstowe 2"/>
          <p:cNvSpPr txBox="1"/>
          <p:nvPr/>
        </p:nvSpPr>
        <p:spPr>
          <a:xfrm>
            <a:off x="4993462" y="4107360"/>
            <a:ext cx="2979207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l-PL" sz="1200" dirty="0" smtClean="0"/>
              <a:t>W polu </a:t>
            </a:r>
            <a:r>
              <a:rPr lang="pl-PL" sz="1200" dirty="0" err="1" smtClean="0"/>
              <a:t>Destination</a:t>
            </a:r>
            <a:r>
              <a:rPr lang="pl-PL" sz="1200" dirty="0" smtClean="0"/>
              <a:t> Directory: pozostaw domyślną ścieżkę albo podaj swoją.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1068170"/>
            <a:ext cx="3106443" cy="3313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5567" y="1018979"/>
            <a:ext cx="2887102" cy="307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0477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444503" y="347341"/>
            <a:ext cx="6692104" cy="218008"/>
          </a:xfrm>
        </p:spPr>
        <p:txBody>
          <a:bodyPr/>
          <a:lstStyle/>
          <a:p>
            <a:r>
              <a:rPr lang="pl-PL" dirty="0" smtClean="0"/>
              <a:t>Pobranie projektu z GitHub przy pomocy IDE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1B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9264" y="1018979"/>
            <a:ext cx="8005098" cy="3362325"/>
          </a:xfrm>
        </p:spPr>
        <p:txBody>
          <a:bodyPr/>
          <a:lstStyle/>
          <a:p>
            <a:pPr marL="0" indent="0">
              <a:buNone/>
            </a:pPr>
            <a:endParaRPr lang="pl-PL" dirty="0" smtClean="0"/>
          </a:p>
          <a:p>
            <a:endParaRPr lang="pl-PL" dirty="0" smtClean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5" y="1114817"/>
            <a:ext cx="3133180" cy="3322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ole tekstowe 5"/>
          <p:cNvSpPr txBox="1"/>
          <p:nvPr/>
        </p:nvSpPr>
        <p:spPr>
          <a:xfrm>
            <a:off x="4039643" y="1114817"/>
            <a:ext cx="4653420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l-PL" sz="1200" dirty="0" smtClean="0"/>
              <a:t>Po naciśnięciu </a:t>
            </a:r>
            <a:r>
              <a:rPr lang="pl-PL" sz="1200" dirty="0" err="1" smtClean="0"/>
              <a:t>Finish</a:t>
            </a:r>
            <a:r>
              <a:rPr lang="pl-PL" sz="1200" dirty="0" smtClean="0"/>
              <a:t> projekt zostanie dodany do </a:t>
            </a:r>
            <a:r>
              <a:rPr lang="pl-PL" sz="1200" dirty="0" err="1" smtClean="0"/>
              <a:t>Eclipse</a:t>
            </a:r>
            <a:r>
              <a:rPr lang="pl-PL" sz="1200" dirty="0" smtClean="0"/>
              <a:t>, ale bez informacji o logicznej strukturze.</a:t>
            </a:r>
          </a:p>
          <a:p>
            <a:r>
              <a:rPr lang="pl-PL" sz="1200" dirty="0" smtClean="0"/>
              <a:t>Następnym krokiem jest zaimportowanie projektu jako projektu </a:t>
            </a:r>
            <a:r>
              <a:rPr lang="pl-PL" sz="1200" dirty="0" err="1" smtClean="0"/>
              <a:t>Gradle</a:t>
            </a:r>
            <a:r>
              <a:rPr lang="pl-PL" sz="1200" dirty="0" smtClean="0"/>
              <a:t>.</a:t>
            </a:r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9644" y="1889050"/>
            <a:ext cx="4171168" cy="2492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8343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Cel ćwiczenia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3708" y="1119187"/>
            <a:ext cx="7936204" cy="3362325"/>
          </a:xfrm>
        </p:spPr>
        <p:txBody>
          <a:bodyPr>
            <a:normAutofit/>
          </a:bodyPr>
          <a:lstStyle/>
          <a:p>
            <a:r>
              <a:rPr lang="pl-PL" dirty="0" smtClean="0"/>
              <a:t>Cel: zapoznanie się z podstawowymi typami narzędzi stosowanych w projektach software’owych</a:t>
            </a:r>
          </a:p>
          <a:p>
            <a:pPr lvl="1"/>
            <a:endParaRPr lang="pl-PL" dirty="0" smtClean="0"/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946763"/>
              </p:ext>
            </p:extLst>
          </p:nvPr>
        </p:nvGraphicFramePr>
        <p:xfrm>
          <a:off x="449263" y="1464971"/>
          <a:ext cx="7993695" cy="2903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7882"/>
                <a:gridCol w="2404997"/>
                <a:gridCol w="3200816"/>
              </a:tblGrid>
              <a:tr h="480776">
                <a:tc>
                  <a:txBody>
                    <a:bodyPr/>
                    <a:lstStyle/>
                    <a:p>
                      <a:r>
                        <a:rPr lang="pl-PL" dirty="0" smtClean="0"/>
                        <a:t>Typ narzędzia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Narzędzie</a:t>
                      </a:r>
                      <a:r>
                        <a:rPr lang="pl-PL" baseline="0" dirty="0" smtClean="0"/>
                        <a:t> s</a:t>
                      </a:r>
                      <a:r>
                        <a:rPr lang="pl-PL" dirty="0" smtClean="0"/>
                        <a:t>tosowane podczas zajęć </a:t>
                      </a:r>
                      <a:r>
                        <a:rPr lang="pl-PL" dirty="0" err="1" smtClean="0"/>
                        <a:t>WdSR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Przykłady innych</a:t>
                      </a:r>
                      <a:r>
                        <a:rPr lang="pl-PL" baseline="0" dirty="0" smtClean="0"/>
                        <a:t> narzędzi spotykanych w projektach</a:t>
                      </a:r>
                      <a:endParaRPr lang="pl-PL" dirty="0"/>
                    </a:p>
                  </a:txBody>
                  <a:tcPr/>
                </a:tc>
              </a:tr>
              <a:tr h="468421">
                <a:tc>
                  <a:txBody>
                    <a:bodyPr/>
                    <a:lstStyle/>
                    <a:p>
                      <a:r>
                        <a:rPr lang="pl-PL" sz="1100" dirty="0" smtClean="0"/>
                        <a:t>IDE</a:t>
                      </a:r>
                      <a:r>
                        <a:rPr lang="pl-PL" sz="1100" baseline="0" dirty="0" smtClean="0"/>
                        <a:t> (</a:t>
                      </a:r>
                      <a:r>
                        <a:rPr lang="pl-PL" sz="1100" baseline="0" dirty="0" err="1" smtClean="0"/>
                        <a:t>Integrated</a:t>
                      </a:r>
                      <a:r>
                        <a:rPr lang="pl-PL" sz="1100" baseline="0" dirty="0" smtClean="0"/>
                        <a:t> Development Environment)</a:t>
                      </a:r>
                      <a:endParaRPr lang="pl-P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100" b="1" dirty="0" err="1" smtClean="0"/>
                        <a:t>Eclipse</a:t>
                      </a:r>
                      <a:endParaRPr lang="pl-PL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100" dirty="0" err="1" smtClean="0"/>
                        <a:t>Netbeans</a:t>
                      </a:r>
                      <a:r>
                        <a:rPr lang="pl-PL" sz="1100" dirty="0" smtClean="0"/>
                        <a:t>, </a:t>
                      </a:r>
                      <a:r>
                        <a:rPr lang="pl-PL" sz="1100" dirty="0" err="1" smtClean="0"/>
                        <a:t>IntelliJ</a:t>
                      </a:r>
                      <a:r>
                        <a:rPr lang="pl-PL" sz="1100" dirty="0" smtClean="0"/>
                        <a:t> IDEA, STS</a:t>
                      </a:r>
                      <a:r>
                        <a:rPr lang="pl-PL" sz="1100" baseline="0" dirty="0" smtClean="0"/>
                        <a:t> (Spring </a:t>
                      </a:r>
                      <a:r>
                        <a:rPr lang="pl-PL" sz="1100" baseline="0" dirty="0" err="1" smtClean="0"/>
                        <a:t>Tool</a:t>
                      </a:r>
                      <a:r>
                        <a:rPr lang="pl-PL" sz="1100" baseline="0" dirty="0" smtClean="0"/>
                        <a:t> Suite)</a:t>
                      </a:r>
                      <a:endParaRPr lang="pl-PL" sz="1100" dirty="0"/>
                    </a:p>
                  </a:txBody>
                  <a:tcPr/>
                </a:tc>
              </a:tr>
              <a:tr h="469726">
                <a:tc>
                  <a:txBody>
                    <a:bodyPr/>
                    <a:lstStyle/>
                    <a:p>
                      <a:r>
                        <a:rPr lang="pl-PL" sz="1100" dirty="0" smtClean="0"/>
                        <a:t>Kontrola</a:t>
                      </a:r>
                      <a:r>
                        <a:rPr lang="pl-PL" sz="1100" baseline="0" dirty="0" smtClean="0"/>
                        <a:t> wersji i praca zespołowa</a:t>
                      </a:r>
                      <a:endParaRPr lang="pl-P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100" b="1" dirty="0" smtClean="0"/>
                        <a:t>Git</a:t>
                      </a:r>
                      <a:endParaRPr lang="pl-PL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100" dirty="0" smtClean="0"/>
                        <a:t>CVS</a:t>
                      </a:r>
                      <a:r>
                        <a:rPr lang="pl-PL" sz="1100" baseline="0" dirty="0" smtClean="0"/>
                        <a:t> - </a:t>
                      </a:r>
                      <a:r>
                        <a:rPr lang="pl-PL" sz="1100" dirty="0" smtClean="0"/>
                        <a:t>antyk, </a:t>
                      </a:r>
                      <a:r>
                        <a:rPr lang="pl-PL" sz="1100" dirty="0" err="1" smtClean="0"/>
                        <a:t>Subversion</a:t>
                      </a:r>
                      <a:r>
                        <a:rPr lang="pl-PL" sz="1100" dirty="0" smtClean="0"/>
                        <a:t> (SVN), </a:t>
                      </a:r>
                      <a:r>
                        <a:rPr lang="pl-PL" sz="1100" dirty="0" err="1" smtClean="0"/>
                        <a:t>Mercurial</a:t>
                      </a:r>
                      <a:r>
                        <a:rPr lang="pl-PL" sz="1100" dirty="0" smtClean="0"/>
                        <a:t>, </a:t>
                      </a:r>
                      <a:r>
                        <a:rPr lang="pl-PL" sz="1100" dirty="0" err="1" smtClean="0"/>
                        <a:t>Perforce</a:t>
                      </a:r>
                      <a:r>
                        <a:rPr lang="pl-PL" sz="1100" dirty="0" smtClean="0"/>
                        <a:t>, </a:t>
                      </a:r>
                      <a:r>
                        <a:rPr lang="pl-PL" sz="1100" dirty="0" err="1" smtClean="0"/>
                        <a:t>ClearCase</a:t>
                      </a:r>
                      <a:r>
                        <a:rPr lang="pl-PL" sz="1100" dirty="0" smtClean="0"/>
                        <a:t>…</a:t>
                      </a:r>
                      <a:endParaRPr lang="pl-PL" sz="1100" dirty="0"/>
                    </a:p>
                  </a:txBody>
                  <a:tcPr/>
                </a:tc>
              </a:tr>
              <a:tr h="494778">
                <a:tc>
                  <a:txBody>
                    <a:bodyPr/>
                    <a:lstStyle/>
                    <a:p>
                      <a:r>
                        <a:rPr lang="pl-PL" sz="1100" dirty="0" smtClean="0"/>
                        <a:t>Budowanie aplikacji i zarządzanie zależnościami </a:t>
                      </a:r>
                      <a:endParaRPr lang="pl-P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100" b="1" dirty="0" err="1" smtClean="0"/>
                        <a:t>Gradle</a:t>
                      </a:r>
                      <a:endParaRPr lang="pl-PL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100" dirty="0" err="1" smtClean="0"/>
                        <a:t>Make</a:t>
                      </a:r>
                      <a:r>
                        <a:rPr lang="pl-PL" sz="1100" dirty="0" smtClean="0"/>
                        <a:t> (praktycznie niespotykany w świecie</a:t>
                      </a:r>
                      <a:r>
                        <a:rPr lang="pl-PL" sz="1100" baseline="0" dirty="0" smtClean="0"/>
                        <a:t> Java)</a:t>
                      </a:r>
                      <a:r>
                        <a:rPr lang="pl-PL" sz="1100" dirty="0" smtClean="0"/>
                        <a:t>, Ant, </a:t>
                      </a:r>
                      <a:r>
                        <a:rPr lang="pl-PL" sz="1100" dirty="0" err="1" smtClean="0"/>
                        <a:t>Maven</a:t>
                      </a:r>
                      <a:r>
                        <a:rPr lang="pl-PL" sz="1100" dirty="0" smtClean="0"/>
                        <a:t>, SBT</a:t>
                      </a:r>
                      <a:endParaRPr lang="pl-PL" sz="1100" dirty="0"/>
                    </a:p>
                  </a:txBody>
                  <a:tcPr/>
                </a:tc>
              </a:tr>
              <a:tr h="620039">
                <a:tc>
                  <a:txBody>
                    <a:bodyPr/>
                    <a:lstStyle/>
                    <a:p>
                      <a:r>
                        <a:rPr lang="pl-PL" sz="1100" dirty="0" smtClean="0"/>
                        <a:t>Logowanie</a:t>
                      </a:r>
                      <a:endParaRPr lang="pl-P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100" b="1" dirty="0" smtClean="0"/>
                        <a:t>Log4J 2</a:t>
                      </a:r>
                      <a:endParaRPr lang="pl-PL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100" dirty="0" smtClean="0"/>
                        <a:t>Log4J 1, </a:t>
                      </a:r>
                      <a:r>
                        <a:rPr lang="pl-PL" sz="1100" dirty="0" err="1" smtClean="0"/>
                        <a:t>Logback</a:t>
                      </a:r>
                      <a:r>
                        <a:rPr lang="pl-PL" sz="1100" dirty="0" smtClean="0"/>
                        <a:t>, </a:t>
                      </a:r>
                      <a:r>
                        <a:rPr lang="pl-PL" sz="1100" dirty="0" err="1" smtClean="0"/>
                        <a:t>java.util.logging</a:t>
                      </a:r>
                      <a:r>
                        <a:rPr lang="pl-PL" sz="1100" dirty="0" smtClean="0"/>
                        <a:t>.</a:t>
                      </a:r>
                    </a:p>
                    <a:p>
                      <a:r>
                        <a:rPr lang="pl-PL" sz="1100" dirty="0" err="1" smtClean="0"/>
                        <a:t>Commons</a:t>
                      </a:r>
                      <a:r>
                        <a:rPr lang="pl-PL" sz="1100" baseline="0" dirty="0" err="1" smtClean="0"/>
                        <a:t>-Logging</a:t>
                      </a:r>
                      <a:r>
                        <a:rPr lang="pl-PL" sz="1100" baseline="0" dirty="0" smtClean="0"/>
                        <a:t> i Slf4J – często spotykane API.</a:t>
                      </a:r>
                      <a:endParaRPr lang="pl-PL" sz="1100" dirty="0"/>
                    </a:p>
                  </a:txBody>
                  <a:tcPr/>
                </a:tc>
              </a:tr>
              <a:tr h="347952">
                <a:tc>
                  <a:txBody>
                    <a:bodyPr/>
                    <a:lstStyle/>
                    <a:p>
                      <a:r>
                        <a:rPr lang="pl-PL" sz="1100" dirty="0" smtClean="0"/>
                        <a:t>Testowanie jednostkowe</a:t>
                      </a:r>
                      <a:endParaRPr lang="pl-P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100" b="1" dirty="0" smtClean="0"/>
                        <a:t>JUnit</a:t>
                      </a:r>
                      <a:endParaRPr lang="pl-PL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100" dirty="0" smtClean="0"/>
                        <a:t>TestNG,</a:t>
                      </a:r>
                      <a:r>
                        <a:rPr lang="pl-PL" sz="1100" baseline="0" dirty="0" smtClean="0"/>
                        <a:t> Spock</a:t>
                      </a:r>
                      <a:endParaRPr lang="pl-PL" sz="11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0718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444503" y="347341"/>
            <a:ext cx="6692104" cy="436017"/>
          </a:xfrm>
        </p:spPr>
        <p:txBody>
          <a:bodyPr/>
          <a:lstStyle/>
          <a:p>
            <a:r>
              <a:rPr lang="pl-PL" dirty="0" smtClean="0"/>
              <a:t>Import istniejącego projektu do IDE</a:t>
            </a:r>
            <a:br>
              <a:rPr lang="pl-PL" dirty="0" smtClean="0"/>
            </a:br>
            <a:r>
              <a:rPr lang="pl-PL" dirty="0" smtClean="0"/>
              <a:t>Instalacja wtyczki </a:t>
            </a:r>
            <a:r>
              <a:rPr lang="pl-PL" dirty="0" err="1" smtClean="0"/>
              <a:t>Gradle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1B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9264" y="1018979"/>
            <a:ext cx="8005098" cy="3362325"/>
          </a:xfrm>
        </p:spPr>
        <p:txBody>
          <a:bodyPr/>
          <a:lstStyle/>
          <a:p>
            <a:pPr marL="0" indent="0">
              <a:buNone/>
            </a:pPr>
            <a:endParaRPr lang="pl-PL" dirty="0" smtClean="0"/>
          </a:p>
          <a:p>
            <a:endParaRPr lang="pl-PL" dirty="0" smtClean="0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0486" y="1392055"/>
            <a:ext cx="4215437" cy="2654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4458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444503" y="347341"/>
            <a:ext cx="6692104" cy="436017"/>
          </a:xfrm>
        </p:spPr>
        <p:txBody>
          <a:bodyPr/>
          <a:lstStyle/>
          <a:p>
            <a:r>
              <a:rPr lang="pl-PL" dirty="0" smtClean="0"/>
              <a:t>Import istniejącego projektu do IDE</a:t>
            </a:r>
            <a:br>
              <a:rPr lang="pl-PL" dirty="0" smtClean="0"/>
            </a:br>
            <a:r>
              <a:rPr lang="pl-PL" dirty="0" smtClean="0"/>
              <a:t>Instalacja wtyczki </a:t>
            </a:r>
            <a:r>
              <a:rPr lang="pl-PL" dirty="0" err="1" smtClean="0"/>
              <a:t>Gradle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1B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9264" y="1018979"/>
            <a:ext cx="8005098" cy="3362325"/>
          </a:xfrm>
        </p:spPr>
        <p:txBody>
          <a:bodyPr/>
          <a:lstStyle/>
          <a:p>
            <a:pPr marL="0" indent="0">
              <a:buNone/>
            </a:pPr>
            <a:endParaRPr lang="pl-PL" dirty="0" smtClean="0"/>
          </a:p>
          <a:p>
            <a:endParaRPr lang="pl-PL" dirty="0" smtClean="0"/>
          </a:p>
        </p:txBody>
      </p:sp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962" y="2205693"/>
            <a:ext cx="6557406" cy="1978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ole tekstowe 2"/>
          <p:cNvSpPr txBox="1"/>
          <p:nvPr/>
        </p:nvSpPr>
        <p:spPr>
          <a:xfrm>
            <a:off x="638827" y="1018979"/>
            <a:ext cx="4799391" cy="9233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l-PL" sz="1200" dirty="0" err="1" smtClean="0"/>
              <a:t>Buildpath</a:t>
            </a:r>
            <a:r>
              <a:rPr lang="pl-PL" sz="1200" dirty="0"/>
              <a:t>: </a:t>
            </a:r>
            <a:r>
              <a:rPr lang="pl-PL" sz="1200" dirty="0">
                <a:hlinkClick r:id="rId4"/>
              </a:rPr>
              <a:t>http://</a:t>
            </a:r>
            <a:r>
              <a:rPr lang="pl-PL" sz="1200" dirty="0" smtClean="0">
                <a:hlinkClick r:id="rId4"/>
              </a:rPr>
              <a:t>projects.eclipse.org/projects/tools.buildship/downloads</a:t>
            </a:r>
            <a:endParaRPr lang="pl-PL" sz="1200" dirty="0" smtClean="0"/>
          </a:p>
          <a:p>
            <a:endParaRPr lang="pl-PL" sz="1200" dirty="0" smtClean="0"/>
          </a:p>
          <a:p>
            <a:r>
              <a:rPr lang="pl-PL" sz="1200" dirty="0" smtClean="0">
                <a:hlinkClick r:id="rId5"/>
              </a:rPr>
              <a:t>http://download.eclipse.org/buildship/updates/e45/releases/1.0</a:t>
            </a:r>
            <a:endParaRPr lang="pl-PL" sz="1200" dirty="0" smtClean="0"/>
          </a:p>
          <a:p>
            <a:r>
              <a:rPr lang="pl-PL" sz="1200" dirty="0" smtClean="0"/>
              <a:t>lub</a:t>
            </a:r>
            <a:endParaRPr lang="pl-PL" sz="1200" dirty="0" smtClean="0"/>
          </a:p>
          <a:p>
            <a:r>
              <a:rPr lang="pl-PL" sz="1200" dirty="0"/>
              <a:t>http://download.eclipse.org/buildship/updates/e46/releases/2.x/</a:t>
            </a:r>
            <a:endParaRPr lang="pl-PL" sz="1200" dirty="0" smtClean="0"/>
          </a:p>
        </p:txBody>
      </p:sp>
    </p:spTree>
    <p:extLst>
      <p:ext uri="{BB962C8B-B14F-4D97-AF65-F5344CB8AC3E}">
        <p14:creationId xmlns:p14="http://schemas.microsoft.com/office/powerpoint/2010/main" val="1903585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Import istniejącego projektu do IDE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1B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9264" y="1018979"/>
            <a:ext cx="8005098" cy="3362325"/>
          </a:xfrm>
        </p:spPr>
        <p:txBody>
          <a:bodyPr/>
          <a:lstStyle/>
          <a:p>
            <a:pPr marL="0" indent="0">
              <a:buNone/>
            </a:pPr>
            <a:endParaRPr lang="pl-PL" dirty="0" smtClean="0"/>
          </a:p>
          <a:p>
            <a:endParaRPr lang="pl-PL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906" y="1369707"/>
            <a:ext cx="1614376" cy="2887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595" y="1562947"/>
            <a:ext cx="2788874" cy="2999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2820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Import istniejącego projektu do IDE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1B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9264" y="1018979"/>
            <a:ext cx="8005098" cy="3362325"/>
          </a:xfrm>
        </p:spPr>
        <p:txBody>
          <a:bodyPr/>
          <a:lstStyle/>
          <a:p>
            <a:pPr marL="0" indent="0">
              <a:buNone/>
            </a:pPr>
            <a:endParaRPr lang="pl-PL" dirty="0" smtClean="0"/>
          </a:p>
          <a:p>
            <a:endParaRPr lang="pl-PL" dirty="0" smtClean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344" y="971210"/>
            <a:ext cx="3512775" cy="3410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509" y="971210"/>
            <a:ext cx="3547166" cy="342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710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Import istniejącego projektu do IDE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1B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9264" y="1018979"/>
            <a:ext cx="8005098" cy="3362325"/>
          </a:xfrm>
        </p:spPr>
        <p:txBody>
          <a:bodyPr/>
          <a:lstStyle/>
          <a:p>
            <a:pPr marL="0" indent="0">
              <a:buNone/>
            </a:pPr>
            <a:endParaRPr lang="pl-PL" dirty="0" smtClean="0"/>
          </a:p>
          <a:p>
            <a:endParaRPr lang="pl-PL" dirty="0" smtClean="0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531" y="1647756"/>
            <a:ext cx="2687213" cy="1847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5740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Uruchomienie zaimportowanego projektu w IDE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1B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9264" y="1018979"/>
            <a:ext cx="8005098" cy="3362325"/>
          </a:xfrm>
        </p:spPr>
        <p:txBody>
          <a:bodyPr/>
          <a:lstStyle/>
          <a:p>
            <a:pPr marL="0" indent="0">
              <a:buNone/>
            </a:pPr>
            <a:endParaRPr lang="pl-PL" dirty="0" smtClean="0"/>
          </a:p>
          <a:p>
            <a:endParaRPr lang="pl-PL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723" y="907973"/>
            <a:ext cx="4559473" cy="3826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7105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444503" y="347341"/>
            <a:ext cx="6692104" cy="436017"/>
          </a:xfrm>
        </p:spPr>
        <p:txBody>
          <a:bodyPr/>
          <a:lstStyle/>
          <a:p>
            <a:r>
              <a:rPr lang="pl-PL" dirty="0" smtClean="0"/>
              <a:t>Uruchomienie zaimportowanego projektu w IDE</a:t>
            </a:r>
            <a:br>
              <a:rPr lang="pl-PL" dirty="0" smtClean="0"/>
            </a:br>
            <a:r>
              <a:rPr lang="pl-PL" dirty="0" smtClean="0"/>
              <a:t>Domyślne ustawienia (bez argumentów)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1B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9264" y="1018979"/>
            <a:ext cx="8005098" cy="3362325"/>
          </a:xfrm>
        </p:spPr>
        <p:txBody>
          <a:bodyPr/>
          <a:lstStyle/>
          <a:p>
            <a:pPr marL="0" indent="0">
              <a:buNone/>
            </a:pPr>
            <a:endParaRPr lang="pl-PL" dirty="0" smtClean="0"/>
          </a:p>
          <a:p>
            <a:endParaRPr lang="pl-PL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379" y="2104439"/>
            <a:ext cx="7011117" cy="1040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9436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444503" y="347341"/>
            <a:ext cx="6692104" cy="436017"/>
          </a:xfrm>
        </p:spPr>
        <p:txBody>
          <a:bodyPr/>
          <a:lstStyle/>
          <a:p>
            <a:r>
              <a:rPr lang="pl-PL" dirty="0" smtClean="0"/>
              <a:t>Uruchomienie zaimportowanego projektu w IDE</a:t>
            </a:r>
            <a:br>
              <a:rPr lang="pl-PL" dirty="0" smtClean="0"/>
            </a:br>
            <a:r>
              <a:rPr lang="pl-PL" dirty="0" smtClean="0"/>
              <a:t>Ustawienie parametrów wywołania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1B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9264" y="1018979"/>
            <a:ext cx="8005098" cy="3362325"/>
          </a:xfrm>
        </p:spPr>
        <p:txBody>
          <a:bodyPr/>
          <a:lstStyle/>
          <a:p>
            <a:pPr marL="0" indent="0">
              <a:buNone/>
            </a:pPr>
            <a:endParaRPr lang="pl-PL" dirty="0" smtClean="0"/>
          </a:p>
          <a:p>
            <a:endParaRPr lang="pl-PL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362" y="1165247"/>
            <a:ext cx="6505092" cy="1859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3924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444503" y="347341"/>
            <a:ext cx="6692104" cy="436017"/>
          </a:xfrm>
        </p:spPr>
        <p:txBody>
          <a:bodyPr/>
          <a:lstStyle/>
          <a:p>
            <a:r>
              <a:rPr lang="pl-PL" dirty="0" smtClean="0"/>
              <a:t>Uruchomienie zaimportowanego projektu w IDE</a:t>
            </a:r>
            <a:br>
              <a:rPr lang="pl-PL" dirty="0" smtClean="0"/>
            </a:br>
            <a:r>
              <a:rPr lang="pl-PL" dirty="0" smtClean="0"/>
              <a:t>Ustawienie parametrów wywołania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1B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9264" y="1018979"/>
            <a:ext cx="8005098" cy="3362325"/>
          </a:xfrm>
        </p:spPr>
        <p:txBody>
          <a:bodyPr/>
          <a:lstStyle/>
          <a:p>
            <a:pPr marL="0" indent="0">
              <a:buNone/>
            </a:pPr>
            <a:endParaRPr lang="pl-PL" dirty="0" smtClean="0"/>
          </a:p>
          <a:p>
            <a:endParaRPr lang="pl-PL" dirty="0" smtClean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9650" y="912508"/>
            <a:ext cx="4732881" cy="3811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5942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444503" y="347341"/>
            <a:ext cx="6692104" cy="436017"/>
          </a:xfrm>
        </p:spPr>
        <p:txBody>
          <a:bodyPr/>
          <a:lstStyle/>
          <a:p>
            <a:r>
              <a:rPr lang="pl-PL" dirty="0" smtClean="0"/>
              <a:t>Uruchomienie zaimportowanego projektu w IDE</a:t>
            </a:r>
            <a:br>
              <a:rPr lang="pl-PL" dirty="0" smtClean="0"/>
            </a:br>
            <a:r>
              <a:rPr lang="pl-PL" dirty="0" smtClean="0"/>
              <a:t>Ustawienie parametrów wywołania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1B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9264" y="1018979"/>
            <a:ext cx="8005098" cy="3362325"/>
          </a:xfrm>
        </p:spPr>
        <p:txBody>
          <a:bodyPr/>
          <a:lstStyle/>
          <a:p>
            <a:pPr marL="0" indent="0">
              <a:buNone/>
            </a:pPr>
            <a:endParaRPr lang="pl-PL" dirty="0" smtClean="0"/>
          </a:p>
          <a:p>
            <a:endParaRPr lang="pl-PL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1966913"/>
            <a:ext cx="8315325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5549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Zakres ćwiczenia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3708" y="1119187"/>
            <a:ext cx="7936204" cy="3362325"/>
          </a:xfrm>
        </p:spPr>
        <p:txBody>
          <a:bodyPr>
            <a:normAutofit/>
          </a:bodyPr>
          <a:lstStyle/>
          <a:p>
            <a:r>
              <a:rPr lang="pl-PL" dirty="0" smtClean="0"/>
              <a:t>Zakres:</a:t>
            </a:r>
          </a:p>
          <a:p>
            <a:pPr lvl="1"/>
            <a:r>
              <a:rPr lang="pl-PL" dirty="0" smtClean="0"/>
              <a:t>1a: Budowanie prostej aplikacji z użyciem tylko Java Development Kit.</a:t>
            </a:r>
          </a:p>
          <a:p>
            <a:pPr lvl="1"/>
            <a:r>
              <a:rPr lang="pl-PL" dirty="0" smtClean="0"/>
              <a:t>1b: Budowanie aplikacji z użyciem </a:t>
            </a:r>
            <a:r>
              <a:rPr lang="pl-PL" dirty="0" err="1" smtClean="0"/>
              <a:t>Gradle</a:t>
            </a:r>
            <a:r>
              <a:rPr lang="pl-PL" dirty="0" smtClean="0"/>
              <a:t>.</a:t>
            </a:r>
          </a:p>
          <a:p>
            <a:pPr lvl="1"/>
            <a:r>
              <a:rPr lang="pl-PL" dirty="0" smtClean="0"/>
              <a:t>1b: Wczytanie projektu opartego o </a:t>
            </a:r>
            <a:r>
              <a:rPr lang="pl-PL" dirty="0" err="1" smtClean="0"/>
              <a:t>Gradle</a:t>
            </a:r>
            <a:r>
              <a:rPr lang="pl-PL" dirty="0" smtClean="0"/>
              <a:t> do </a:t>
            </a:r>
            <a:r>
              <a:rPr lang="pl-PL" dirty="0" err="1" smtClean="0"/>
              <a:t>Eclipse</a:t>
            </a:r>
            <a:r>
              <a:rPr lang="pl-PL" dirty="0" smtClean="0"/>
              <a:t>.</a:t>
            </a:r>
          </a:p>
          <a:p>
            <a:pPr lvl="1"/>
            <a:r>
              <a:rPr lang="pl-PL" dirty="0" smtClean="0">
                <a:solidFill>
                  <a:srgbClr val="00B050"/>
                </a:solidFill>
              </a:rPr>
              <a:t>1c: Dodanie logowania do aplikacji</a:t>
            </a:r>
          </a:p>
          <a:p>
            <a:pPr lvl="1"/>
            <a:r>
              <a:rPr lang="pl-PL" dirty="0" smtClean="0">
                <a:solidFill>
                  <a:srgbClr val="00B050"/>
                </a:solidFill>
              </a:rPr>
              <a:t>1d: Dodanie testów jednostkowych do aplikacji</a:t>
            </a:r>
          </a:p>
          <a:p>
            <a:pPr lvl="1"/>
            <a:r>
              <a:rPr lang="pl-PL" dirty="0" smtClean="0">
                <a:solidFill>
                  <a:srgbClr val="00B050"/>
                </a:solidFill>
              </a:rPr>
              <a:t>1e: Testy jednostkowe z użyciem </a:t>
            </a:r>
            <a:r>
              <a:rPr lang="pl-PL" dirty="0" err="1" smtClean="0">
                <a:solidFill>
                  <a:srgbClr val="00B050"/>
                </a:solidFill>
              </a:rPr>
              <a:t>mocków</a:t>
            </a:r>
            <a:endParaRPr lang="pl-PL" dirty="0" smtClean="0">
              <a:solidFill>
                <a:srgbClr val="00B050"/>
              </a:solidFill>
            </a:endParaRPr>
          </a:p>
          <a:p>
            <a:pPr lvl="1"/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1973328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Zakres ćwiczenia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1C</a:t>
            </a:r>
            <a:endParaRPr lang="de-DE" dirty="0"/>
          </a:p>
        </p:txBody>
      </p:sp>
      <p:sp>
        <p:nvSpPr>
          <p:cNvPr id="3" name="Prostokąt zaokrąglony 2"/>
          <p:cNvSpPr/>
          <p:nvPr/>
        </p:nvSpPr>
        <p:spPr>
          <a:xfrm>
            <a:off x="1609595" y="1546963"/>
            <a:ext cx="5730657" cy="1991639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600" dirty="0" smtClean="0">
                <a:solidFill>
                  <a:schemeClr val="tx1"/>
                </a:solidFill>
              </a:rPr>
              <a:t>Ćwiczenie 1C</a:t>
            </a:r>
          </a:p>
          <a:p>
            <a:pPr lvl="1" algn="ctr"/>
            <a:r>
              <a:rPr lang="pl-PL" sz="1600" dirty="0">
                <a:solidFill>
                  <a:schemeClr val="bg1"/>
                </a:solidFill>
              </a:rPr>
              <a:t>Dodanie logowania do aplikacji</a:t>
            </a:r>
          </a:p>
        </p:txBody>
      </p:sp>
    </p:spTree>
    <p:extLst>
      <p:ext uri="{BB962C8B-B14F-4D97-AF65-F5344CB8AC3E}">
        <p14:creationId xmlns:p14="http://schemas.microsoft.com/office/powerpoint/2010/main" val="202376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Logowanie z Log4J 2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1C</a:t>
            </a:r>
            <a:endParaRPr lang="de-DE" dirty="0"/>
          </a:p>
        </p:txBody>
      </p:sp>
      <p:sp>
        <p:nvSpPr>
          <p:cNvPr id="6" name="Symbol zastępczy zawartości 1"/>
          <p:cNvSpPr>
            <a:spLocks noGrp="1"/>
          </p:cNvSpPr>
          <p:nvPr>
            <p:ph idx="1"/>
          </p:nvPr>
        </p:nvSpPr>
        <p:spPr>
          <a:xfrm>
            <a:off x="443707" y="1119187"/>
            <a:ext cx="8039522" cy="3362325"/>
          </a:xfrm>
        </p:spPr>
        <p:txBody>
          <a:bodyPr>
            <a:normAutofit lnSpcReduction="10000"/>
          </a:bodyPr>
          <a:lstStyle/>
          <a:p>
            <a:r>
              <a:rPr lang="pl-PL" dirty="0" smtClean="0"/>
              <a:t>Logowanie – rejestrowanie dowolnej informacji, którą programista uważa za istotną podczas wykonywania programu</a:t>
            </a:r>
            <a:r>
              <a:rPr lang="pl-PL" dirty="0"/>
              <a:t>	</a:t>
            </a:r>
            <a:r>
              <a:rPr lang="pl-PL" dirty="0" smtClean="0"/>
              <a:t>.</a:t>
            </a:r>
          </a:p>
          <a:p>
            <a:pPr lvl="1"/>
            <a:r>
              <a:rPr lang="pl-PL" dirty="0" smtClean="0"/>
              <a:t>Przykład – komunikat o stanie aplikacji, informacja o wywołanej metodzie, informacja o przekazanych argumentach, komunikat o błędzie.</a:t>
            </a:r>
          </a:p>
          <a:p>
            <a:pPr lvl="1"/>
            <a:r>
              <a:rPr lang="pl-PL" dirty="0" smtClean="0"/>
              <a:t>Cel – ułatwienie śledzenia wykonania programu oraz diagnozowania błędów.</a:t>
            </a:r>
          </a:p>
          <a:p>
            <a:r>
              <a:rPr lang="pl-PL" dirty="0" smtClean="0"/>
              <a:t>Dlaczego nie </a:t>
            </a:r>
            <a:r>
              <a:rPr lang="pl-PL" dirty="0" err="1" smtClean="0"/>
              <a:t>System.out.println</a:t>
            </a:r>
            <a:r>
              <a:rPr lang="pl-PL" dirty="0" smtClean="0"/>
              <a:t>/</a:t>
            </a:r>
            <a:r>
              <a:rPr lang="pl-PL" dirty="0" err="1" smtClean="0"/>
              <a:t>System.err.println</a:t>
            </a:r>
            <a:r>
              <a:rPr lang="pl-PL" dirty="0" smtClean="0"/>
              <a:t>?</a:t>
            </a:r>
          </a:p>
          <a:p>
            <a:pPr lvl="1"/>
            <a:r>
              <a:rPr lang="pl-PL" dirty="0" smtClean="0"/>
              <a:t>Ponieważ nad działaniem tych metod praktycznie nie ma kontroli oraz mogą one mieć znaczący narzut na wydajność aplikacji.</a:t>
            </a:r>
          </a:p>
          <a:p>
            <a:r>
              <a:rPr lang="pl-PL" dirty="0" smtClean="0"/>
              <a:t>Przykładowe korzyści z używania dedykowanych bibliotek typu Log4J lub </a:t>
            </a:r>
            <a:r>
              <a:rPr lang="pl-PL" dirty="0" err="1" smtClean="0"/>
              <a:t>Logback</a:t>
            </a:r>
            <a:r>
              <a:rPr lang="pl-PL" dirty="0" smtClean="0"/>
              <a:t>:</a:t>
            </a:r>
          </a:p>
          <a:p>
            <a:pPr lvl="1"/>
            <a:r>
              <a:rPr lang="pl-PL" dirty="0" smtClean="0"/>
              <a:t>Konfigurowalność – emisja wybranych komunikatów może być włączana lub wyłączania na etapie konfiguracji aplikacji lub nawet podczas działania aplikacji.</a:t>
            </a:r>
          </a:p>
          <a:p>
            <a:pPr lvl="1"/>
            <a:r>
              <a:rPr lang="pl-PL" dirty="0" smtClean="0"/>
              <a:t>Elastyczność – komunikaty mogą być wyświetlane na konsoli, zapisywane do plików, wysyłane do centralnego repozytorium logów lub w jeszcze inne miejsce.</a:t>
            </a:r>
          </a:p>
          <a:p>
            <a:pPr lvl="1"/>
            <a:r>
              <a:rPr lang="pl-PL" dirty="0" smtClean="0"/>
              <a:t>Wydajność – biblioteki te są zoptymalizowane pod kątem jak najmniejszego wpływu na wydajność aplikacji.</a:t>
            </a:r>
          </a:p>
          <a:p>
            <a:r>
              <a:rPr lang="pl-PL" dirty="0" smtClean="0"/>
              <a:t>Ze względu na powyższe…</a:t>
            </a:r>
          </a:p>
          <a:p>
            <a:pPr lvl="1"/>
            <a:r>
              <a:rPr lang="pl-PL" dirty="0" smtClean="0"/>
              <a:t>NIGDY NIE UŻYWAMY </a:t>
            </a:r>
            <a:r>
              <a:rPr lang="pl-PL" dirty="0" err="1" smtClean="0"/>
              <a:t>system.out.println</a:t>
            </a:r>
            <a:r>
              <a:rPr lang="pl-PL" dirty="0" smtClean="0"/>
              <a:t> W SYSTEMIE PRODUKCYJNYM !!! (na naszych zajęciach też nie)</a:t>
            </a:r>
          </a:p>
          <a:p>
            <a:pPr lvl="1"/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2439674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Logowanie z Log4J 2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1C</a:t>
            </a:r>
            <a:endParaRPr lang="de-DE" dirty="0"/>
          </a:p>
        </p:txBody>
      </p:sp>
      <p:sp>
        <p:nvSpPr>
          <p:cNvPr id="6" name="Symbol zastępczy zawartości 1"/>
          <p:cNvSpPr>
            <a:spLocks noGrp="1"/>
          </p:cNvSpPr>
          <p:nvPr>
            <p:ph idx="1"/>
          </p:nvPr>
        </p:nvSpPr>
        <p:spPr>
          <a:xfrm>
            <a:off x="443707" y="1119187"/>
            <a:ext cx="3501991" cy="3362325"/>
          </a:xfrm>
        </p:spPr>
        <p:txBody>
          <a:bodyPr/>
          <a:lstStyle/>
          <a:p>
            <a:r>
              <a:rPr lang="pl-PL" dirty="0"/>
              <a:t>Lokalizacja repozytorium:</a:t>
            </a:r>
          </a:p>
          <a:p>
            <a:pPr lvl="1"/>
            <a:r>
              <a:rPr lang="pl-PL" dirty="0">
                <a:hlinkClick r:id="rId3"/>
              </a:rPr>
              <a:t>https://</a:t>
            </a:r>
            <a:r>
              <a:rPr lang="pl-PL" dirty="0" smtClean="0">
                <a:hlinkClick r:id="rId3"/>
              </a:rPr>
              <a:t>github.com/wdsr/exercise1c.git</a:t>
            </a:r>
            <a:endParaRPr lang="pl-PL" dirty="0" smtClean="0"/>
          </a:p>
          <a:p>
            <a:pPr lvl="1"/>
            <a:endParaRPr lang="pl-PL" dirty="0"/>
          </a:p>
          <a:p>
            <a:r>
              <a:rPr lang="pl-PL" dirty="0" err="1" smtClean="0">
                <a:solidFill>
                  <a:srgbClr val="00B050"/>
                </a:solidFill>
              </a:rPr>
              <a:t>gradlew</a:t>
            </a:r>
            <a:r>
              <a:rPr lang="pl-PL" dirty="0" smtClean="0">
                <a:solidFill>
                  <a:srgbClr val="00B050"/>
                </a:solidFill>
              </a:rPr>
              <a:t> run</a:t>
            </a:r>
          </a:p>
          <a:p>
            <a:pPr lvl="1"/>
            <a:r>
              <a:rPr lang="pl-PL" dirty="0" smtClean="0"/>
              <a:t>Kod się nie kompiluje – kompilator nie może znaleźć bibliotek, do których odwołuje się program.</a:t>
            </a:r>
          </a:p>
          <a:p>
            <a:endParaRPr lang="pl-PL" dirty="0"/>
          </a:p>
          <a:p>
            <a:endParaRPr lang="pl-PL" dirty="0" smtClean="0"/>
          </a:p>
          <a:p>
            <a:endParaRPr lang="pl-PL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5698" y="914637"/>
            <a:ext cx="4509370" cy="35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6623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Logowanie z Log4J 2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1C</a:t>
            </a:r>
            <a:endParaRPr lang="de-DE" dirty="0"/>
          </a:p>
        </p:txBody>
      </p:sp>
      <p:sp>
        <p:nvSpPr>
          <p:cNvPr id="6" name="Symbol zastępczy zawartości 1"/>
          <p:cNvSpPr>
            <a:spLocks noGrp="1"/>
          </p:cNvSpPr>
          <p:nvPr>
            <p:ph idx="1"/>
          </p:nvPr>
        </p:nvSpPr>
        <p:spPr>
          <a:xfrm>
            <a:off x="443707" y="1119188"/>
            <a:ext cx="6153520" cy="865400"/>
          </a:xfrm>
        </p:spPr>
        <p:txBody>
          <a:bodyPr/>
          <a:lstStyle/>
          <a:p>
            <a:r>
              <a:rPr lang="pl-PL" dirty="0" smtClean="0"/>
              <a:t>Dodanie zależności:</a:t>
            </a:r>
          </a:p>
          <a:p>
            <a:pPr lvl="1"/>
            <a:r>
              <a:rPr lang="pl-PL" dirty="0"/>
              <a:t>compile group: 'org.apache.logging.log4j', name: 'log4j-api', version: '2.8'</a:t>
            </a:r>
          </a:p>
          <a:p>
            <a:pPr lvl="1"/>
            <a:r>
              <a:rPr lang="pl-PL" dirty="0" smtClean="0"/>
              <a:t>runtime </a:t>
            </a:r>
            <a:r>
              <a:rPr lang="pl-PL" dirty="0"/>
              <a:t>group: 'org.apache.logging.log4j', name: 'log4j-core', version: '2.8'</a:t>
            </a:r>
            <a:endParaRPr lang="pl-PL" dirty="0"/>
          </a:p>
          <a:p>
            <a:endParaRPr lang="pl-PL" dirty="0" smtClean="0"/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2700608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Logowanie z Log4J 2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1C</a:t>
            </a:r>
            <a:endParaRPr lang="de-DE" dirty="0"/>
          </a:p>
        </p:txBody>
      </p:sp>
      <p:sp>
        <p:nvSpPr>
          <p:cNvPr id="6" name="Symbol zastępczy zawartości 1"/>
          <p:cNvSpPr>
            <a:spLocks noGrp="1"/>
          </p:cNvSpPr>
          <p:nvPr>
            <p:ph idx="1"/>
          </p:nvPr>
        </p:nvSpPr>
        <p:spPr>
          <a:xfrm>
            <a:off x="443707" y="1119187"/>
            <a:ext cx="8059546" cy="3362325"/>
          </a:xfrm>
        </p:spPr>
        <p:txBody>
          <a:bodyPr/>
          <a:lstStyle/>
          <a:p>
            <a:r>
              <a:rPr lang="pl-PL" dirty="0" smtClean="0"/>
              <a:t>Po dodaniu brakującej zależności wynik powinien wyglądać mniej więcej tak:</a:t>
            </a:r>
          </a:p>
          <a:p>
            <a:endParaRPr lang="pl-PL" dirty="0"/>
          </a:p>
          <a:p>
            <a:endParaRPr lang="pl-PL" dirty="0" smtClean="0"/>
          </a:p>
          <a:p>
            <a:endParaRPr lang="pl-PL" dirty="0" smtClean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8126" y="1413941"/>
            <a:ext cx="5800725" cy="314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9059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Logowanie z Log4J 2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1C</a:t>
            </a:r>
            <a:endParaRPr lang="de-DE" dirty="0"/>
          </a:p>
        </p:txBody>
      </p:sp>
      <p:sp>
        <p:nvSpPr>
          <p:cNvPr id="6" name="Symbol zastępczy zawartości 1"/>
          <p:cNvSpPr>
            <a:spLocks noGrp="1"/>
          </p:cNvSpPr>
          <p:nvPr>
            <p:ph idx="1"/>
          </p:nvPr>
        </p:nvSpPr>
        <p:spPr>
          <a:xfrm>
            <a:off x="443707" y="1119187"/>
            <a:ext cx="8105307" cy="3362325"/>
          </a:xfrm>
        </p:spPr>
        <p:txBody>
          <a:bodyPr/>
          <a:lstStyle/>
          <a:p>
            <a:r>
              <a:rPr lang="pl-PL" dirty="0" smtClean="0"/>
              <a:t>Zadanie:</a:t>
            </a:r>
          </a:p>
          <a:p>
            <a:pPr lvl="1"/>
            <a:r>
              <a:rPr lang="pl-PL" dirty="0" smtClean="0"/>
              <a:t>Dodaj do plików konfiguracyjnych </a:t>
            </a:r>
            <a:r>
              <a:rPr lang="pl-PL" dirty="0" err="1" smtClean="0"/>
              <a:t>Gradle</a:t>
            </a:r>
            <a:r>
              <a:rPr lang="pl-PL" dirty="0" smtClean="0"/>
              <a:t> odpowiednie zależności</a:t>
            </a:r>
          </a:p>
          <a:p>
            <a:pPr lvl="2"/>
            <a:r>
              <a:rPr lang="pl-PL" dirty="0" smtClean="0"/>
              <a:t>Używamy biblioteki Log4J 2 w w</a:t>
            </a:r>
            <a:r>
              <a:rPr lang="pl-PL" dirty="0"/>
              <a:t>ersji </a:t>
            </a:r>
            <a:r>
              <a:rPr lang="pl-PL" dirty="0" smtClean="0"/>
              <a:t>2.8: </a:t>
            </a:r>
            <a:r>
              <a:rPr lang="pl-PL" dirty="0">
                <a:hlinkClick r:id="rId3"/>
              </a:rPr>
              <a:t>http://logging.apache.org/log4j/2.x</a:t>
            </a:r>
            <a:r>
              <a:rPr lang="pl-PL" dirty="0" smtClean="0">
                <a:hlinkClick r:id="rId3"/>
              </a:rPr>
              <a:t>/</a:t>
            </a:r>
            <a:endParaRPr lang="pl-PL" dirty="0" smtClean="0"/>
          </a:p>
          <a:p>
            <a:pPr lvl="1"/>
            <a:r>
              <a:rPr lang="pl-PL" dirty="0" smtClean="0"/>
              <a:t>Dodaj do metody </a:t>
            </a:r>
            <a:r>
              <a:rPr lang="pl-PL" dirty="0" err="1" smtClean="0"/>
              <a:t>convertToInts</a:t>
            </a:r>
            <a:r>
              <a:rPr lang="pl-PL" dirty="0" smtClean="0"/>
              <a:t> w klasie wdsr.exercise1.conversions.ArrayConverter następujące logowanie na poziomie DEBUG:</a:t>
            </a:r>
          </a:p>
          <a:p>
            <a:pPr lvl="2"/>
            <a:r>
              <a:rPr lang="pl-PL" dirty="0" smtClean="0"/>
              <a:t>Bezpośrednio po wejściu do metody – nazwa wywołanej metody, nazwa parametru i wartość argumentu.</a:t>
            </a:r>
          </a:p>
          <a:p>
            <a:pPr lvl="2"/>
            <a:r>
              <a:rPr lang="pl-PL" dirty="0" smtClean="0"/>
              <a:t>Bezpośrednio przed wyjściem z metody – nazwa wywołanej metody i wartość zwracanego rezultatu.</a:t>
            </a:r>
          </a:p>
          <a:p>
            <a:pPr lvl="3"/>
            <a:r>
              <a:rPr lang="pl-PL" dirty="0" smtClean="0"/>
              <a:t>Spójrz na logowanie w metodzie </a:t>
            </a:r>
            <a:r>
              <a:rPr lang="pl-PL" dirty="0" err="1" smtClean="0"/>
              <a:t>Main</a:t>
            </a:r>
            <a:r>
              <a:rPr lang="pl-PL" dirty="0" smtClean="0"/>
              <a:t>::</a:t>
            </a:r>
            <a:r>
              <a:rPr lang="pl-PL" dirty="0" err="1" smtClean="0"/>
              <a:t>main</a:t>
            </a:r>
            <a:r>
              <a:rPr lang="pl-PL" dirty="0" smtClean="0"/>
              <a:t> jako przykład.</a:t>
            </a:r>
          </a:p>
          <a:p>
            <a:pPr lvl="1"/>
            <a:r>
              <a:rPr lang="pl-PL" dirty="0" smtClean="0"/>
              <a:t>Zmodyfikuj konfigurację Log4J tak, aby komunikaty dodanego logowania (poziom DEBUG) pojawiały się w pliku, ale nie w konsoli.</a:t>
            </a:r>
          </a:p>
          <a:p>
            <a:pPr lvl="1"/>
            <a:endParaRPr lang="pl-PL" dirty="0"/>
          </a:p>
          <a:p>
            <a:r>
              <a:rPr lang="pl-PL" dirty="0" smtClean="0"/>
              <a:t>Inne informacje:</a:t>
            </a:r>
          </a:p>
          <a:p>
            <a:pPr lvl="1"/>
            <a:r>
              <a:rPr lang="pl-PL" dirty="0" smtClean="0"/>
              <a:t>Komenda „</a:t>
            </a:r>
            <a:r>
              <a:rPr lang="pl-PL" dirty="0" err="1" smtClean="0"/>
              <a:t>gradlew</a:t>
            </a:r>
            <a:r>
              <a:rPr lang="pl-PL" dirty="0" smtClean="0"/>
              <a:t> run” czy też „</a:t>
            </a:r>
            <a:r>
              <a:rPr lang="pl-PL" dirty="0" err="1" smtClean="0"/>
              <a:t>gradlew</a:t>
            </a:r>
            <a:r>
              <a:rPr lang="pl-PL" dirty="0" smtClean="0"/>
              <a:t> run –</a:t>
            </a:r>
            <a:r>
              <a:rPr lang="pl-PL" dirty="0" err="1" smtClean="0"/>
              <a:t>Dexec.args</a:t>
            </a:r>
            <a:r>
              <a:rPr lang="pl-PL" dirty="0" smtClean="0"/>
              <a:t>=„-3 0 3” musi się uruchamiać bez błędów.</a:t>
            </a:r>
          </a:p>
          <a:p>
            <a:pPr lvl="1"/>
            <a:r>
              <a:rPr lang="pl-PL" dirty="0" smtClean="0"/>
              <a:t>(jak zwykle) Kod musi znaleźć się w GitHubie.</a:t>
            </a:r>
            <a:endParaRPr lang="pl-PL" dirty="0"/>
          </a:p>
          <a:p>
            <a:pPr lvl="1"/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737412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Zakres ćwiczenia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1D</a:t>
            </a:r>
            <a:endParaRPr lang="de-DE" dirty="0"/>
          </a:p>
        </p:txBody>
      </p:sp>
      <p:sp>
        <p:nvSpPr>
          <p:cNvPr id="3" name="Prostokąt zaokrąglony 2"/>
          <p:cNvSpPr/>
          <p:nvPr/>
        </p:nvSpPr>
        <p:spPr>
          <a:xfrm>
            <a:off x="1609595" y="1546963"/>
            <a:ext cx="5730657" cy="1991639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600" dirty="0" smtClean="0">
                <a:solidFill>
                  <a:schemeClr val="tx1"/>
                </a:solidFill>
              </a:rPr>
              <a:t>Ćwiczenie 1D</a:t>
            </a:r>
          </a:p>
          <a:p>
            <a:pPr lvl="1"/>
            <a:r>
              <a:rPr lang="pl-PL" sz="1600" dirty="0">
                <a:solidFill>
                  <a:schemeClr val="bg1"/>
                </a:solidFill>
              </a:rPr>
              <a:t>Dodanie testów jednostkowych do aplikacji</a:t>
            </a:r>
          </a:p>
        </p:txBody>
      </p:sp>
    </p:spTree>
    <p:extLst>
      <p:ext uri="{BB962C8B-B14F-4D97-AF65-F5344CB8AC3E}">
        <p14:creationId xmlns:p14="http://schemas.microsoft.com/office/powerpoint/2010/main" val="379014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Testy jednostkowe z </a:t>
            </a:r>
            <a:r>
              <a:rPr lang="pl-PL" dirty="0" err="1"/>
              <a:t>JUnit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1D</a:t>
            </a:r>
            <a:endParaRPr lang="de-DE" dirty="0"/>
          </a:p>
        </p:txBody>
      </p:sp>
      <p:sp>
        <p:nvSpPr>
          <p:cNvPr id="2" name="Prostokąt 1"/>
          <p:cNvSpPr/>
          <p:nvPr/>
        </p:nvSpPr>
        <p:spPr>
          <a:xfrm>
            <a:off x="624060" y="1125487"/>
            <a:ext cx="6597697" cy="330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100" b="1" dirty="0"/>
              <a:t>Test jednostkowy</a:t>
            </a:r>
            <a:r>
              <a:rPr lang="pl-PL" sz="1100" dirty="0"/>
              <a:t> (</a:t>
            </a:r>
            <a:r>
              <a:rPr lang="pl-PL" sz="1100" dirty="0">
                <a:hlinkClick r:id="rId3" tooltip="Język angielski"/>
              </a:rPr>
              <a:t>ang.</a:t>
            </a:r>
            <a:r>
              <a:rPr lang="pl-PL" sz="1100" dirty="0"/>
              <a:t> </a:t>
            </a:r>
            <a:r>
              <a:rPr lang="pl-PL" sz="1100" i="1" dirty="0"/>
              <a:t>unit test</a:t>
            </a:r>
            <a:r>
              <a:rPr lang="pl-PL" sz="1100" dirty="0"/>
              <a:t>) – metoda testowania tworzonego oprogramowania poprzez wykonywanie </a:t>
            </a:r>
            <a:r>
              <a:rPr lang="pl-PL" sz="1100" b="1" dirty="0">
                <a:solidFill>
                  <a:srgbClr val="00B050"/>
                </a:solidFill>
              </a:rPr>
              <a:t>testów weryfikujących poprawność działania pojedynczych elementów </a:t>
            </a:r>
            <a:r>
              <a:rPr lang="pl-PL" sz="1100" dirty="0"/>
              <a:t>(jednostek) programu – np. metod lub obiektów w programowaniu obiektowym lub procedur w programowaniu proceduralnym. </a:t>
            </a:r>
            <a:endParaRPr lang="pl-PL" sz="1100" dirty="0" smtClean="0"/>
          </a:p>
          <a:p>
            <a:endParaRPr lang="pl-PL" sz="1100" dirty="0"/>
          </a:p>
          <a:p>
            <a:r>
              <a:rPr lang="pl-PL" sz="1100" b="1" dirty="0" smtClean="0">
                <a:solidFill>
                  <a:srgbClr val="00B050"/>
                </a:solidFill>
              </a:rPr>
              <a:t>Testowany </a:t>
            </a:r>
            <a:r>
              <a:rPr lang="pl-PL" sz="1100" b="1" dirty="0">
                <a:solidFill>
                  <a:srgbClr val="00B050"/>
                </a:solidFill>
              </a:rPr>
              <a:t>fragment programu poddawany jest testowi, który wykonuje go i porównuje wynik (np. zwrócone wartości, stan obiektu, zgłoszone wyjątki) z oczekiwanymi wynikami </a:t>
            </a:r>
            <a:r>
              <a:rPr lang="pl-PL" sz="1100" dirty="0"/>
              <a:t>– tak pozytywnymi, jak i negatywnymi (niepowodzenie działania kodu w określonych sytuacjach również może podlegać testowaniu</a:t>
            </a:r>
            <a:r>
              <a:rPr lang="pl-PL" sz="1100" dirty="0" smtClean="0"/>
              <a:t>).</a:t>
            </a:r>
          </a:p>
          <a:p>
            <a:endParaRPr lang="pl-PL" sz="1100" dirty="0"/>
          </a:p>
          <a:p>
            <a:r>
              <a:rPr lang="pl-PL" sz="1100" dirty="0"/>
              <a:t>Zaletą testów jednostkowych jest możliwość wykonywania na bieżąco w pełni zautomatyzowanych testów na modyfikowanych elementach programu, co umożliwia często wychwycenie błędu natychmiast po jego pojawieniu się i szybką jego lokalizację zanim dojdzie do wprowadzenia błędnego fragmentu do programu. Testy jednostkowe są również formą specyfikacji</a:t>
            </a:r>
            <a:r>
              <a:rPr lang="pl-PL" sz="1100" dirty="0" smtClean="0"/>
              <a:t>.</a:t>
            </a:r>
          </a:p>
          <a:p>
            <a:endParaRPr lang="pl-PL" sz="1100" dirty="0"/>
          </a:p>
          <a:p>
            <a:r>
              <a:rPr lang="pl-PL" sz="1100" dirty="0"/>
              <a:t>Źródło: </a:t>
            </a:r>
            <a:r>
              <a:rPr lang="pl-PL" sz="1100" dirty="0">
                <a:hlinkClick r:id="rId4"/>
              </a:rPr>
              <a:t>https://</a:t>
            </a:r>
            <a:r>
              <a:rPr lang="pl-PL" sz="1100" dirty="0" smtClean="0">
                <a:hlinkClick r:id="rId4"/>
              </a:rPr>
              <a:t>pl.wikipedia.org/wiki/Test_jednostkowy</a:t>
            </a:r>
            <a:r>
              <a:rPr lang="pl-PL" sz="1100" dirty="0"/>
              <a:t> </a:t>
            </a:r>
            <a:r>
              <a:rPr lang="pl-PL" sz="1100" dirty="0" smtClean="0"/>
              <a:t>(formatowanie moje)</a:t>
            </a:r>
          </a:p>
          <a:p>
            <a:endParaRPr lang="pl-PL" sz="1100" dirty="0"/>
          </a:p>
          <a:p>
            <a:r>
              <a:rPr lang="pl-PL" sz="1100" dirty="0" smtClean="0"/>
              <a:t>Dla zainteresowanych:</a:t>
            </a:r>
          </a:p>
          <a:p>
            <a:r>
              <a:rPr lang="pl-PL" sz="1100" dirty="0">
                <a:hlinkClick r:id="rId5"/>
              </a:rPr>
              <a:t>http://www.testowanie.net/poziomy-testow/testy-modulowe-unit-tests/</a:t>
            </a:r>
            <a:endParaRPr lang="pl-PL" sz="1100" dirty="0"/>
          </a:p>
        </p:txBody>
      </p:sp>
    </p:spTree>
    <p:extLst>
      <p:ext uri="{BB962C8B-B14F-4D97-AF65-F5344CB8AC3E}">
        <p14:creationId xmlns:p14="http://schemas.microsoft.com/office/powerpoint/2010/main" val="1432887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Testy jednostkowe z JUnit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1D</a:t>
            </a:r>
            <a:endParaRPr lang="de-DE" dirty="0"/>
          </a:p>
        </p:txBody>
      </p:sp>
      <p:sp>
        <p:nvSpPr>
          <p:cNvPr id="6" name="Symbol zastępczy zawartości 1"/>
          <p:cNvSpPr>
            <a:spLocks noGrp="1"/>
          </p:cNvSpPr>
          <p:nvPr>
            <p:ph idx="1"/>
          </p:nvPr>
        </p:nvSpPr>
        <p:spPr>
          <a:xfrm>
            <a:off x="443707" y="1119187"/>
            <a:ext cx="3501991" cy="3362325"/>
          </a:xfrm>
        </p:spPr>
        <p:txBody>
          <a:bodyPr/>
          <a:lstStyle/>
          <a:p>
            <a:r>
              <a:rPr lang="pl-PL" dirty="0"/>
              <a:t>Lokalizacja repozytorium:</a:t>
            </a:r>
          </a:p>
          <a:p>
            <a:pPr lvl="1"/>
            <a:r>
              <a:rPr lang="pl-PL" dirty="0">
                <a:hlinkClick r:id="rId3"/>
              </a:rPr>
              <a:t>https://</a:t>
            </a:r>
            <a:r>
              <a:rPr lang="pl-PL" dirty="0" smtClean="0">
                <a:hlinkClick r:id="rId3"/>
              </a:rPr>
              <a:t>github.com/wdsr/exercise1d.git</a:t>
            </a:r>
            <a:endParaRPr lang="pl-PL" dirty="0" smtClean="0"/>
          </a:p>
          <a:p>
            <a:pPr lvl="1"/>
            <a:endParaRPr lang="pl-PL" dirty="0"/>
          </a:p>
          <a:p>
            <a:r>
              <a:rPr lang="pl-PL" dirty="0" smtClean="0">
                <a:solidFill>
                  <a:srgbClr val="00B050"/>
                </a:solidFill>
              </a:rPr>
              <a:t>gradlew clean build</a:t>
            </a:r>
          </a:p>
          <a:p>
            <a:pPr lvl="1"/>
            <a:r>
              <a:rPr lang="pl-PL" dirty="0" smtClean="0"/>
              <a:t>Ta komenda usuwa wcześniej wygenerowane artefakty (o ile istnieją), po czym kompiluje kod aplikacji i testów, uruchamia testy i buduje aplikację. </a:t>
            </a:r>
            <a:endParaRPr lang="pl-PL" dirty="0">
              <a:solidFill>
                <a:schemeClr val="accent6">
                  <a:lumMod val="10000"/>
                </a:schemeClr>
              </a:solidFill>
            </a:endParaRPr>
          </a:p>
          <a:p>
            <a:endParaRPr lang="pl-PL" dirty="0" smtClean="0"/>
          </a:p>
          <a:p>
            <a:endParaRPr lang="pl-PL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6208" y="817562"/>
            <a:ext cx="2441152" cy="3813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218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Testy jednostkowe z JUnit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1D</a:t>
            </a:r>
            <a:endParaRPr lang="de-DE" dirty="0"/>
          </a:p>
        </p:txBody>
      </p:sp>
      <p:sp>
        <p:nvSpPr>
          <p:cNvPr id="6" name="Symbol zastępczy zawartości 1"/>
          <p:cNvSpPr>
            <a:spLocks noGrp="1"/>
          </p:cNvSpPr>
          <p:nvPr>
            <p:ph idx="1"/>
          </p:nvPr>
        </p:nvSpPr>
        <p:spPr>
          <a:xfrm>
            <a:off x="443707" y="963401"/>
            <a:ext cx="3830266" cy="245586"/>
          </a:xfrm>
        </p:spPr>
        <p:txBody>
          <a:bodyPr/>
          <a:lstStyle/>
          <a:p>
            <a:r>
              <a:rPr lang="pl-PL" dirty="0" smtClean="0"/>
              <a:t>Zwróć uwagę na raport z wykonania testów:</a:t>
            </a:r>
          </a:p>
          <a:p>
            <a:endParaRPr lang="pl-PL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228" y="1208987"/>
            <a:ext cx="6700785" cy="341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593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Zakres ćwiczenia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1A</a:t>
            </a:r>
            <a:endParaRPr lang="de-DE" dirty="0"/>
          </a:p>
        </p:txBody>
      </p:sp>
      <p:sp>
        <p:nvSpPr>
          <p:cNvPr id="3" name="Prostokąt zaokrąglony 2"/>
          <p:cNvSpPr/>
          <p:nvPr/>
        </p:nvSpPr>
        <p:spPr>
          <a:xfrm>
            <a:off x="1609595" y="1546963"/>
            <a:ext cx="5730657" cy="1991639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600" dirty="0" smtClean="0">
                <a:solidFill>
                  <a:schemeClr val="tx1"/>
                </a:solidFill>
              </a:rPr>
              <a:t>Ćwiczenie 1A</a:t>
            </a:r>
          </a:p>
          <a:p>
            <a:pPr algn="ctr"/>
            <a:r>
              <a:rPr lang="pl-PL" sz="1600" dirty="0"/>
              <a:t>Budowanie prostej aplikacji z użyciem tylko Java Development Kit.</a:t>
            </a:r>
            <a:endParaRPr lang="pl-PL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528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Testy jednostkowe z JUnit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1D</a:t>
            </a:r>
            <a:endParaRPr lang="de-DE" dirty="0"/>
          </a:p>
        </p:txBody>
      </p:sp>
      <p:sp>
        <p:nvSpPr>
          <p:cNvPr id="6" name="Symbol zastępczy zawartości 1"/>
          <p:cNvSpPr>
            <a:spLocks noGrp="1"/>
          </p:cNvSpPr>
          <p:nvPr>
            <p:ph idx="1"/>
          </p:nvPr>
        </p:nvSpPr>
        <p:spPr>
          <a:xfrm>
            <a:off x="443706" y="963401"/>
            <a:ext cx="8354853" cy="608012"/>
          </a:xfrm>
        </p:spPr>
        <p:txBody>
          <a:bodyPr>
            <a:normAutofit/>
          </a:bodyPr>
          <a:lstStyle/>
          <a:p>
            <a:r>
              <a:rPr lang="pl-PL" dirty="0" smtClean="0"/>
              <a:t>Zwróć uwagę na zmianę w pliku build.gradle w module Calculator.</a:t>
            </a:r>
          </a:p>
          <a:p>
            <a:pPr lvl="1"/>
            <a:r>
              <a:rPr lang="pl-PL" dirty="0" smtClean="0"/>
              <a:t>JUnit jest zadeklarowany jako zależność testCompile – w związku z tym jest używany tylko podczas wykonywania testów w procesie budowania aplikacji, natomiast nie jest częścią samej aplikacji.</a:t>
            </a:r>
          </a:p>
          <a:p>
            <a:endParaRPr lang="pl-PL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7174" y="1751648"/>
            <a:ext cx="4117445" cy="270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332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Testy jednostkowe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1D</a:t>
            </a:r>
            <a:endParaRPr lang="de-DE" dirty="0"/>
          </a:p>
        </p:txBody>
      </p:sp>
      <p:sp>
        <p:nvSpPr>
          <p:cNvPr id="6" name="Symbol zastępczy zawartości 1"/>
          <p:cNvSpPr>
            <a:spLocks noGrp="1"/>
          </p:cNvSpPr>
          <p:nvPr>
            <p:ph idx="1"/>
          </p:nvPr>
        </p:nvSpPr>
        <p:spPr>
          <a:xfrm>
            <a:off x="443707" y="1119187"/>
            <a:ext cx="8105307" cy="3362325"/>
          </a:xfrm>
        </p:spPr>
        <p:txBody>
          <a:bodyPr>
            <a:normAutofit/>
          </a:bodyPr>
          <a:lstStyle/>
          <a:p>
            <a:r>
              <a:rPr lang="pl-PL" dirty="0" smtClean="0"/>
              <a:t>Zadanie:</a:t>
            </a:r>
          </a:p>
          <a:p>
            <a:pPr lvl="1"/>
            <a:r>
              <a:rPr lang="pl-PL" dirty="0" smtClean="0"/>
              <a:t>Klasa CalculatorTest zawiera przykładowe testy jednostkowe dla metody min(int... values). Dodaj testy jednostkowe dla drugiej metody: max(int... </a:t>
            </a:r>
            <a:r>
              <a:rPr lang="pl-PL" dirty="0" err="1"/>
              <a:t>v</a:t>
            </a:r>
            <a:r>
              <a:rPr lang="pl-PL" dirty="0" err="1" smtClean="0"/>
              <a:t>alues</a:t>
            </a:r>
            <a:r>
              <a:rPr lang="pl-PL" dirty="0" smtClean="0"/>
              <a:t>). Użyj metody </a:t>
            </a:r>
            <a:r>
              <a:rPr lang="pl-PL" dirty="0" err="1" smtClean="0"/>
              <a:t>assertThat</a:t>
            </a:r>
            <a:r>
              <a:rPr lang="pl-PL" dirty="0" smtClean="0"/>
              <a:t> zamiast </a:t>
            </a:r>
            <a:r>
              <a:rPr lang="pl-PL" dirty="0" err="1" smtClean="0"/>
              <a:t>assertEquals</a:t>
            </a:r>
            <a:r>
              <a:rPr lang="pl-PL" dirty="0" smtClean="0"/>
              <a:t>.</a:t>
            </a:r>
          </a:p>
          <a:p>
            <a:pPr lvl="2"/>
            <a:r>
              <a:rPr lang="pl-PL" dirty="0" smtClean="0"/>
              <a:t>Test jednostkowy powinien pomóc Ci znaleźć błąd w kodzie metody max. Popraw ten błąd (bez używania klasy </a:t>
            </a:r>
            <a:r>
              <a:rPr lang="pl-PL" dirty="0" err="1" smtClean="0"/>
              <a:t>NumberUtils</a:t>
            </a:r>
            <a:r>
              <a:rPr lang="pl-PL" dirty="0" smtClean="0"/>
              <a:t>).</a:t>
            </a:r>
          </a:p>
          <a:p>
            <a:pPr lvl="1"/>
            <a:r>
              <a:rPr lang="pl-PL" dirty="0" smtClean="0"/>
              <a:t>Stwórz klasę ArrayConverterTest w projekcie „conversions” i dodaj testy dla metody „</a:t>
            </a:r>
            <a:r>
              <a:rPr lang="pl-PL" dirty="0" err="1" smtClean="0"/>
              <a:t>convertToInts</a:t>
            </a:r>
            <a:r>
              <a:rPr lang="pl-PL" dirty="0" smtClean="0"/>
              <a:t>”. Działanie metody jest udokumentowane w komentarzu </a:t>
            </a:r>
            <a:r>
              <a:rPr lang="pl-PL" dirty="0" err="1" smtClean="0"/>
              <a:t>Javadoc</a:t>
            </a:r>
            <a:r>
              <a:rPr lang="pl-PL" dirty="0" smtClean="0"/>
              <a:t>.</a:t>
            </a:r>
            <a:endParaRPr lang="pl-PL" dirty="0"/>
          </a:p>
          <a:p>
            <a:pPr marL="179388" lvl="1" indent="0">
              <a:buNone/>
            </a:pPr>
            <a:endParaRPr lang="pl-PL" dirty="0"/>
          </a:p>
          <a:p>
            <a:r>
              <a:rPr lang="pl-PL" dirty="0" smtClean="0"/>
              <a:t>Inne informacje:</a:t>
            </a:r>
          </a:p>
          <a:p>
            <a:pPr lvl="1"/>
            <a:r>
              <a:rPr lang="pl-PL" dirty="0" smtClean="0"/>
              <a:t>Komenda „gradlew build” musi się uruchamiać bez błędów.</a:t>
            </a:r>
          </a:p>
          <a:p>
            <a:pPr lvl="1"/>
            <a:r>
              <a:rPr lang="pl-PL" dirty="0" smtClean="0"/>
              <a:t>(jak zwykle) Kod musi znaleźć się w GitHubie.</a:t>
            </a:r>
          </a:p>
          <a:p>
            <a:pPr lvl="1"/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125825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Zakres ćwiczenia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1E</a:t>
            </a:r>
            <a:endParaRPr lang="de-DE" dirty="0"/>
          </a:p>
        </p:txBody>
      </p:sp>
      <p:sp>
        <p:nvSpPr>
          <p:cNvPr id="3" name="Prostokąt zaokrąglony 2"/>
          <p:cNvSpPr/>
          <p:nvPr/>
        </p:nvSpPr>
        <p:spPr>
          <a:xfrm>
            <a:off x="1609595" y="1546963"/>
            <a:ext cx="5730657" cy="1991639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600" dirty="0" smtClean="0">
                <a:solidFill>
                  <a:schemeClr val="tx1"/>
                </a:solidFill>
              </a:rPr>
              <a:t>Ćwiczenie 1E</a:t>
            </a:r>
          </a:p>
          <a:p>
            <a:pPr lvl="1"/>
            <a:r>
              <a:rPr lang="pl-PL" sz="1600" dirty="0" smtClean="0">
                <a:solidFill>
                  <a:schemeClr val="bg1"/>
                </a:solidFill>
              </a:rPr>
              <a:t>Testy jednostkowe z wykorzystaniem </a:t>
            </a:r>
            <a:r>
              <a:rPr lang="pl-PL" sz="1600" dirty="0" err="1" smtClean="0">
                <a:solidFill>
                  <a:schemeClr val="bg1"/>
                </a:solidFill>
              </a:rPr>
              <a:t>mocków</a:t>
            </a:r>
            <a:endParaRPr lang="pl-PL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316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Testy jednostkowe z wykorzystaniem </a:t>
            </a:r>
            <a:r>
              <a:rPr lang="pl-PL" dirty="0" err="1" smtClean="0"/>
              <a:t>mocków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1E</a:t>
            </a:r>
            <a:endParaRPr lang="de-DE" dirty="0"/>
          </a:p>
        </p:txBody>
      </p:sp>
      <p:sp>
        <p:nvSpPr>
          <p:cNvPr id="2" name="Prostokąt 1"/>
          <p:cNvSpPr/>
          <p:nvPr/>
        </p:nvSpPr>
        <p:spPr>
          <a:xfrm>
            <a:off x="624060" y="1058742"/>
            <a:ext cx="7792425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100" b="1" dirty="0" err="1" smtClean="0"/>
              <a:t>Mocki</a:t>
            </a:r>
            <a:r>
              <a:rPr lang="pl-PL" sz="1100" b="1" dirty="0" smtClean="0"/>
              <a:t> (atrapy) zastępują rzeczywiste obiekty. Można w pełni kontrolować ich zachowanie, dzięki czemu pozwalają stworzyć elastyczne środowisko dla testowania danego komponentu.</a:t>
            </a:r>
          </a:p>
          <a:p>
            <a:endParaRPr lang="pl-PL" sz="1100" b="1" dirty="0"/>
          </a:p>
          <a:p>
            <a:r>
              <a:rPr lang="pl-PL" sz="1100" b="1" dirty="0" smtClean="0"/>
              <a:t>Przykłady zastosowań: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100" b="1" dirty="0" smtClean="0"/>
              <a:t>Skonstruowanie precyzyjnie określonego środowiska do testów danego obiektu – wszystkie zewnętrzne zależności są zastąpione konfigurowalnymi i przewidywalnymi </a:t>
            </a:r>
            <a:r>
              <a:rPr lang="pl-PL" sz="1100" b="1" dirty="0" err="1" smtClean="0"/>
              <a:t>mockami</a:t>
            </a:r>
            <a:r>
              <a:rPr lang="pl-PL" sz="1100" b="1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100" b="1" dirty="0" smtClean="0"/>
              <a:t>Zastąpienie rzeczywistego obiektu kiedy jest on trudno dostępny, powolny, ma niedeterministyczne zachowania czy też złożony i trudny do odtworzenia stan – na przykład baza danych czy sieć.</a:t>
            </a:r>
          </a:p>
          <a:p>
            <a:endParaRPr lang="pl-PL" sz="1100" b="1" dirty="0" smtClean="0"/>
          </a:p>
          <a:p>
            <a:r>
              <a:rPr lang="pl-PL" sz="1100" b="1" dirty="0" smtClean="0"/>
              <a:t>Ryzyko: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100" b="1" dirty="0" err="1" smtClean="0"/>
              <a:t>Mock</a:t>
            </a:r>
            <a:r>
              <a:rPr lang="pl-PL" sz="1100" b="1" dirty="0" smtClean="0"/>
              <a:t> może nie oddawać wiernie zachowania rzeczywistego obiektu, co może postawić pod znakiem zapytania sens testu.</a:t>
            </a:r>
          </a:p>
        </p:txBody>
      </p:sp>
      <p:sp>
        <p:nvSpPr>
          <p:cNvPr id="3" name="Prostokąt zaokrąglony 2"/>
          <p:cNvSpPr/>
          <p:nvPr/>
        </p:nvSpPr>
        <p:spPr>
          <a:xfrm>
            <a:off x="624060" y="3651838"/>
            <a:ext cx="1024527" cy="526169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Obiekt testowany</a:t>
            </a:r>
          </a:p>
        </p:txBody>
      </p:sp>
      <p:sp>
        <p:nvSpPr>
          <p:cNvPr id="6" name="Prostokąt zaokrąglony 5"/>
          <p:cNvSpPr/>
          <p:nvPr/>
        </p:nvSpPr>
        <p:spPr>
          <a:xfrm>
            <a:off x="2101338" y="3263607"/>
            <a:ext cx="914400" cy="388231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Baza danych</a:t>
            </a:r>
          </a:p>
        </p:txBody>
      </p:sp>
      <p:sp>
        <p:nvSpPr>
          <p:cNvPr id="8" name="Prostokąt zaokrąglony 7"/>
          <p:cNvSpPr/>
          <p:nvPr/>
        </p:nvSpPr>
        <p:spPr>
          <a:xfrm>
            <a:off x="2101338" y="4096801"/>
            <a:ext cx="914400" cy="388231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Złożony obiekt</a:t>
            </a:r>
          </a:p>
        </p:txBody>
      </p:sp>
      <p:cxnSp>
        <p:nvCxnSpPr>
          <p:cNvPr id="9" name="Łącznik prosty ze strzałką 8"/>
          <p:cNvCxnSpPr>
            <a:stCxn id="3" idx="3"/>
            <a:endCxn id="6" idx="1"/>
          </p:cNvCxnSpPr>
          <p:nvPr/>
        </p:nvCxnSpPr>
        <p:spPr>
          <a:xfrm flipV="1">
            <a:off x="1648587" y="3457723"/>
            <a:ext cx="452751" cy="457200"/>
          </a:xfrm>
          <a:prstGeom prst="straightConnector1">
            <a:avLst/>
          </a:prstGeom>
          <a:ln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Łącznik prosty ze strzałką 10"/>
          <p:cNvCxnSpPr>
            <a:stCxn id="3" idx="3"/>
            <a:endCxn id="8" idx="1"/>
          </p:cNvCxnSpPr>
          <p:nvPr/>
        </p:nvCxnSpPr>
        <p:spPr>
          <a:xfrm>
            <a:off x="1648587" y="3914923"/>
            <a:ext cx="452751" cy="375994"/>
          </a:xfrm>
          <a:prstGeom prst="straightConnector1">
            <a:avLst/>
          </a:prstGeom>
          <a:ln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rostokąt zaokrąglony 13"/>
          <p:cNvSpPr/>
          <p:nvPr/>
        </p:nvSpPr>
        <p:spPr>
          <a:xfrm>
            <a:off x="4844540" y="3622002"/>
            <a:ext cx="1024527" cy="526169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Obiekt testowany</a:t>
            </a:r>
          </a:p>
        </p:txBody>
      </p:sp>
      <p:sp>
        <p:nvSpPr>
          <p:cNvPr id="15" name="Prostokąt zaokrąglony 14"/>
          <p:cNvSpPr/>
          <p:nvPr/>
        </p:nvSpPr>
        <p:spPr>
          <a:xfrm>
            <a:off x="6401911" y="3233772"/>
            <a:ext cx="914400" cy="580121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err="1" smtClean="0">
                <a:solidFill>
                  <a:schemeClr val="tx1"/>
                </a:solidFill>
              </a:rPr>
              <a:t>Mock</a:t>
            </a:r>
            <a:r>
              <a:rPr lang="pl-PL" sz="1200" dirty="0" smtClean="0">
                <a:solidFill>
                  <a:schemeClr val="tx1"/>
                </a:solidFill>
              </a:rPr>
              <a:t> bazy danych</a:t>
            </a:r>
          </a:p>
        </p:txBody>
      </p:sp>
      <p:sp>
        <p:nvSpPr>
          <p:cNvPr id="16" name="Prostokąt zaokrąglony 15"/>
          <p:cNvSpPr/>
          <p:nvPr/>
        </p:nvSpPr>
        <p:spPr>
          <a:xfrm>
            <a:off x="6401910" y="4066966"/>
            <a:ext cx="1026755" cy="55843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err="1" smtClean="0">
                <a:solidFill>
                  <a:schemeClr val="tx1"/>
                </a:solidFill>
              </a:rPr>
              <a:t>Mock</a:t>
            </a:r>
            <a:r>
              <a:rPr lang="pl-PL" sz="1200" dirty="0" smtClean="0">
                <a:solidFill>
                  <a:schemeClr val="tx1"/>
                </a:solidFill>
              </a:rPr>
              <a:t> złożonego obiektu</a:t>
            </a:r>
          </a:p>
        </p:txBody>
      </p:sp>
      <p:cxnSp>
        <p:nvCxnSpPr>
          <p:cNvPr id="17" name="Łącznik prosty ze strzałką 16"/>
          <p:cNvCxnSpPr>
            <a:stCxn id="14" idx="3"/>
            <a:endCxn id="15" idx="1"/>
          </p:cNvCxnSpPr>
          <p:nvPr/>
        </p:nvCxnSpPr>
        <p:spPr>
          <a:xfrm flipV="1">
            <a:off x="5869067" y="3523833"/>
            <a:ext cx="532844" cy="361254"/>
          </a:xfrm>
          <a:prstGeom prst="straightConnector1">
            <a:avLst/>
          </a:prstGeom>
          <a:ln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Łącznik prosty ze strzałką 19"/>
          <p:cNvCxnSpPr>
            <a:endCxn id="16" idx="1"/>
          </p:cNvCxnSpPr>
          <p:nvPr/>
        </p:nvCxnSpPr>
        <p:spPr>
          <a:xfrm>
            <a:off x="5869067" y="3885087"/>
            <a:ext cx="532843" cy="461094"/>
          </a:xfrm>
          <a:prstGeom prst="straightConnector1">
            <a:avLst/>
          </a:prstGeom>
          <a:ln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trzałka w prawo 24"/>
          <p:cNvSpPr/>
          <p:nvPr/>
        </p:nvSpPr>
        <p:spPr>
          <a:xfrm>
            <a:off x="3437344" y="3663539"/>
            <a:ext cx="978408" cy="484632"/>
          </a:xfrm>
          <a:prstGeom prst="rightArrow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08000" tIns="108000" rIns="108000" bIns="108000" rtlCol="0" anchor="ctr"/>
          <a:lstStyle/>
          <a:p>
            <a:pPr algn="ctr"/>
            <a:endParaRPr lang="pl-PL" sz="1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010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Testy jednostkowe z wykorzystaniem </a:t>
            </a:r>
            <a:r>
              <a:rPr lang="pl-PL" dirty="0" err="1" smtClean="0"/>
              <a:t>mocków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1E</a:t>
            </a:r>
            <a:endParaRPr lang="de-DE" dirty="0"/>
          </a:p>
        </p:txBody>
      </p:sp>
      <p:sp>
        <p:nvSpPr>
          <p:cNvPr id="2" name="Prostokąt 1"/>
          <p:cNvSpPr/>
          <p:nvPr/>
        </p:nvSpPr>
        <p:spPr>
          <a:xfrm>
            <a:off x="624060" y="1058742"/>
            <a:ext cx="779242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400" dirty="0" smtClean="0"/>
              <a:t>Inne rodzaje specyficznych obiektów używanych w testach: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400" b="1" dirty="0" err="1" smtClean="0"/>
              <a:t>Dummy</a:t>
            </a:r>
            <a:r>
              <a:rPr lang="pl-PL" sz="1400" dirty="0" smtClean="0"/>
              <a:t> – obiekty, które spełniają formalne kryteria interfejsu, ale nie posiadają żadnego zachowania i z założenia nie są używane. Przykład – wypełnianie list parametrów czymkolwiek aby program się skompilował.</a:t>
            </a:r>
          </a:p>
          <a:p>
            <a:endParaRPr lang="pl-PL" sz="14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400" b="1" dirty="0" err="1" smtClean="0"/>
              <a:t>Fake</a:t>
            </a:r>
            <a:r>
              <a:rPr lang="pl-PL" sz="1400" dirty="0" smtClean="0"/>
              <a:t> – obiekty, które mogą zastępować rzeczywiste implementacje, jednak z powodu swoich ograniczeń nie nadają się do użycia produkcyjnego. Przykład – baza danych in-</a:t>
            </a:r>
            <a:r>
              <a:rPr lang="pl-PL" sz="1400" dirty="0" err="1" smtClean="0"/>
              <a:t>memory</a:t>
            </a:r>
            <a:r>
              <a:rPr lang="pl-PL" sz="1400" dirty="0" smtClean="0"/>
              <a:t> (wszystkie dane tracone po restarcie).</a:t>
            </a:r>
          </a:p>
          <a:p>
            <a:endParaRPr lang="pl-PL" sz="14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400" b="1" dirty="0" err="1" smtClean="0"/>
              <a:t>Stub</a:t>
            </a:r>
            <a:r>
              <a:rPr lang="pl-PL" sz="1400" dirty="0" smtClean="0"/>
              <a:t> – obiekt, który dysponuje tylko predefiniowanym zachowaniem – jego zachowanie z punktu widzenia testowanego systemu nie zależy od przesyłanych do niego komunikatów. Może zapamiętywać otrzymane komunikaty (zmieniać swój stan).</a:t>
            </a:r>
          </a:p>
        </p:txBody>
      </p:sp>
      <p:sp>
        <p:nvSpPr>
          <p:cNvPr id="4" name="pole tekstowe 3"/>
          <p:cNvSpPr txBox="1"/>
          <p:nvPr/>
        </p:nvSpPr>
        <p:spPr>
          <a:xfrm>
            <a:off x="624060" y="4078091"/>
            <a:ext cx="3656001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l-PL" sz="1200" dirty="0" smtClean="0"/>
              <a:t>Więcej informacji:</a:t>
            </a:r>
          </a:p>
          <a:p>
            <a:r>
              <a:rPr lang="pl-PL" sz="1200" dirty="0"/>
              <a:t>http://martinfowler.com/articles/mocksArentStubs.html</a:t>
            </a:r>
            <a:endParaRPr lang="pl-PL" sz="1200" dirty="0" smtClean="0"/>
          </a:p>
        </p:txBody>
      </p:sp>
    </p:spTree>
    <p:extLst>
      <p:ext uri="{BB962C8B-B14F-4D97-AF65-F5344CB8AC3E}">
        <p14:creationId xmlns:p14="http://schemas.microsoft.com/office/powerpoint/2010/main" val="1927227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Testy jednostkowe z wykorzystaniem </a:t>
            </a:r>
            <a:r>
              <a:rPr lang="pl-PL" dirty="0" err="1"/>
              <a:t>mocków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1E</a:t>
            </a:r>
            <a:endParaRPr lang="de-DE" dirty="0"/>
          </a:p>
        </p:txBody>
      </p:sp>
      <p:sp>
        <p:nvSpPr>
          <p:cNvPr id="6" name="Symbol zastępczy zawartości 1"/>
          <p:cNvSpPr>
            <a:spLocks noGrp="1"/>
          </p:cNvSpPr>
          <p:nvPr>
            <p:ph idx="1"/>
          </p:nvPr>
        </p:nvSpPr>
        <p:spPr>
          <a:xfrm>
            <a:off x="443707" y="1119187"/>
            <a:ext cx="3501991" cy="3362325"/>
          </a:xfrm>
        </p:spPr>
        <p:txBody>
          <a:bodyPr/>
          <a:lstStyle/>
          <a:p>
            <a:r>
              <a:rPr lang="pl-PL" dirty="0"/>
              <a:t>Lokalizacja repozytorium:</a:t>
            </a:r>
          </a:p>
          <a:p>
            <a:pPr lvl="1"/>
            <a:r>
              <a:rPr lang="pl-PL" dirty="0">
                <a:hlinkClick r:id="rId3"/>
              </a:rPr>
              <a:t>https://</a:t>
            </a:r>
            <a:r>
              <a:rPr lang="pl-PL" dirty="0" smtClean="0">
                <a:hlinkClick r:id="rId3"/>
              </a:rPr>
              <a:t>github.com/wdsr/exercise1e.git</a:t>
            </a:r>
            <a:endParaRPr lang="pl-PL" dirty="0" smtClean="0"/>
          </a:p>
          <a:p>
            <a:pPr lvl="1"/>
            <a:endParaRPr lang="pl-PL" dirty="0"/>
          </a:p>
          <a:p>
            <a:r>
              <a:rPr lang="pl-PL" dirty="0" smtClean="0">
                <a:solidFill>
                  <a:srgbClr val="00B050"/>
                </a:solidFill>
              </a:rPr>
              <a:t>gradlew clean build</a:t>
            </a:r>
          </a:p>
          <a:p>
            <a:pPr lvl="1"/>
            <a:r>
              <a:rPr lang="pl-PL" dirty="0" smtClean="0"/>
              <a:t>Ta komenda usuwa wcześniej wygenerowane artefakty (o ile istnieją), po czym kompiluje kod aplikacji i testów, uruchamia testy i buduje aplikację.</a:t>
            </a:r>
          </a:p>
          <a:p>
            <a:pPr lvl="1"/>
            <a:r>
              <a:rPr lang="pl-PL" dirty="0" smtClean="0"/>
              <a:t>Ta komenda zakończy się błędem. Celem zadania jest dopisanie poprawnych testów, aby aplikacja mogła się zbudować.</a:t>
            </a:r>
            <a:endParaRPr lang="pl-PL" dirty="0"/>
          </a:p>
          <a:p>
            <a:pPr lvl="1"/>
            <a:endParaRPr lang="pl-PL" dirty="0">
              <a:solidFill>
                <a:schemeClr val="accent6">
                  <a:lumMod val="10000"/>
                </a:schemeClr>
              </a:solidFill>
            </a:endParaRPr>
          </a:p>
          <a:p>
            <a:endParaRPr lang="pl-PL" dirty="0" smtClean="0"/>
          </a:p>
          <a:p>
            <a:endParaRPr lang="pl-PL" dirty="0" smtClean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2020" y="3373713"/>
            <a:ext cx="4302206" cy="1107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2323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Testy jednostkowe z wykorzystaniem </a:t>
            </a:r>
            <a:r>
              <a:rPr lang="pl-PL" dirty="0" err="1"/>
              <a:t>mocków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1E</a:t>
            </a:r>
            <a:endParaRPr lang="de-DE" dirty="0"/>
          </a:p>
        </p:txBody>
      </p:sp>
      <p:sp>
        <p:nvSpPr>
          <p:cNvPr id="6" name="Symbol zastępczy zawartości 1"/>
          <p:cNvSpPr>
            <a:spLocks noGrp="1"/>
          </p:cNvSpPr>
          <p:nvPr>
            <p:ph idx="1"/>
          </p:nvPr>
        </p:nvSpPr>
        <p:spPr>
          <a:xfrm>
            <a:off x="443707" y="1119187"/>
            <a:ext cx="8105307" cy="3362325"/>
          </a:xfrm>
        </p:spPr>
        <p:txBody>
          <a:bodyPr>
            <a:normAutofit/>
          </a:bodyPr>
          <a:lstStyle/>
          <a:p>
            <a:r>
              <a:rPr lang="pl-PL" dirty="0" smtClean="0"/>
              <a:t>Zadanie:</a:t>
            </a:r>
          </a:p>
          <a:p>
            <a:pPr lvl="1"/>
            <a:r>
              <a:rPr lang="pl-PL" dirty="0" smtClean="0"/>
              <a:t>Zaimplementuj poprawnie testy, które powodują błędy podczas budowania.</a:t>
            </a:r>
            <a:endParaRPr lang="pl-PL" dirty="0"/>
          </a:p>
          <a:p>
            <a:pPr marL="179388" lvl="1" indent="0">
              <a:buNone/>
            </a:pPr>
            <a:endParaRPr lang="pl-PL" dirty="0"/>
          </a:p>
          <a:p>
            <a:r>
              <a:rPr lang="pl-PL" dirty="0" smtClean="0"/>
              <a:t>Inne informacje:</a:t>
            </a:r>
          </a:p>
          <a:p>
            <a:pPr lvl="1"/>
            <a:r>
              <a:rPr lang="pl-PL" dirty="0" smtClean="0"/>
              <a:t>Komenda „gradlew build” musi się uruchamiać bez błędów.</a:t>
            </a:r>
          </a:p>
          <a:p>
            <a:pPr lvl="1"/>
            <a:r>
              <a:rPr lang="pl-PL" dirty="0" smtClean="0"/>
              <a:t>(jak zwykle) Kod musi znaleźć się w GitHubie.</a:t>
            </a:r>
          </a:p>
          <a:p>
            <a:pPr lvl="1"/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1329190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>
          <a:xfrm>
            <a:off x="976312" y="2867532"/>
            <a:ext cx="7724458" cy="1523494"/>
          </a:xfrm>
        </p:spPr>
        <p:txBody>
          <a:bodyPr/>
          <a:lstStyle/>
          <a:p>
            <a:r>
              <a:rPr lang="de-DE" dirty="0"/>
              <a:t>GFT </a:t>
            </a:r>
            <a:r>
              <a:rPr lang="pl-PL" dirty="0" smtClean="0"/>
              <a:t>Poland sp. z o.o.</a:t>
            </a:r>
            <a:endParaRPr lang="de-DE" dirty="0"/>
          </a:p>
          <a:p>
            <a:r>
              <a:rPr lang="pl-PL" dirty="0" smtClean="0"/>
              <a:t>Daniel Boguszewicz</a:t>
            </a:r>
            <a:endParaRPr lang="de-DE" dirty="0"/>
          </a:p>
          <a:p>
            <a:r>
              <a:rPr lang="pl-PL" dirty="0" smtClean="0"/>
              <a:t>Java Developer</a:t>
            </a:r>
            <a:endParaRPr lang="de-DE" dirty="0"/>
          </a:p>
          <a:p>
            <a:endParaRPr lang="de-DE" dirty="0"/>
          </a:p>
          <a:p>
            <a:r>
              <a:rPr lang="pl-PL" dirty="0" smtClean="0"/>
              <a:t>Sterlinga 8a</a:t>
            </a:r>
            <a:endParaRPr lang="de-DE" dirty="0"/>
          </a:p>
          <a:p>
            <a:r>
              <a:rPr lang="pl-PL" dirty="0" smtClean="0"/>
              <a:t>91-425 Łódź</a:t>
            </a:r>
          </a:p>
          <a:p>
            <a:r>
              <a:rPr lang="pl-PL" dirty="0" smtClean="0"/>
              <a:t>Poland</a:t>
            </a:r>
            <a:endParaRPr lang="de-DE" dirty="0"/>
          </a:p>
          <a:p>
            <a:endParaRPr lang="de-DE" dirty="0"/>
          </a:p>
          <a:p>
            <a:r>
              <a:rPr lang="pl-PL" dirty="0"/>
              <a:t>d</a:t>
            </a:r>
            <a:r>
              <a:rPr lang="pl-PL" dirty="0" smtClean="0"/>
              <a:t>aniel.boguszewicz</a:t>
            </a:r>
            <a:r>
              <a:rPr lang="de-DE" dirty="0" smtClean="0"/>
              <a:t>@gft.com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517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Idea maszyny wirtualnej Java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1A</a:t>
            </a:r>
            <a:endParaRPr lang="de-DE" dirty="0"/>
          </a:p>
        </p:txBody>
      </p:sp>
      <p:sp>
        <p:nvSpPr>
          <p:cNvPr id="2" name="Prostokąt zaokrąglony 1"/>
          <p:cNvSpPr/>
          <p:nvPr/>
        </p:nvSpPr>
        <p:spPr>
          <a:xfrm>
            <a:off x="714167" y="981143"/>
            <a:ext cx="1268146" cy="714169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smtClean="0">
                <a:solidFill>
                  <a:schemeClr val="bg1"/>
                </a:solidFill>
              </a:rPr>
              <a:t>Kod źródłowy</a:t>
            </a:r>
          </a:p>
          <a:p>
            <a:pPr algn="ctr"/>
            <a:r>
              <a:rPr lang="pl-PL" sz="1200" dirty="0" smtClean="0">
                <a:solidFill>
                  <a:schemeClr val="bg1"/>
                </a:solidFill>
              </a:rPr>
              <a:t>*.</a:t>
            </a:r>
            <a:r>
              <a:rPr lang="pl-PL" sz="1200" dirty="0" err="1" smtClean="0">
                <a:solidFill>
                  <a:schemeClr val="bg1"/>
                </a:solidFill>
              </a:rPr>
              <a:t>java</a:t>
            </a:r>
            <a:endParaRPr lang="pl-PL" sz="1200" dirty="0" smtClean="0">
              <a:solidFill>
                <a:schemeClr val="bg1"/>
              </a:solidFill>
            </a:endParaRPr>
          </a:p>
        </p:txBody>
      </p:sp>
      <p:sp>
        <p:nvSpPr>
          <p:cNvPr id="6" name="Prostokąt zaokrąglony 5"/>
          <p:cNvSpPr/>
          <p:nvPr/>
        </p:nvSpPr>
        <p:spPr>
          <a:xfrm>
            <a:off x="3663163" y="981144"/>
            <a:ext cx="1268146" cy="714168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smtClean="0">
                <a:solidFill>
                  <a:schemeClr val="bg1"/>
                </a:solidFill>
              </a:rPr>
              <a:t>Kod skompilowany (</a:t>
            </a:r>
            <a:r>
              <a:rPr lang="pl-PL" sz="1200" dirty="0" err="1" smtClean="0">
                <a:solidFill>
                  <a:schemeClr val="bg1"/>
                </a:solidFill>
              </a:rPr>
              <a:t>bytecode</a:t>
            </a:r>
            <a:r>
              <a:rPr lang="pl-PL" sz="1200" dirty="0" smtClean="0">
                <a:solidFill>
                  <a:schemeClr val="bg1"/>
                </a:solidFill>
              </a:rPr>
              <a:t>)</a:t>
            </a:r>
          </a:p>
          <a:p>
            <a:pPr algn="ctr"/>
            <a:r>
              <a:rPr lang="pl-PL" sz="1200" dirty="0" smtClean="0">
                <a:solidFill>
                  <a:schemeClr val="bg1"/>
                </a:solidFill>
              </a:rPr>
              <a:t>*.</a:t>
            </a:r>
            <a:r>
              <a:rPr lang="pl-PL" sz="1200" dirty="0" err="1" smtClean="0">
                <a:solidFill>
                  <a:schemeClr val="bg1"/>
                </a:solidFill>
              </a:rPr>
              <a:t>class</a:t>
            </a:r>
            <a:endParaRPr lang="pl-PL" sz="1200" dirty="0" smtClean="0">
              <a:solidFill>
                <a:schemeClr val="bg1"/>
              </a:solidFill>
            </a:endParaRPr>
          </a:p>
        </p:txBody>
      </p:sp>
      <p:sp>
        <p:nvSpPr>
          <p:cNvPr id="4" name="Prostokąt zaokrąglony 3"/>
          <p:cNvSpPr/>
          <p:nvPr/>
        </p:nvSpPr>
        <p:spPr>
          <a:xfrm>
            <a:off x="2049057" y="2215917"/>
            <a:ext cx="1208076" cy="73419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smtClean="0">
                <a:solidFill>
                  <a:schemeClr val="bg1"/>
                </a:solidFill>
              </a:rPr>
              <a:t>Kompilator (</a:t>
            </a:r>
            <a:r>
              <a:rPr lang="pl-PL" sz="1200" dirty="0" err="1" smtClean="0">
                <a:solidFill>
                  <a:schemeClr val="bg1"/>
                </a:solidFill>
              </a:rPr>
              <a:t>javac</a:t>
            </a:r>
            <a:r>
              <a:rPr lang="pl-PL" sz="1200" dirty="0" smtClean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8" name="Prostokąt zaokrąglony 7"/>
          <p:cNvSpPr/>
          <p:nvPr/>
        </p:nvSpPr>
        <p:spPr>
          <a:xfrm>
            <a:off x="5445242" y="2215917"/>
            <a:ext cx="1208076" cy="73419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smtClean="0">
                <a:solidFill>
                  <a:schemeClr val="bg1"/>
                </a:solidFill>
              </a:rPr>
              <a:t>Maszyna wirtualna JVM</a:t>
            </a:r>
          </a:p>
        </p:txBody>
      </p:sp>
      <p:sp>
        <p:nvSpPr>
          <p:cNvPr id="9" name="Strzałka w prawo 8"/>
          <p:cNvSpPr/>
          <p:nvPr/>
        </p:nvSpPr>
        <p:spPr>
          <a:xfrm rot="2684096">
            <a:off x="1742032" y="1695312"/>
            <a:ext cx="978408" cy="484632"/>
          </a:xfrm>
          <a:prstGeom prst="rightArrow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08000" tIns="108000" rIns="108000" bIns="108000" rtlCol="0" anchor="ctr"/>
          <a:lstStyle/>
          <a:p>
            <a:pPr algn="ctr"/>
            <a:endParaRPr lang="pl-PL" sz="1200" dirty="0" smtClean="0">
              <a:solidFill>
                <a:schemeClr val="tx1"/>
              </a:solidFill>
            </a:endParaRPr>
          </a:p>
        </p:txBody>
      </p:sp>
      <p:sp>
        <p:nvSpPr>
          <p:cNvPr id="10" name="Strzałka w prawo 9"/>
          <p:cNvSpPr/>
          <p:nvPr/>
        </p:nvSpPr>
        <p:spPr>
          <a:xfrm rot="18732897">
            <a:off x="2982369" y="1741954"/>
            <a:ext cx="978408" cy="484632"/>
          </a:xfrm>
          <a:prstGeom prst="rightArrow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08000" tIns="108000" rIns="108000" bIns="108000" rtlCol="0" anchor="ctr"/>
          <a:lstStyle/>
          <a:p>
            <a:pPr algn="ctr"/>
            <a:endParaRPr lang="pl-PL" sz="1200" dirty="0" smtClean="0">
              <a:solidFill>
                <a:schemeClr val="tx1"/>
              </a:solidFill>
            </a:endParaRPr>
          </a:p>
        </p:txBody>
      </p:sp>
      <p:sp>
        <p:nvSpPr>
          <p:cNvPr id="12" name="Strzałka w prawo 11"/>
          <p:cNvSpPr/>
          <p:nvPr/>
        </p:nvSpPr>
        <p:spPr>
          <a:xfrm rot="2684096">
            <a:off x="4691028" y="1774241"/>
            <a:ext cx="978408" cy="484632"/>
          </a:xfrm>
          <a:prstGeom prst="rightArrow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08000" tIns="108000" rIns="108000" bIns="108000" rtlCol="0" anchor="ctr"/>
          <a:lstStyle/>
          <a:p>
            <a:pPr algn="ctr"/>
            <a:endParaRPr lang="pl-PL" sz="1200" dirty="0" smtClean="0">
              <a:solidFill>
                <a:schemeClr val="tx1"/>
              </a:solidFill>
            </a:endParaRPr>
          </a:p>
        </p:txBody>
      </p:sp>
      <p:sp>
        <p:nvSpPr>
          <p:cNvPr id="14" name="Prostokąt zaokrąglony 13"/>
          <p:cNvSpPr/>
          <p:nvPr/>
        </p:nvSpPr>
        <p:spPr>
          <a:xfrm>
            <a:off x="5445242" y="3409531"/>
            <a:ext cx="1208076" cy="73419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smtClean="0">
                <a:solidFill>
                  <a:schemeClr val="bg1"/>
                </a:solidFill>
              </a:rPr>
              <a:t>System operacyjny + sprzęt</a:t>
            </a:r>
          </a:p>
        </p:txBody>
      </p:sp>
      <p:sp>
        <p:nvSpPr>
          <p:cNvPr id="16" name="Strzałka w górę i w dół 15"/>
          <p:cNvSpPr/>
          <p:nvPr/>
        </p:nvSpPr>
        <p:spPr>
          <a:xfrm>
            <a:off x="5806964" y="2873367"/>
            <a:ext cx="484632" cy="610697"/>
          </a:xfrm>
          <a:prstGeom prst="upDownArrow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08000" tIns="108000" rIns="108000" bIns="108000" rtlCol="0" anchor="ctr"/>
          <a:lstStyle/>
          <a:p>
            <a:pPr algn="ctr"/>
            <a:endParaRPr lang="pl-PL" sz="1200" dirty="0" smtClean="0">
              <a:solidFill>
                <a:schemeClr val="tx1"/>
              </a:solidFill>
            </a:endParaRPr>
          </a:p>
        </p:txBody>
      </p:sp>
      <p:sp>
        <p:nvSpPr>
          <p:cNvPr id="17" name="pole tekstowe 16"/>
          <p:cNvSpPr txBox="1"/>
          <p:nvPr/>
        </p:nvSpPr>
        <p:spPr>
          <a:xfrm>
            <a:off x="451178" y="3190091"/>
            <a:ext cx="4908408" cy="12926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l-PL" sz="1050" dirty="0" smtClean="0"/>
              <a:t>Literatura: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050" dirty="0" smtClean="0"/>
              <a:t>„</a:t>
            </a:r>
            <a:r>
              <a:rPr lang="pl-PL" sz="1050" dirty="0" err="1"/>
              <a:t>Thinking</a:t>
            </a:r>
            <a:r>
              <a:rPr lang="pl-PL" sz="1050" dirty="0"/>
              <a:t> in Java. Edycja polska. Wydanie IV” Bruce </a:t>
            </a:r>
            <a:r>
              <a:rPr lang="pl-PL" sz="1050" dirty="0" err="1" smtClean="0"/>
              <a:t>Eckel</a:t>
            </a:r>
            <a:endParaRPr lang="pl-PL" sz="105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050" dirty="0" smtClean="0"/>
              <a:t>„The </a:t>
            </a:r>
            <a:r>
              <a:rPr lang="pl-PL" sz="1050" dirty="0"/>
              <a:t>Java® Virtual Machine </a:t>
            </a:r>
            <a:r>
              <a:rPr lang="pl-PL" sz="1050" dirty="0" err="1"/>
              <a:t>Specification</a:t>
            </a:r>
            <a:r>
              <a:rPr lang="pl-PL" sz="1050" dirty="0"/>
              <a:t> Java SE 8 </a:t>
            </a:r>
            <a:r>
              <a:rPr lang="pl-PL" sz="1050" dirty="0" smtClean="0"/>
              <a:t>Edition” </a:t>
            </a:r>
            <a:r>
              <a:rPr lang="pl-PL" sz="1050" dirty="0" smtClean="0">
                <a:hlinkClick r:id="rId3"/>
              </a:rPr>
              <a:t>https</a:t>
            </a:r>
            <a:r>
              <a:rPr lang="pl-PL" sz="1050" dirty="0">
                <a:hlinkClick r:id="rId3"/>
              </a:rPr>
              <a:t>://docs.oracle.com/javase/specs/jvms/se8/html</a:t>
            </a:r>
            <a:r>
              <a:rPr lang="pl-PL" sz="1050" dirty="0" smtClean="0">
                <a:hlinkClick r:id="rId3"/>
              </a:rPr>
              <a:t>/</a:t>
            </a:r>
            <a:endParaRPr lang="pl-PL" sz="105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pl-PL" sz="1050" dirty="0"/>
          </a:p>
          <a:p>
            <a:r>
              <a:rPr lang="pl-PL" sz="1050" dirty="0" smtClean="0"/>
              <a:t>Artykuł dla zainteresowanych: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050" dirty="0" smtClean="0"/>
              <a:t>„Co każdy programista Java powinien wiedzieć o JVM” Jakub </a:t>
            </a:r>
            <a:r>
              <a:rPr lang="pl-PL" sz="1050" dirty="0" err="1" smtClean="0"/>
              <a:t>Kubryński</a:t>
            </a:r>
            <a:endParaRPr lang="pl-PL" sz="1050" dirty="0" smtClean="0"/>
          </a:p>
          <a:p>
            <a:r>
              <a:rPr lang="pl-PL" sz="1050" dirty="0">
                <a:hlinkClick r:id="rId4"/>
              </a:rPr>
              <a:t>http://</a:t>
            </a:r>
            <a:r>
              <a:rPr lang="pl-PL" sz="1050" dirty="0" smtClean="0">
                <a:hlinkClick r:id="rId4"/>
              </a:rPr>
              <a:t>www.bottega.com.pl/pdf/materialy/jvm/jvm1.pdf</a:t>
            </a:r>
            <a:endParaRPr lang="pl-PL" sz="1050" dirty="0" smtClean="0"/>
          </a:p>
        </p:txBody>
      </p:sp>
      <p:sp>
        <p:nvSpPr>
          <p:cNvPr id="18" name="pole tekstowe 17"/>
          <p:cNvSpPr txBox="1"/>
          <p:nvPr/>
        </p:nvSpPr>
        <p:spPr>
          <a:xfrm>
            <a:off x="5006956" y="884555"/>
            <a:ext cx="2349188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l-PL" sz="900" dirty="0" smtClean="0"/>
              <a:t>Zestawy powiązanych plików .</a:t>
            </a:r>
            <a:r>
              <a:rPr lang="pl-PL" sz="900" dirty="0" err="1" smtClean="0"/>
              <a:t>class</a:t>
            </a:r>
            <a:r>
              <a:rPr lang="pl-PL" sz="900" dirty="0" smtClean="0"/>
              <a:t> umieszcza się (razem z innymi zasobami jak pliki konfiguracyjne) w plikach .jar (Java Archive).</a:t>
            </a:r>
          </a:p>
        </p:txBody>
      </p:sp>
      <p:sp>
        <p:nvSpPr>
          <p:cNvPr id="19" name="pole tekstowe 18"/>
          <p:cNvSpPr txBox="1"/>
          <p:nvPr/>
        </p:nvSpPr>
        <p:spPr>
          <a:xfrm>
            <a:off x="6715201" y="3499627"/>
            <a:ext cx="102308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l-PL" sz="900" dirty="0" smtClean="0"/>
              <a:t>Na przykład Windows x64 na IA64 albo Linux na ARM</a:t>
            </a:r>
          </a:p>
        </p:txBody>
      </p:sp>
    </p:spTree>
    <p:extLst>
      <p:ext uri="{BB962C8B-B14F-4D97-AF65-F5344CB8AC3E}">
        <p14:creationId xmlns:p14="http://schemas.microsoft.com/office/powerpoint/2010/main" val="325203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j</a:t>
            </a:r>
            <a:r>
              <a:rPr lang="pl-PL" dirty="0" err="1" smtClean="0"/>
              <a:t>avac</a:t>
            </a:r>
            <a:r>
              <a:rPr lang="pl-PL" dirty="0" smtClean="0"/>
              <a:t> + jar + </a:t>
            </a:r>
            <a:r>
              <a:rPr lang="pl-PL" dirty="0" err="1" smtClean="0"/>
              <a:t>java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1a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3708" y="1119187"/>
            <a:ext cx="7936204" cy="3362325"/>
          </a:xfrm>
        </p:spPr>
        <p:txBody>
          <a:bodyPr>
            <a:normAutofit/>
          </a:bodyPr>
          <a:lstStyle/>
          <a:p>
            <a:r>
              <a:rPr lang="pl-PL" dirty="0" smtClean="0"/>
              <a:t>Sprawdzenie wersji oprogramowania – potrzebny jest Java 8 JDK</a:t>
            </a:r>
          </a:p>
          <a:p>
            <a:pPr lvl="1"/>
            <a:r>
              <a:rPr lang="pl-PL" dirty="0" smtClean="0"/>
              <a:t>Jeśli „</a:t>
            </a:r>
            <a:r>
              <a:rPr lang="pl-PL" dirty="0" err="1" smtClean="0"/>
              <a:t>javac</a:t>
            </a:r>
            <a:r>
              <a:rPr lang="pl-PL" dirty="0" smtClean="0"/>
              <a:t>”, „</a:t>
            </a:r>
            <a:r>
              <a:rPr lang="pl-PL" dirty="0" err="1" smtClean="0"/>
              <a:t>java</a:t>
            </a:r>
            <a:r>
              <a:rPr lang="pl-PL" dirty="0" smtClean="0"/>
              <a:t>” lub „jar” nie jest dostępna to dodaj </a:t>
            </a:r>
            <a:r>
              <a:rPr lang="pl-PL" dirty="0"/>
              <a:t>katalog </a:t>
            </a:r>
            <a:r>
              <a:rPr lang="pl-PL" dirty="0" smtClean="0"/>
              <a:t>„bin” JDK do zmiennej środowiskowej PATH</a:t>
            </a:r>
          </a:p>
          <a:p>
            <a:pPr lvl="1"/>
            <a:r>
              <a:rPr lang="pl-PL" dirty="0" smtClean="0"/>
              <a:t>(na </a:t>
            </a:r>
            <a:r>
              <a:rPr lang="pl-PL" dirty="0"/>
              <a:t>przykład: c:\Program </a:t>
            </a:r>
            <a:r>
              <a:rPr lang="pl-PL" dirty="0" err="1"/>
              <a:t>Files</a:t>
            </a:r>
            <a:r>
              <a:rPr lang="pl-PL" dirty="0"/>
              <a:t>\Java\jdk1.8.0_74\bin</a:t>
            </a:r>
            <a:r>
              <a:rPr lang="pl-PL" dirty="0" smtClean="0"/>
              <a:t>\)</a:t>
            </a:r>
          </a:p>
          <a:p>
            <a:endParaRPr lang="pl-PL" dirty="0"/>
          </a:p>
          <a:p>
            <a:endParaRPr lang="pl-PL" dirty="0" smtClean="0"/>
          </a:p>
          <a:p>
            <a:r>
              <a:rPr lang="pl-PL" dirty="0" smtClean="0"/>
              <a:t>Potrzebne: </a:t>
            </a:r>
          </a:p>
          <a:p>
            <a:pPr lvl="1"/>
            <a:r>
              <a:rPr lang="pl-PL" dirty="0" smtClean="0"/>
              <a:t>Konto na GitHub</a:t>
            </a:r>
          </a:p>
          <a:p>
            <a:pPr lvl="1"/>
            <a:r>
              <a:rPr lang="pl-PL" dirty="0" smtClean="0"/>
              <a:t>Klient Git (dal Windows wystarczy </a:t>
            </a:r>
            <a:r>
              <a:rPr lang="pl-PL" dirty="0" err="1" smtClean="0"/>
              <a:t>Cmder</a:t>
            </a:r>
            <a:r>
              <a:rPr lang="pl-PL" dirty="0"/>
              <a:t>: </a:t>
            </a:r>
            <a:r>
              <a:rPr lang="pl-PL" sz="1100" dirty="0">
                <a:hlinkClick r:id="rId3"/>
              </a:rPr>
              <a:t>https://</a:t>
            </a:r>
            <a:r>
              <a:rPr lang="pl-PL" sz="1100" dirty="0" smtClean="0">
                <a:hlinkClick r:id="rId3"/>
              </a:rPr>
              <a:t>github.com/cmderdev/cmder/releases/download/v1.2.9/cmder.zip</a:t>
            </a:r>
            <a:r>
              <a:rPr lang="pl-PL" dirty="0" smtClean="0"/>
              <a:t>)</a:t>
            </a:r>
          </a:p>
          <a:p>
            <a:endParaRPr lang="pl-PL" dirty="0" smtClean="0"/>
          </a:p>
          <a:p>
            <a:r>
              <a:rPr lang="pl-PL" dirty="0" smtClean="0"/>
              <a:t>Lokalizacja repozytorium:</a:t>
            </a:r>
          </a:p>
          <a:p>
            <a:pPr lvl="1"/>
            <a:r>
              <a:rPr lang="pl-PL" dirty="0" smtClean="0">
                <a:hlinkClick r:id="rId4"/>
              </a:rPr>
              <a:t>https://</a:t>
            </a:r>
            <a:r>
              <a:rPr lang="pl-PL" dirty="0" smtClean="0">
                <a:hlinkClick r:id="rId4"/>
              </a:rPr>
              <a:t>github.com/leinadb/exercise1a.git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249137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j</a:t>
            </a:r>
            <a:r>
              <a:rPr lang="pl-PL" dirty="0" err="1" smtClean="0"/>
              <a:t>avac</a:t>
            </a:r>
            <a:r>
              <a:rPr lang="pl-PL" dirty="0" smtClean="0"/>
              <a:t> + jar + </a:t>
            </a:r>
            <a:r>
              <a:rPr lang="pl-PL" dirty="0" err="1" smtClean="0"/>
              <a:t>java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1a</a:t>
            </a:r>
            <a:endParaRPr lang="de-D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230" y="3123345"/>
            <a:ext cx="3528359" cy="1358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630" y="964558"/>
            <a:ext cx="4066625" cy="17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1648" y="2046722"/>
            <a:ext cx="3760824" cy="127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7262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j</a:t>
            </a:r>
            <a:r>
              <a:rPr lang="pl-PL" dirty="0" err="1" smtClean="0"/>
              <a:t>avac</a:t>
            </a:r>
            <a:r>
              <a:rPr lang="pl-PL" dirty="0" smtClean="0"/>
              <a:t> + jar + </a:t>
            </a:r>
            <a:r>
              <a:rPr lang="pl-PL" dirty="0" err="1" smtClean="0"/>
              <a:t>java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1a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3707" y="1119187"/>
            <a:ext cx="4817225" cy="3362325"/>
          </a:xfrm>
        </p:spPr>
        <p:txBody>
          <a:bodyPr/>
          <a:lstStyle/>
          <a:p>
            <a:r>
              <a:rPr lang="pl-PL" dirty="0" smtClean="0"/>
              <a:t>Najpierw budujemy bibliotekę Conversions</a:t>
            </a:r>
            <a:r>
              <a:rPr lang="pl-PL" dirty="0" smtClean="0"/>
              <a:t>:</a:t>
            </a:r>
            <a:endParaRPr lang="pl-PL" dirty="0" smtClean="0"/>
          </a:p>
          <a:p>
            <a:pPr lvl="1"/>
            <a:r>
              <a:rPr lang="pl-PL" sz="1000" dirty="0" smtClean="0">
                <a:solidFill>
                  <a:schemeClr val="accent3"/>
                </a:solidFill>
              </a:rPr>
              <a:t>cd exercise1a\conversions</a:t>
            </a:r>
          </a:p>
          <a:p>
            <a:pPr lvl="1"/>
            <a:r>
              <a:rPr lang="pl-PL" sz="1000" dirty="0">
                <a:solidFill>
                  <a:schemeClr val="accent3"/>
                </a:solidFill>
              </a:rPr>
              <a:t>m</a:t>
            </a:r>
            <a:r>
              <a:rPr lang="pl-PL" sz="1000" dirty="0" smtClean="0">
                <a:solidFill>
                  <a:schemeClr val="accent3"/>
                </a:solidFill>
              </a:rPr>
              <a:t>kdir bin</a:t>
            </a:r>
            <a:endParaRPr lang="pl-PL" sz="1000" dirty="0" smtClean="0">
              <a:solidFill>
                <a:schemeClr val="accent3"/>
              </a:solidFill>
            </a:endParaRPr>
          </a:p>
          <a:p>
            <a:pPr lvl="1"/>
            <a:r>
              <a:rPr lang="pl-PL" sz="1000" dirty="0">
                <a:solidFill>
                  <a:schemeClr val="accent3"/>
                </a:solidFill>
              </a:rPr>
              <a:t>javac </a:t>
            </a:r>
            <a:r>
              <a:rPr lang="pl-PL" sz="1000" dirty="0" smtClean="0">
                <a:solidFill>
                  <a:schemeClr val="accent3"/>
                </a:solidFill>
              </a:rPr>
              <a:t>wdsr\exercise1\conversions</a:t>
            </a:r>
            <a:r>
              <a:rPr lang="pl-PL" sz="1000" dirty="0">
                <a:solidFill>
                  <a:schemeClr val="accent3"/>
                </a:solidFill>
              </a:rPr>
              <a:t>\*.* -d </a:t>
            </a:r>
            <a:r>
              <a:rPr lang="pl-PL" sz="1000" dirty="0" smtClean="0">
                <a:solidFill>
                  <a:schemeClr val="accent3"/>
                </a:solidFill>
              </a:rPr>
              <a:t>bin</a:t>
            </a:r>
          </a:p>
          <a:p>
            <a:pPr lvl="2"/>
            <a:r>
              <a:rPr lang="pl-PL" sz="1000" dirty="0" smtClean="0"/>
              <a:t>Ten krok kompiluje pliki źródłowe (*.java) i umieszcza skompilowane pliki (*.class) w katalogu „bin</a:t>
            </a:r>
            <a:r>
              <a:rPr lang="pl-PL" sz="1000" dirty="0" smtClean="0"/>
              <a:t>”. </a:t>
            </a:r>
            <a:endParaRPr lang="pl-PL" sz="1000" dirty="0" smtClean="0"/>
          </a:p>
          <a:p>
            <a:pPr lvl="1"/>
            <a:r>
              <a:rPr lang="pl-PL" sz="1000" dirty="0">
                <a:solidFill>
                  <a:schemeClr val="accent3"/>
                </a:solidFill>
              </a:rPr>
              <a:t>jar </a:t>
            </a:r>
            <a:r>
              <a:rPr lang="pl-PL" sz="1000" dirty="0" err="1">
                <a:solidFill>
                  <a:schemeClr val="accent3"/>
                </a:solidFill>
              </a:rPr>
              <a:t>cvf</a:t>
            </a:r>
            <a:r>
              <a:rPr lang="pl-PL" sz="1000" dirty="0">
                <a:solidFill>
                  <a:schemeClr val="accent3"/>
                </a:solidFill>
              </a:rPr>
              <a:t> conversions-1.0.jar -C bin </a:t>
            </a:r>
            <a:r>
              <a:rPr lang="pl-PL" sz="1000" dirty="0" smtClean="0">
                <a:solidFill>
                  <a:schemeClr val="accent3"/>
                </a:solidFill>
              </a:rPr>
              <a:t>.</a:t>
            </a:r>
          </a:p>
          <a:p>
            <a:pPr lvl="2"/>
            <a:r>
              <a:rPr lang="pl-PL" sz="1000" dirty="0" smtClean="0"/>
              <a:t>Ten krok tworzy plik biblioteczny (conversions-1.0.jar) ze skompilowanych plików z katalogu „bin”</a:t>
            </a:r>
          </a:p>
          <a:p>
            <a:pPr lvl="1"/>
            <a:endParaRPr lang="pl-PL" dirty="0"/>
          </a:p>
        </p:txBody>
      </p:sp>
      <p:sp>
        <p:nvSpPr>
          <p:cNvPr id="3" name="Prostokąt 2"/>
          <p:cNvSpPr/>
          <p:nvPr/>
        </p:nvSpPr>
        <p:spPr>
          <a:xfrm>
            <a:off x="5329824" y="1221288"/>
            <a:ext cx="1114817" cy="701458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endParaRPr lang="pl-PL" sz="1200" dirty="0" smtClean="0">
              <a:solidFill>
                <a:schemeClr val="tx1"/>
              </a:solidFill>
            </a:endParaRPr>
          </a:p>
        </p:txBody>
      </p:sp>
      <p:sp>
        <p:nvSpPr>
          <p:cNvPr id="8" name="Prostokąt 7"/>
          <p:cNvSpPr/>
          <p:nvPr/>
        </p:nvSpPr>
        <p:spPr>
          <a:xfrm>
            <a:off x="7511441" y="1039659"/>
            <a:ext cx="1112729" cy="657618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&lt;&lt;</a:t>
            </a:r>
            <a:r>
              <a:rPr lang="pl-PL" sz="1200" dirty="0" err="1" smtClean="0">
                <a:solidFill>
                  <a:schemeClr val="tx1"/>
                </a:solidFill>
              </a:rPr>
              <a:t>lib</a:t>
            </a:r>
            <a:r>
              <a:rPr lang="pl-PL" sz="1200" dirty="0" smtClean="0">
                <a:solidFill>
                  <a:schemeClr val="tx1"/>
                </a:solidFill>
              </a:rPr>
              <a:t>&gt;&gt;</a:t>
            </a:r>
            <a:br>
              <a:rPr lang="pl-PL" sz="1200" dirty="0" smtClean="0">
                <a:solidFill>
                  <a:schemeClr val="tx1"/>
                </a:solidFill>
              </a:rPr>
            </a:br>
            <a:r>
              <a:rPr lang="pl-PL" sz="1200" dirty="0" err="1" smtClean="0">
                <a:solidFill>
                  <a:schemeClr val="tx1"/>
                </a:solidFill>
              </a:rPr>
              <a:t>Conversions</a:t>
            </a:r>
            <a:endParaRPr lang="pl-PL" sz="1200" dirty="0" smtClean="0">
              <a:solidFill>
                <a:schemeClr val="tx1"/>
              </a:solidFill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5517715" y="1368468"/>
            <a:ext cx="8517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l-PL" sz="1200" dirty="0" smtClean="0"/>
              <a:t>&lt;&lt;</a:t>
            </a:r>
            <a:r>
              <a:rPr lang="pl-PL" sz="1200" dirty="0" err="1" smtClean="0"/>
              <a:t>main</a:t>
            </a:r>
            <a:r>
              <a:rPr lang="pl-PL" sz="1200" dirty="0" smtClean="0"/>
              <a:t>&gt;&gt;</a:t>
            </a:r>
          </a:p>
          <a:p>
            <a:r>
              <a:rPr lang="pl-PL" sz="1200" dirty="0" err="1" smtClean="0"/>
              <a:t>Calculator</a:t>
            </a:r>
            <a:endParaRPr lang="pl-PL" sz="1200" dirty="0" smtClean="0"/>
          </a:p>
        </p:txBody>
      </p:sp>
      <p:cxnSp>
        <p:nvCxnSpPr>
          <p:cNvPr id="10" name="Łącznik łamany 9"/>
          <p:cNvCxnSpPr>
            <a:stCxn id="3" idx="3"/>
            <a:endCxn id="8" idx="1"/>
          </p:cNvCxnSpPr>
          <p:nvPr/>
        </p:nvCxnSpPr>
        <p:spPr>
          <a:xfrm flipV="1">
            <a:off x="6444641" y="1368468"/>
            <a:ext cx="1066800" cy="203549"/>
          </a:xfrm>
          <a:prstGeom prst="bentConnector3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rostokąt 13"/>
          <p:cNvSpPr/>
          <p:nvPr/>
        </p:nvSpPr>
        <p:spPr>
          <a:xfrm>
            <a:off x="6369485" y="2338191"/>
            <a:ext cx="1340285" cy="657618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&lt;&lt;</a:t>
            </a:r>
            <a:r>
              <a:rPr lang="pl-PL" sz="1200" dirty="0" err="1" smtClean="0">
                <a:solidFill>
                  <a:schemeClr val="tx1"/>
                </a:solidFill>
              </a:rPr>
              <a:t>lib</a:t>
            </a:r>
            <a:r>
              <a:rPr lang="pl-PL" sz="1200" dirty="0" smtClean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commons-lang3</a:t>
            </a:r>
          </a:p>
        </p:txBody>
      </p:sp>
      <p:cxnSp>
        <p:nvCxnSpPr>
          <p:cNvPr id="15" name="Łącznik łamany 14"/>
          <p:cNvCxnSpPr>
            <a:stCxn id="3" idx="2"/>
            <a:endCxn id="14" idx="1"/>
          </p:cNvCxnSpPr>
          <p:nvPr/>
        </p:nvCxnSpPr>
        <p:spPr>
          <a:xfrm rot="16200000" flipH="1">
            <a:off x="5756232" y="2053747"/>
            <a:ext cx="744254" cy="482252"/>
          </a:xfrm>
          <a:prstGeom prst="bentConnector2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215" y="2759700"/>
            <a:ext cx="4278617" cy="172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7500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j</a:t>
            </a:r>
            <a:r>
              <a:rPr lang="pl-PL" dirty="0" err="1" smtClean="0"/>
              <a:t>avac</a:t>
            </a:r>
            <a:r>
              <a:rPr lang="pl-PL" dirty="0" smtClean="0"/>
              <a:t> + jar + </a:t>
            </a:r>
            <a:r>
              <a:rPr lang="pl-PL" dirty="0" err="1" smtClean="0"/>
              <a:t>java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1a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3707" y="1119187"/>
            <a:ext cx="8023888" cy="3362325"/>
          </a:xfrm>
        </p:spPr>
        <p:txBody>
          <a:bodyPr/>
          <a:lstStyle/>
          <a:p>
            <a:r>
              <a:rPr lang="pl-PL" dirty="0" smtClean="0"/>
              <a:t>Następnie budujemy i uruchamiamy aplikację </a:t>
            </a:r>
            <a:r>
              <a:rPr lang="pl-PL" dirty="0" err="1" smtClean="0"/>
              <a:t>Calculator</a:t>
            </a:r>
            <a:r>
              <a:rPr lang="pl-PL" dirty="0" smtClean="0"/>
              <a:t>:</a:t>
            </a:r>
          </a:p>
          <a:p>
            <a:pPr lvl="1"/>
            <a:r>
              <a:rPr lang="pl-PL" dirty="0">
                <a:solidFill>
                  <a:schemeClr val="accent3"/>
                </a:solidFill>
              </a:rPr>
              <a:t>cd </a:t>
            </a:r>
            <a:r>
              <a:rPr lang="pl-PL" dirty="0" smtClean="0">
                <a:solidFill>
                  <a:schemeClr val="accent3"/>
                </a:solidFill>
              </a:rPr>
              <a:t>exercise1a\calculator</a:t>
            </a:r>
            <a:endParaRPr lang="pl-PL" dirty="0" smtClean="0">
              <a:solidFill>
                <a:schemeClr val="accent3"/>
              </a:solidFill>
            </a:endParaRPr>
          </a:p>
          <a:p>
            <a:pPr lvl="1"/>
            <a:r>
              <a:rPr lang="pl-PL" dirty="0" smtClean="0">
                <a:solidFill>
                  <a:schemeClr val="accent3"/>
                </a:solidFill>
              </a:rPr>
              <a:t>mkdir bin</a:t>
            </a:r>
          </a:p>
          <a:p>
            <a:pPr lvl="1"/>
            <a:r>
              <a:rPr lang="pl-PL" dirty="0" smtClean="0">
                <a:solidFill>
                  <a:schemeClr val="accent3"/>
                </a:solidFill>
              </a:rPr>
              <a:t>Otwórz klase Calculator.java oraz Main.java i zastanów się czy poniższym poleceniem kod się skompiluje.</a:t>
            </a:r>
            <a:endParaRPr lang="pl-PL" dirty="0" smtClean="0">
              <a:solidFill>
                <a:schemeClr val="accent3"/>
              </a:solidFill>
            </a:endParaRPr>
          </a:p>
          <a:p>
            <a:pPr lvl="1"/>
            <a:r>
              <a:rPr lang="pl-PL" dirty="0" err="1">
                <a:solidFill>
                  <a:schemeClr val="accent3"/>
                </a:solidFill>
              </a:rPr>
              <a:t>javac</a:t>
            </a:r>
            <a:r>
              <a:rPr lang="pl-PL" dirty="0">
                <a:solidFill>
                  <a:schemeClr val="accent3"/>
                </a:solidFill>
              </a:rPr>
              <a:t> </a:t>
            </a:r>
            <a:r>
              <a:rPr lang="pl-PL" dirty="0" err="1">
                <a:solidFill>
                  <a:schemeClr val="accent3"/>
                </a:solidFill>
              </a:rPr>
              <a:t>wdsr</a:t>
            </a:r>
            <a:r>
              <a:rPr lang="pl-PL" dirty="0">
                <a:solidFill>
                  <a:schemeClr val="accent3"/>
                </a:solidFill>
              </a:rPr>
              <a:t>\exercise1\*.</a:t>
            </a:r>
            <a:r>
              <a:rPr lang="pl-PL" dirty="0" err="1">
                <a:solidFill>
                  <a:schemeClr val="accent3"/>
                </a:solidFill>
              </a:rPr>
              <a:t>java</a:t>
            </a:r>
            <a:r>
              <a:rPr lang="pl-PL" dirty="0">
                <a:solidFill>
                  <a:schemeClr val="accent3"/>
                </a:solidFill>
              </a:rPr>
              <a:t> -d </a:t>
            </a:r>
            <a:r>
              <a:rPr lang="pl-PL" dirty="0" smtClean="0">
                <a:solidFill>
                  <a:schemeClr val="accent3"/>
                </a:solidFill>
              </a:rPr>
              <a:t>bin</a:t>
            </a:r>
          </a:p>
          <a:p>
            <a:pPr lvl="2"/>
            <a:r>
              <a:rPr lang="pl-PL" dirty="0" smtClean="0"/>
              <a:t>Ta operacja się nie uda – kompilator nie może znaleźć </a:t>
            </a:r>
            <a:r>
              <a:rPr lang="pl-PL" dirty="0" smtClean="0"/>
              <a:t>zależności: Conversions </a:t>
            </a:r>
            <a:r>
              <a:rPr lang="pl-PL" dirty="0" smtClean="0"/>
              <a:t>oraz </a:t>
            </a:r>
            <a:r>
              <a:rPr lang="pl-PL" dirty="0" smtClean="0"/>
              <a:t>Commons-Lang3</a:t>
            </a:r>
            <a:endParaRPr lang="pl-PL" dirty="0" smtClean="0"/>
          </a:p>
          <a:p>
            <a:pPr lvl="1"/>
            <a:r>
              <a:rPr lang="pl-PL" dirty="0" smtClean="0"/>
              <a:t>Ściągamy bibliotekę commons-lang3 i umieszczamy ją w podkatalogu „</a:t>
            </a:r>
            <a:r>
              <a:rPr lang="pl-PL" dirty="0" err="1" smtClean="0"/>
              <a:t>lib</a:t>
            </a:r>
            <a:r>
              <a:rPr lang="pl-PL" dirty="0" smtClean="0"/>
              <a:t>”:</a:t>
            </a:r>
          </a:p>
          <a:p>
            <a:pPr lvl="2"/>
            <a:r>
              <a:rPr lang="pl-PL" sz="900" dirty="0" err="1" smtClean="0">
                <a:solidFill>
                  <a:schemeClr val="accent3"/>
                </a:solidFill>
              </a:rPr>
              <a:t>curl</a:t>
            </a:r>
            <a:r>
              <a:rPr lang="pl-PL" sz="900" dirty="0" smtClean="0">
                <a:solidFill>
                  <a:schemeClr val="accent3"/>
                </a:solidFill>
              </a:rPr>
              <a:t> </a:t>
            </a:r>
            <a:r>
              <a:rPr lang="pl-PL" sz="900" dirty="0">
                <a:solidFill>
                  <a:schemeClr val="accent3"/>
                </a:solidFill>
              </a:rPr>
              <a:t>-O http://central.maven.org/maven2/org/apache/commons/commons-lang3/3.4/commons-lang3-3.4.jar</a:t>
            </a:r>
            <a:endParaRPr lang="pl-PL" sz="900" dirty="0" smtClean="0">
              <a:solidFill>
                <a:schemeClr val="accent3"/>
              </a:solidFill>
            </a:endParaRPr>
          </a:p>
          <a:p>
            <a:pPr lvl="1"/>
            <a:r>
              <a:rPr lang="pl-PL" dirty="0">
                <a:solidFill>
                  <a:schemeClr val="accent3"/>
                </a:solidFill>
              </a:rPr>
              <a:t>javac -classpath lib\*;..\conversions\bin wdsr\exercise1\*.java </a:t>
            </a:r>
            <a:r>
              <a:rPr lang="pl-PL" dirty="0" smtClean="0">
                <a:solidFill>
                  <a:schemeClr val="accent3"/>
                </a:solidFill>
              </a:rPr>
              <a:t>wdsr\exercise1\*.java </a:t>
            </a:r>
            <a:r>
              <a:rPr lang="pl-PL" dirty="0">
                <a:solidFill>
                  <a:schemeClr val="accent3"/>
                </a:solidFill>
              </a:rPr>
              <a:t>wdsr\exercise1\logic\*.java -d </a:t>
            </a:r>
            <a:r>
              <a:rPr lang="pl-PL" dirty="0" smtClean="0">
                <a:solidFill>
                  <a:schemeClr val="accent3"/>
                </a:solidFill>
              </a:rPr>
              <a:t>bin </a:t>
            </a:r>
            <a:endParaRPr lang="pl-PL" dirty="0"/>
          </a:p>
          <a:p>
            <a:pPr lvl="2"/>
            <a:r>
              <a:rPr lang="pl-PL" dirty="0" smtClean="0"/>
              <a:t>Kompilacja </a:t>
            </a:r>
            <a:r>
              <a:rPr lang="pl-PL" dirty="0" smtClean="0"/>
              <a:t>ze wskazaniem </a:t>
            </a:r>
            <a:r>
              <a:rPr lang="pl-PL" dirty="0" smtClean="0"/>
              <a:t>zależności: classpath</a:t>
            </a:r>
            <a:endParaRPr lang="pl-PL" dirty="0" smtClean="0"/>
          </a:p>
          <a:p>
            <a:pPr lvl="1"/>
            <a:r>
              <a:rPr lang="pl-PL" dirty="0" smtClean="0">
                <a:solidFill>
                  <a:schemeClr val="accent3"/>
                </a:solidFill>
              </a:rPr>
              <a:t>jar </a:t>
            </a:r>
            <a:r>
              <a:rPr lang="pl-PL" dirty="0" err="1" smtClean="0">
                <a:solidFill>
                  <a:schemeClr val="accent3"/>
                </a:solidFill>
              </a:rPr>
              <a:t>cvf</a:t>
            </a:r>
            <a:r>
              <a:rPr lang="pl-PL" dirty="0" smtClean="0">
                <a:solidFill>
                  <a:schemeClr val="accent3"/>
                </a:solidFill>
              </a:rPr>
              <a:t> calculator-1.0.jar -C bin .</a:t>
            </a:r>
          </a:p>
          <a:p>
            <a:pPr lvl="1"/>
            <a:r>
              <a:rPr lang="pl-PL" sz="1050" dirty="0" err="1" smtClean="0">
                <a:solidFill>
                  <a:schemeClr val="accent3"/>
                </a:solidFill>
              </a:rPr>
              <a:t>java</a:t>
            </a:r>
            <a:r>
              <a:rPr lang="pl-PL" sz="1050" dirty="0" smtClean="0">
                <a:solidFill>
                  <a:schemeClr val="accent3"/>
                </a:solidFill>
              </a:rPr>
              <a:t> -</a:t>
            </a:r>
            <a:r>
              <a:rPr lang="pl-PL" sz="1050" dirty="0" err="1" smtClean="0">
                <a:solidFill>
                  <a:schemeClr val="accent3"/>
                </a:solidFill>
              </a:rPr>
              <a:t>cp</a:t>
            </a:r>
            <a:r>
              <a:rPr lang="pl-PL" sz="1050" dirty="0" smtClean="0">
                <a:solidFill>
                  <a:schemeClr val="accent3"/>
                </a:solidFill>
              </a:rPr>
              <a:t> calculator-1.0.jar;lib\commons-lang3-3.4.jar;..\</a:t>
            </a:r>
            <a:r>
              <a:rPr lang="pl-PL" sz="1050" dirty="0" err="1" smtClean="0">
                <a:solidFill>
                  <a:schemeClr val="accent3"/>
                </a:solidFill>
              </a:rPr>
              <a:t>conversions</a:t>
            </a:r>
            <a:r>
              <a:rPr lang="pl-PL" sz="1050" dirty="0" smtClean="0">
                <a:solidFill>
                  <a:schemeClr val="accent3"/>
                </a:solidFill>
              </a:rPr>
              <a:t>\conversions-1.0.jar wdsr.exercise1.Main 2 -3 -5</a:t>
            </a:r>
          </a:p>
          <a:p>
            <a:pPr lvl="2"/>
            <a:r>
              <a:rPr lang="pl-PL" sz="1050" dirty="0" smtClean="0"/>
              <a:t>Uruchomienie aplikacji z argumentami 2, -3 i -5.</a:t>
            </a:r>
            <a:endParaRPr lang="pl-PL" sz="1050" dirty="0"/>
          </a:p>
        </p:txBody>
      </p:sp>
    </p:spTree>
    <p:extLst>
      <p:ext uri="{BB962C8B-B14F-4D97-AF65-F5344CB8AC3E}">
        <p14:creationId xmlns:p14="http://schemas.microsoft.com/office/powerpoint/2010/main" val="2794803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GFT_Master_Template">
  <a:themeElements>
    <a:clrScheme name="GFT">
      <a:dk1>
        <a:srgbClr val="213E7F"/>
      </a:dk1>
      <a:lt1>
        <a:sysClr val="window" lastClr="FFFFFF"/>
      </a:lt1>
      <a:dk2>
        <a:srgbClr val="8C8C8C"/>
      </a:dk2>
      <a:lt2>
        <a:srgbClr val="EBEBEB"/>
      </a:lt2>
      <a:accent1>
        <a:srgbClr val="213E7F"/>
      </a:accent1>
      <a:accent2>
        <a:srgbClr val="0097D9"/>
      </a:accent2>
      <a:accent3>
        <a:srgbClr val="0098B0"/>
      </a:accent3>
      <a:accent4>
        <a:srgbClr val="AAAAAA"/>
      </a:accent4>
      <a:accent5>
        <a:srgbClr val="C8C8C8"/>
      </a:accent5>
      <a:accent6>
        <a:srgbClr val="DCDCDC"/>
      </a:accent6>
      <a:hlink>
        <a:srgbClr val="213E7F"/>
      </a:hlink>
      <a:folHlink>
        <a:srgbClr val="213E7F"/>
      </a:folHlink>
    </a:clrScheme>
    <a:fontScheme name="GF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50800">
          <a:solidFill>
            <a:schemeClr val="accent1"/>
          </a:solidFill>
        </a:ln>
      </a:spPr>
      <a:bodyPr lIns="108000" tIns="108000" rIns="108000" bIns="108000" rtlCol="0" anchor="ctr"/>
      <a:lstStyle>
        <a:defPPr algn="ctr">
          <a:defRPr sz="12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GFT_Chartpool_2015.pptx" id="{A28C9458-9558-44C8-89F4-D7A2CBC04405}" vid="{0F156D25-70FA-498B-891B-4FDE46BF1046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3B9935CA02AD4F90F0A0FD564FDD82" ma:contentTypeVersion="17" ma:contentTypeDescription="Create a new document." ma:contentTypeScope="" ma:versionID="6168266ad0b2c1ccdc9d2ae0268a5eb6">
  <xsd:schema xmlns:xsd="http://www.w3.org/2001/XMLSchema" xmlns:xs="http://www.w3.org/2001/XMLSchema" xmlns:p="http://schemas.microsoft.com/office/2006/metadata/properties" xmlns:ns2="e44e039f-c551-4112-981c-456f1b630ef1" xmlns:ns3="727178e8-9586-4f49-8e7b-77af9c2fb085" targetNamespace="http://schemas.microsoft.com/office/2006/metadata/properties" ma:root="true" ma:fieldsID="b9b29daf9bb73cd90369de1b0e977594" ns2:_="" ns3:_="">
    <xsd:import namespace="e44e039f-c551-4112-981c-456f1b630ef1"/>
    <xsd:import namespace="727178e8-9586-4f49-8e7b-77af9c2fb085"/>
    <xsd:element name="properties">
      <xsd:complexType>
        <xsd:sequence>
          <xsd:element name="documentManagement">
            <xsd:complexType>
              <xsd:all>
                <xsd:element ref="ns2:Responsible" minOccurs="0"/>
                <xsd:element ref="ns3:_dlc_DocId" minOccurs="0"/>
                <xsd:element ref="ns3:_dlc_DocIdUrl" minOccurs="0"/>
                <xsd:element ref="ns3:_dlc_DocIdPersistId" minOccurs="0"/>
                <xsd:element ref="ns2:Client_x0020_Name" minOccurs="0"/>
                <xsd:element ref="ns2:Reference_x0020_Title" minOccurs="0"/>
                <xsd:element ref="ns2:Business_x0020_Sector" minOccurs="0"/>
                <xsd:element ref="ns2:Client_x0020_Category"/>
                <xsd:element ref="ns2:Area" minOccurs="0"/>
                <xsd:element ref="ns2:Functional_x0020_Area" minOccurs="0"/>
                <xsd:element ref="ns2:Description0" minOccurs="0"/>
                <xsd:element ref="ns2:Plattform_x0020__x0026__x0020_tools" minOccurs="0"/>
                <xsd:element ref="ns2:Author_x0020__x002f__x0020_Contact" minOccurs="0"/>
                <xsd:element ref="ns2:Client_x0020_Country" minOccurs="0"/>
                <xsd:element ref="ns2:Client_x0020_approval" minOccurs="0"/>
                <xsd:element ref="ns2:Year" minOccurs="0"/>
                <xsd:element ref="ns2:Project_x0020_ID" minOccurs="0"/>
                <xsd:element ref="ns2:Project_x0020_size_x0020__x0028_resources_x0029_" minOccurs="0"/>
                <xsd:element ref="ns2:Comments" minOccurs="0"/>
                <xsd:element ref="ns2:Methods_x0020_and_x0020_standar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4e039f-c551-4112-981c-456f1b630ef1" elementFormDefault="qualified">
    <xsd:import namespace="http://schemas.microsoft.com/office/2006/documentManagement/types"/>
    <xsd:import namespace="http://schemas.microsoft.com/office/infopath/2007/PartnerControls"/>
    <xsd:element name="Responsible" ma:index="8" nillable="true" ma:displayName="Responsible" ma:description="Christina Vontin" ma:internalName="Responsible">
      <xsd:simpleType>
        <xsd:restriction base="dms:Text">
          <xsd:maxLength value="255"/>
        </xsd:restriction>
      </xsd:simpleType>
    </xsd:element>
    <xsd:element name="Client_x0020_Name" ma:index="12" nillable="true" ma:displayName="Client Name" ma:internalName="Client_x0020_Name">
      <xsd:simpleType>
        <xsd:restriction base="dms:Text">
          <xsd:maxLength value="255"/>
        </xsd:restriction>
      </xsd:simpleType>
    </xsd:element>
    <xsd:element name="Reference_x0020_Title" ma:index="13" nillable="true" ma:displayName="Reference Title" ma:internalName="Reference_x0020_Title">
      <xsd:simpleType>
        <xsd:restriction base="dms:Text">
          <xsd:maxLength value="255"/>
        </xsd:restriction>
      </xsd:simpleType>
    </xsd:element>
    <xsd:element name="Business_x0020_Sector" ma:index="14" nillable="true" ma:displayName="Business Sector" ma:default="Banking" ma:format="Dropdown" ma:internalName="Business_x0020_Sector">
      <xsd:simpleType>
        <xsd:restriction base="dms:Choice">
          <xsd:enumeration value="Banking"/>
          <xsd:enumeration value="Insurance"/>
        </xsd:restriction>
      </xsd:simpleType>
    </xsd:element>
    <xsd:element name="Client_x0020_Category" ma:index="15" ma:displayName="Client Category" ma:default="Central" ma:format="Dropdown" ma:internalName="Client_x0020_Category">
      <xsd:simpleType>
        <xsd:restriction base="dms:Choice">
          <xsd:enumeration value="Central"/>
          <xsd:enumeration value="Private/Asset Management"/>
        </xsd:restriction>
      </xsd:simpleType>
    </xsd:element>
    <xsd:element name="Area" ma:index="16" nillable="true" ma:displayName="Area" ma:default="Area 1" ma:format="Dropdown" ma:internalName="Area">
      <xsd:simpleType>
        <xsd:restriction base="dms:Choice">
          <xsd:enumeration value="Area 1"/>
          <xsd:enumeration value="Area 2"/>
        </xsd:restriction>
      </xsd:simpleType>
    </xsd:element>
    <xsd:element name="Functional_x0020_Area" ma:index="17" nillable="true" ma:displayName="Functional Area" ma:default="Functional Area 1" ma:format="Dropdown" ma:internalName="Functional_x0020_Area">
      <xsd:simpleType>
        <xsd:restriction base="dms:Choice">
          <xsd:enumeration value="Functional Area 1"/>
          <xsd:enumeration value="Functional Area 2"/>
          <xsd:enumeration value="Functional Area 3"/>
        </xsd:restriction>
      </xsd:simpleType>
    </xsd:element>
    <xsd:element name="Description0" ma:index="18" nillable="true" ma:displayName="Description" ma:internalName="Description0">
      <xsd:simpleType>
        <xsd:restriction base="dms:Note">
          <xsd:maxLength value="255"/>
        </xsd:restriction>
      </xsd:simpleType>
    </xsd:element>
    <xsd:element name="Plattform_x0020__x0026__x0020_tools" ma:index="19" nillable="true" ma:displayName="Plattform &amp; tools" ma:internalName="Plattform_x0020__x0026__x0020_tools">
      <xsd:simpleType>
        <xsd:restriction base="dms:Note">
          <xsd:maxLength value="255"/>
        </xsd:restriction>
      </xsd:simpleType>
    </xsd:element>
    <xsd:element name="Author_x0020__x002f__x0020_Contact" ma:index="20" nillable="true" ma:displayName="Author / Contact" ma:list="UserInfo" ma:SharePointGroup="0" ma:internalName="Author_x0020__x002f__x0020_Contact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Client_x0020_Country" ma:index="21" nillable="true" ma:displayName="Client Country" ma:default="Germany" ma:format="Dropdown" ma:internalName="Client_x0020_Country">
      <xsd:simpleType>
        <xsd:restriction base="dms:Choice">
          <xsd:enumeration value="Afghanistan"/>
          <xsd:enumeration value="Albania"/>
          <xsd:enumeration value="Algeria"/>
          <xsd:enumeration value="Andorra"/>
          <xsd:enumeration value="Angola"/>
          <xsd:enumeration value="Antigua &amp; Deps"/>
          <xsd:enumeration value="Argentina"/>
          <xsd:enumeration value="Armenia"/>
          <xsd:enumeration value="Australia"/>
          <xsd:enumeration value="Austria"/>
          <xsd:enumeration value="Azerbaijan"/>
          <xsd:enumeration value="Bahamas"/>
          <xsd:enumeration value="Bahrain"/>
          <xsd:enumeration value="Bangladesh"/>
          <xsd:enumeration value="Barbados"/>
          <xsd:enumeration value="Belarus"/>
          <xsd:enumeration value="Belgium"/>
          <xsd:enumeration value="Belize"/>
          <xsd:enumeration value="Benin"/>
          <xsd:enumeration value="Bhutan"/>
          <xsd:enumeration value="Bolivia"/>
          <xsd:enumeration value="Bosnia Herzegovina"/>
          <xsd:enumeration value="Botswana"/>
          <xsd:enumeration value="Brazil"/>
          <xsd:enumeration value="Brunei"/>
          <xsd:enumeration value="Bulgaria"/>
          <xsd:enumeration value="Burkina"/>
          <xsd:enumeration value="Burundi"/>
          <xsd:enumeration value="Cambodia"/>
          <xsd:enumeration value="Cameroon"/>
          <xsd:enumeration value="Canada"/>
          <xsd:enumeration value="Cape Verde"/>
          <xsd:enumeration value="Central African Rep"/>
          <xsd:enumeration value="Chad"/>
          <xsd:enumeration value="Chile"/>
          <xsd:enumeration value="China"/>
          <xsd:enumeration value="Colombia"/>
          <xsd:enumeration value="Comoros"/>
          <xsd:enumeration value="Congo"/>
          <xsd:enumeration value="Congo {Democratic Rep}"/>
          <xsd:enumeration value="Costa Rica"/>
          <xsd:enumeration value="Croatia"/>
          <xsd:enumeration value="Cuba"/>
          <xsd:enumeration value="Cyprus"/>
          <xsd:enumeration value="Czech Republic"/>
          <xsd:enumeration value="Denmark"/>
          <xsd:enumeration value="Djibouti"/>
          <xsd:enumeration value="Dominica"/>
          <xsd:enumeration value="Dominican Republic"/>
          <xsd:enumeration value="East Timor"/>
          <xsd:enumeration value="Ecuador"/>
          <xsd:enumeration value="Egypt"/>
          <xsd:enumeration value="El Salvador"/>
          <xsd:enumeration value="Equatorial Guinea"/>
          <xsd:enumeration value="Eritrea"/>
          <xsd:enumeration value="Estonia"/>
          <xsd:enumeration value="Ethiopia"/>
          <xsd:enumeration value="Fiji"/>
          <xsd:enumeration value="Finland"/>
          <xsd:enumeration value="France"/>
          <xsd:enumeration value="Gabon"/>
          <xsd:enumeration value="Gambia"/>
          <xsd:enumeration value="Georgia"/>
          <xsd:enumeration value="Germany"/>
          <xsd:enumeration value="Ghana"/>
          <xsd:enumeration value="Greece"/>
          <xsd:enumeration value="Grenada"/>
          <xsd:enumeration value="Guatemala"/>
          <xsd:enumeration value="Guinea"/>
          <xsd:enumeration value="Guinea-Bissau"/>
          <xsd:enumeration value="Guyana"/>
          <xsd:enumeration value="Haiti"/>
          <xsd:enumeration value="Honduras"/>
          <xsd:enumeration value="Hungary"/>
          <xsd:enumeration value="Iceland"/>
          <xsd:enumeration value="India"/>
          <xsd:enumeration value="Indonesia"/>
          <xsd:enumeration value="Iran"/>
          <xsd:enumeration value="Iraq"/>
          <xsd:enumeration value="Ireland {Republic}"/>
          <xsd:enumeration value="Israel"/>
          <xsd:enumeration value="Italy"/>
          <xsd:enumeration value="Ivory Coast"/>
          <xsd:enumeration value="Jamaica"/>
          <xsd:enumeration value="Japan"/>
          <xsd:enumeration value="Jordan"/>
          <xsd:enumeration value="Kazakhstan"/>
          <xsd:enumeration value="Kenya"/>
          <xsd:enumeration value="Kiribati"/>
          <xsd:enumeration value="Korea North"/>
          <xsd:enumeration value="Korea South"/>
          <xsd:enumeration value="Kosovo"/>
          <xsd:enumeration value="Kuwait"/>
          <xsd:enumeration value="Kyrgyzstan"/>
          <xsd:enumeration value="Laos"/>
          <xsd:enumeration value="Latvia"/>
          <xsd:enumeration value="Lebanon"/>
          <xsd:enumeration value="Lesotho"/>
          <xsd:enumeration value="Liberia"/>
          <xsd:enumeration value="Libya"/>
          <xsd:enumeration value="Liechtenstein"/>
          <xsd:enumeration value="Lithuania"/>
          <xsd:enumeration value="Luxembourg"/>
          <xsd:enumeration value="Macedonia"/>
          <xsd:enumeration value="Madagascar"/>
          <xsd:enumeration value="Malawi"/>
          <xsd:enumeration value="Malaysia"/>
          <xsd:enumeration value="Maldives"/>
          <xsd:enumeration value="Mali"/>
          <xsd:enumeration value="Malta"/>
          <xsd:enumeration value="Marshall Islands"/>
          <xsd:enumeration value="Mauritania"/>
          <xsd:enumeration value="Mauritius"/>
          <xsd:enumeration value="Mexico"/>
          <xsd:enumeration value="Micronesia"/>
          <xsd:enumeration value="Moldova"/>
          <xsd:enumeration value="Monaco"/>
          <xsd:enumeration value="Mongolia"/>
          <xsd:enumeration value="Montenegro"/>
          <xsd:enumeration value="Morocco"/>
          <xsd:enumeration value="Mozambique"/>
          <xsd:enumeration value="Myanmar, {Burma}"/>
          <xsd:enumeration value="Namibia"/>
          <xsd:enumeration value="Nauru"/>
          <xsd:enumeration value="Nepal"/>
          <xsd:enumeration value="Netherlands"/>
          <xsd:enumeration value="New Zealand"/>
          <xsd:enumeration value="Nicaragua"/>
          <xsd:enumeration value="Niger"/>
          <xsd:enumeration value="Nigeria"/>
          <xsd:enumeration value="Norway"/>
          <xsd:enumeration value="Oman"/>
          <xsd:enumeration value="Pakistan"/>
          <xsd:enumeration value="Palau"/>
          <xsd:enumeration value="Panama"/>
          <xsd:enumeration value="Papua New Guinea"/>
          <xsd:enumeration value="Paraguay"/>
          <xsd:enumeration value="Peru"/>
          <xsd:enumeration value="Philippines"/>
          <xsd:enumeration value="Poland"/>
          <xsd:enumeration value="Portugal"/>
          <xsd:enumeration value="Qatar"/>
          <xsd:enumeration value="Romania"/>
          <xsd:enumeration value="Russian Federation"/>
          <xsd:enumeration value="Rwanda"/>
          <xsd:enumeration value="St Kitts &amp; Nevis"/>
          <xsd:enumeration value="St Lucia"/>
          <xsd:enumeration value="Saint Vincent &amp; the Grenadines"/>
          <xsd:enumeration value="Samoa"/>
          <xsd:enumeration value="San Marino"/>
          <xsd:enumeration value="Sao Tome &amp; Principe"/>
          <xsd:enumeration value="Saudi Arabia"/>
          <xsd:enumeration value="Senegal"/>
          <xsd:enumeration value="Serbia"/>
          <xsd:enumeration value="Seychelles"/>
          <xsd:enumeration value="Sierra Leone"/>
          <xsd:enumeration value="Singapore"/>
          <xsd:enumeration value="Slovakia"/>
          <xsd:enumeration value="Slovenia"/>
          <xsd:enumeration value="Solomon Islands"/>
          <xsd:enumeration value="Somalia"/>
          <xsd:enumeration value="South Africa"/>
          <xsd:enumeration value="Spain"/>
          <xsd:enumeration value="Sri Lanka"/>
          <xsd:enumeration value="Sudan"/>
          <xsd:enumeration value="Suriname"/>
          <xsd:enumeration value="Swaziland"/>
          <xsd:enumeration value="Sweden"/>
          <xsd:enumeration value="Switzerland"/>
          <xsd:enumeration value="Syria"/>
          <xsd:enumeration value="Taiwan"/>
          <xsd:enumeration value="Tajikistan"/>
          <xsd:enumeration value="Tanzania"/>
          <xsd:enumeration value="Thailand"/>
          <xsd:enumeration value="Togo"/>
          <xsd:enumeration value="Tonga"/>
          <xsd:enumeration value="Trinidad &amp; Tobago"/>
          <xsd:enumeration value="Tunisia"/>
          <xsd:enumeration value="Turkey"/>
          <xsd:enumeration value="Turkmenistan"/>
          <xsd:enumeration value="Tuvalu"/>
          <xsd:enumeration value="Uganda"/>
          <xsd:enumeration value="Ukraine"/>
          <xsd:enumeration value="United Arab Emirates"/>
          <xsd:enumeration value="United Kingdom"/>
          <xsd:enumeration value="United States"/>
          <xsd:enumeration value="Uruguay"/>
          <xsd:enumeration value="Uzbekistan"/>
          <xsd:enumeration value="Vanuatu"/>
          <xsd:enumeration value="Vatican City"/>
          <xsd:enumeration value="Venezuela"/>
          <xsd:enumeration value="Vietnam"/>
          <xsd:enumeration value="Yemen"/>
          <xsd:enumeration value="Zambia"/>
          <xsd:enumeration value="Zimbabwe"/>
        </xsd:restriction>
      </xsd:simpleType>
    </xsd:element>
    <xsd:element name="Client_x0020_approval" ma:index="22" nillable="true" ma:displayName="Client approval" ma:default="No" ma:format="RadioButtons" ma:internalName="Client_x0020_approval">
      <xsd:simpleType>
        <xsd:restriction base="dms:Choice">
          <xsd:enumeration value="Yes"/>
          <xsd:enumeration value="No"/>
        </xsd:restriction>
      </xsd:simpleType>
    </xsd:element>
    <xsd:element name="Year" ma:index="23" nillable="true" ma:displayName="Year" ma:decimals="0" ma:internalName="Year">
      <xsd:simpleType>
        <xsd:restriction base="dms:Number">
          <xsd:maxInclusive value="2100"/>
          <xsd:minInclusive value="1986"/>
        </xsd:restriction>
      </xsd:simpleType>
    </xsd:element>
    <xsd:element name="Project_x0020_ID" ma:index="24" nillable="true" ma:displayName="Project ID" ma:internalName="Project_x0020_ID">
      <xsd:simpleType>
        <xsd:restriction base="dms:Text">
          <xsd:maxLength value="255"/>
        </xsd:restriction>
      </xsd:simpleType>
    </xsd:element>
    <xsd:element name="Project_x0020_size_x0020__x0028_resources_x0029_" ma:index="25" nillable="true" ma:displayName="Project size (resources)" ma:decimals="0" ma:internalName="Project_x0020_size_x0020__x0028_resources_x0029_">
      <xsd:simpleType>
        <xsd:restriction base="dms:Number"/>
      </xsd:simpleType>
    </xsd:element>
    <xsd:element name="Comments" ma:index="26" nillable="true" ma:displayName="Comments" ma:internalName="Comments">
      <xsd:simpleType>
        <xsd:restriction base="dms:Note">
          <xsd:maxLength value="255"/>
        </xsd:restriction>
      </xsd:simpleType>
    </xsd:element>
    <xsd:element name="Methods_x0020_and_x0020_standards" ma:index="27" nillable="true" ma:displayName="Methods and standards" ma:internalName="Methods_x0020_and_x0020_standards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7178e8-9586-4f49-8e7b-77af9c2fb085" elementFormDefault="qualified">
    <xsd:import namespace="http://schemas.microsoft.com/office/2006/documentManagement/types"/>
    <xsd:import namespace="http://schemas.microsoft.com/office/infopath/2007/PartnerControls"/>
    <xsd:element name="_dlc_DocId" ma:index="9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0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1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727178e8-9586-4f49-8e7b-77af9c2fb085">CVD5QAC74SYH-2-13943</_dlc_DocId>
    <_dlc_DocIdUrl xmlns="727178e8-9586-4f49-8e7b-77af9c2fb085">
      <Url>https://share.gft.com/sites/Corporate-Marketing/_layouts/DocIdRedir.aspx?ID=CVD5QAC74SYH-2-13943</Url>
      <Description>CVD5QAC74SYH-2-13943</Description>
    </_dlc_DocIdUrl>
    <Functional_x0020_Area xmlns="e44e039f-c551-4112-981c-456f1b630ef1">Functional Area 1</Functional_x0020_Area>
    <Reference_x0020_Title xmlns="e44e039f-c551-4112-981c-456f1b630ef1" xsi:nil="true"/>
    <Area xmlns="e44e039f-c551-4112-981c-456f1b630ef1">Area 1</Area>
    <Project_x0020_size_x0020__x0028_resources_x0029_ xmlns="e44e039f-c551-4112-981c-456f1b630ef1" xsi:nil="true"/>
    <Comments xmlns="e44e039f-c551-4112-981c-456f1b630ef1" xsi:nil="true"/>
    <Business_x0020_Sector xmlns="e44e039f-c551-4112-981c-456f1b630ef1">Banking</Business_x0020_Sector>
    <Client_x0020_Category xmlns="e44e039f-c551-4112-981c-456f1b630ef1">Central</Client_x0020_Category>
    <Methods_x0020_and_x0020_standards xmlns="e44e039f-c551-4112-981c-456f1b630ef1" xsi:nil="true"/>
    <Responsible xmlns="e44e039f-c551-4112-981c-456f1b630ef1">Marek Strejczek</Responsible>
    <Client_x0020_Name xmlns="e44e039f-c551-4112-981c-456f1b630ef1" xsi:nil="true"/>
    <Client_x0020_approval xmlns="e44e039f-c551-4112-981c-456f1b630ef1">No</Client_x0020_approval>
    <Plattform_x0020__x0026__x0020_tools xmlns="e44e039f-c551-4112-981c-456f1b630ef1" xsi:nil="true"/>
    <Project_x0020_ID xmlns="e44e039f-c551-4112-981c-456f1b630ef1" xsi:nil="true"/>
    <Description0 xmlns="e44e039f-c551-4112-981c-456f1b630ef1" xsi:nil="true"/>
    <Author_x0020__x002f__x0020_Contact xmlns="e44e039f-c551-4112-981c-456f1b630ef1">
      <UserInfo>
        <DisplayName/>
        <AccountId xsi:nil="true"/>
        <AccountType/>
      </UserInfo>
    </Author_x0020__x002f__x0020_Contact>
    <Client_x0020_Country xmlns="e44e039f-c551-4112-981c-456f1b630ef1">Germany</Client_x0020_Country>
    <Year xmlns="e44e039f-c551-4112-981c-456f1b630ef1" xsi:nil="true"/>
  </documentManagement>
</p:properti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54CA1130-EAC1-4116-82E4-DF5A51FE3AE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44e039f-c551-4112-981c-456f1b630ef1"/>
    <ds:schemaRef ds:uri="727178e8-9586-4f49-8e7b-77af9c2fb08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17953E-6BB7-40C6-9A84-608D0A8D65E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445AAF4-B73F-4E3A-B9D2-4DDAE0F1BE8A}">
  <ds:schemaRefs>
    <ds:schemaRef ds:uri="http://purl.org/dc/dcmitype/"/>
    <ds:schemaRef ds:uri="727178e8-9586-4f49-8e7b-77af9c2fb085"/>
    <ds:schemaRef ds:uri="http://purl.org/dc/terms/"/>
    <ds:schemaRef ds:uri="http://schemas.microsoft.com/office/2006/metadata/properties"/>
    <ds:schemaRef ds:uri="http://schemas.microsoft.com/office/2006/documentManagement/types"/>
    <ds:schemaRef ds:uri="http://purl.org/dc/elements/1.1/"/>
    <ds:schemaRef ds:uri="e44e039f-c551-4112-981c-456f1b630ef1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4.xml><?xml version="1.0" encoding="utf-8"?>
<ds:datastoreItem xmlns:ds="http://schemas.openxmlformats.org/officeDocument/2006/customXml" ds:itemID="{A6F3EA8F-EBA0-438A-80BD-6A96E2E10054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GFT_Master_Template</Template>
  <TotalTime>4461</TotalTime>
  <Words>2035</Words>
  <Application>Microsoft Office PowerPoint</Application>
  <PresentationFormat>On-screen Show (16:9)</PresentationFormat>
  <Paragraphs>391</Paragraphs>
  <Slides>47</Slides>
  <Notes>45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Arial</vt:lpstr>
      <vt:lpstr>Calibri</vt:lpstr>
      <vt:lpstr>Wingdings</vt:lpstr>
      <vt:lpstr>GFT_Master_Template</vt:lpstr>
      <vt:lpstr>think-cell Folie</vt:lpstr>
      <vt:lpstr>WdSR - ćwiczenie 1 Budowanie i uruchamianie aplikacji</vt:lpstr>
      <vt:lpstr>Cel ćwiczenia</vt:lpstr>
      <vt:lpstr>Zakres ćwiczenia</vt:lpstr>
      <vt:lpstr>Zakres ćwiczenia</vt:lpstr>
      <vt:lpstr>Idea maszyny wirtualnej Java</vt:lpstr>
      <vt:lpstr>javac + jar + java</vt:lpstr>
      <vt:lpstr>javac + jar + java</vt:lpstr>
      <vt:lpstr>javac + jar + java</vt:lpstr>
      <vt:lpstr>javac + jar + java</vt:lpstr>
      <vt:lpstr>javac + jar + java</vt:lpstr>
      <vt:lpstr>Podsumowanie ćwiczenia 1a</vt:lpstr>
      <vt:lpstr>Zakres ćwiczenia</vt:lpstr>
      <vt:lpstr>Gradle build tool</vt:lpstr>
      <vt:lpstr>Gradle build tool</vt:lpstr>
      <vt:lpstr>Podsumowanie ćwiczenia 1b</vt:lpstr>
      <vt:lpstr>Pobranie projektu z GitHub przy pomocy IDE</vt:lpstr>
      <vt:lpstr>Pobranie projektu z GitHub przy pomocy IDE</vt:lpstr>
      <vt:lpstr>Pobranie projektu z GitHub przy pomocy IDE</vt:lpstr>
      <vt:lpstr>Pobranie projektu z GitHub przy pomocy IDE</vt:lpstr>
      <vt:lpstr>Import istniejącego projektu do IDE Instalacja wtyczki Gradle</vt:lpstr>
      <vt:lpstr>Import istniejącego projektu do IDE Instalacja wtyczki Gradle</vt:lpstr>
      <vt:lpstr>Import istniejącego projektu do IDE</vt:lpstr>
      <vt:lpstr>Import istniejącego projektu do IDE</vt:lpstr>
      <vt:lpstr>Import istniejącego projektu do IDE</vt:lpstr>
      <vt:lpstr>Uruchomienie zaimportowanego projektu w IDE</vt:lpstr>
      <vt:lpstr>Uruchomienie zaimportowanego projektu w IDE Domyślne ustawienia (bez argumentów)</vt:lpstr>
      <vt:lpstr>Uruchomienie zaimportowanego projektu w IDE Ustawienie parametrów wywołania</vt:lpstr>
      <vt:lpstr>Uruchomienie zaimportowanego projektu w IDE Ustawienie parametrów wywołania</vt:lpstr>
      <vt:lpstr>Uruchomienie zaimportowanego projektu w IDE Ustawienie parametrów wywołania</vt:lpstr>
      <vt:lpstr>Zakres ćwiczenia</vt:lpstr>
      <vt:lpstr>Logowanie z Log4J 2</vt:lpstr>
      <vt:lpstr>Logowanie z Log4J 2</vt:lpstr>
      <vt:lpstr>Logowanie z Log4J 2</vt:lpstr>
      <vt:lpstr>Logowanie z Log4J 2</vt:lpstr>
      <vt:lpstr>Logowanie z Log4J 2</vt:lpstr>
      <vt:lpstr>Zakres ćwiczenia</vt:lpstr>
      <vt:lpstr>Testy jednostkowe z JUnit</vt:lpstr>
      <vt:lpstr>Testy jednostkowe z JUnit</vt:lpstr>
      <vt:lpstr>Testy jednostkowe z JUnit</vt:lpstr>
      <vt:lpstr>Testy jednostkowe z JUnit</vt:lpstr>
      <vt:lpstr>Testy jednostkowe</vt:lpstr>
      <vt:lpstr>Zakres ćwiczenia</vt:lpstr>
      <vt:lpstr>Testy jednostkowe z wykorzystaniem mocków</vt:lpstr>
      <vt:lpstr>Testy jednostkowe z wykorzystaniem mocków</vt:lpstr>
      <vt:lpstr>Testy jednostkowe z wykorzystaniem mocków</vt:lpstr>
      <vt:lpstr>Testy jednostkowe z wykorzystaniem mocków</vt:lpstr>
      <vt:lpstr>PowerPoint Presentation</vt:lpstr>
    </vt:vector>
  </TitlesOfParts>
  <Company>GFT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 in Poland</dc:title>
  <dc:creator>Marek Strejczek</dc:creator>
  <cp:lastModifiedBy>Boguszewicz, Daniel</cp:lastModifiedBy>
  <cp:revision>138</cp:revision>
  <dcterms:created xsi:type="dcterms:W3CDTF">2015-12-01T16:23:26Z</dcterms:created>
  <dcterms:modified xsi:type="dcterms:W3CDTF">2017-02-19T02:03:27Z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601cc075-5f61-4a97-89fb-fd38c2b87e4a</vt:lpwstr>
  </property>
  <property fmtid="{D5CDD505-2E9C-101B-9397-08002B2CF9AE}" pid="3" name="ContentTypeId">
    <vt:lpwstr>0x010100793B9935CA02AD4F90F0A0FD564FDD82</vt:lpwstr>
  </property>
</Properties>
</file>