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53"/>
  </p:notesMasterIdLst>
  <p:handoutMasterIdLst>
    <p:handoutMasterId r:id="rId54"/>
  </p:handoutMasterIdLst>
  <p:sldIdLst>
    <p:sldId id="286" r:id="rId6"/>
    <p:sldId id="342" r:id="rId7"/>
    <p:sldId id="380" r:id="rId8"/>
    <p:sldId id="369" r:id="rId9"/>
    <p:sldId id="382" r:id="rId10"/>
    <p:sldId id="381" r:id="rId11"/>
    <p:sldId id="356" r:id="rId12"/>
    <p:sldId id="343" r:id="rId13"/>
    <p:sldId id="344" r:id="rId14"/>
    <p:sldId id="345" r:id="rId15"/>
    <p:sldId id="346" r:id="rId16"/>
    <p:sldId id="371" r:id="rId17"/>
    <p:sldId id="370" r:id="rId18"/>
    <p:sldId id="349" r:id="rId19"/>
    <p:sldId id="348" r:id="rId20"/>
    <p:sldId id="350" r:id="rId21"/>
    <p:sldId id="360" r:id="rId22"/>
    <p:sldId id="361" r:id="rId23"/>
    <p:sldId id="362" r:id="rId24"/>
    <p:sldId id="359" r:id="rId25"/>
    <p:sldId id="355" r:id="rId26"/>
    <p:sldId id="354" r:id="rId27"/>
    <p:sldId id="351" r:id="rId28"/>
    <p:sldId id="352" r:id="rId29"/>
    <p:sldId id="363" r:id="rId30"/>
    <p:sldId id="364" r:id="rId31"/>
    <p:sldId id="365" r:id="rId32"/>
    <p:sldId id="366" r:id="rId33"/>
    <p:sldId id="367" r:id="rId34"/>
    <p:sldId id="372" r:id="rId35"/>
    <p:sldId id="373" r:id="rId36"/>
    <p:sldId id="391" r:id="rId37"/>
    <p:sldId id="383" r:id="rId38"/>
    <p:sldId id="384" r:id="rId39"/>
    <p:sldId id="377" r:id="rId40"/>
    <p:sldId id="375" r:id="rId41"/>
    <p:sldId id="385" r:id="rId42"/>
    <p:sldId id="376" r:id="rId43"/>
    <p:sldId id="378" r:id="rId44"/>
    <p:sldId id="379" r:id="rId45"/>
    <p:sldId id="374" r:id="rId46"/>
    <p:sldId id="386" r:id="rId47"/>
    <p:sldId id="387" r:id="rId48"/>
    <p:sldId id="388" r:id="rId49"/>
    <p:sldId id="389" r:id="rId50"/>
    <p:sldId id="390" r:id="rId51"/>
    <p:sldId id="324" r:id="rId52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6" autoAdjust="0"/>
    <p:restoredTop sz="91648" autoAdjust="0"/>
  </p:normalViewPr>
  <p:slideViewPr>
    <p:cSldViewPr snapToGrid="0" snapToObjects="1">
      <p:cViewPr varScale="1">
        <p:scale>
          <a:sx n="141" d="100"/>
          <a:sy n="141" d="100"/>
        </p:scale>
        <p:origin x="768" y="30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18.02.2017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18.02.2017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248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6989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49149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842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w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gray">
          <a:xfrm>
            <a:off x="7267291" y="269793"/>
            <a:ext cx="1433479" cy="2612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46708" y="4922468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pl-PL" sz="800" dirty="0" smtClean="0">
                <a:solidFill>
                  <a:srgbClr val="C8C8C8"/>
                </a:solidFill>
              </a:rPr>
              <a:t>16.12</a:t>
            </a:r>
            <a:r>
              <a:rPr lang="de-DE" sz="800" dirty="0" smtClean="0">
                <a:solidFill>
                  <a:srgbClr val="C8C8C8"/>
                </a:solidFill>
              </a:rPr>
              <a:t>.2015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b.g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radle.org/current/userguide/userguid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download.eclipse.org/buildship/updates/e45/releases/1.0" TargetMode="External"/><Relationship Id="rId4" Type="http://schemas.openxmlformats.org/officeDocument/2006/relationships/hyperlink" Target="http://projects.eclipse.org/projects/tools.buildship/download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c.gi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logging.apache.org/log4j/2.x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J%C4%99zyk_angielski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testowanie.net/poziomy-testow/testy-modulowe-unit-tests/" TargetMode="External"/><Relationship Id="rId4" Type="http://schemas.openxmlformats.org/officeDocument/2006/relationships/hyperlink" Target="https://pl.wikipedia.org/wiki/Test_jednostkowy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d.gi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1e.git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jvms/se8/htm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bottega.com.pl/pdf/materialy/jvm/jvm1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mderdev/cmder/releases/download/v1.2.9/cmder.zi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wdsr/exercise1a.gi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814817" cy="1205458"/>
          </a:xfrm>
        </p:spPr>
        <p:txBody>
          <a:bodyPr/>
          <a:lstStyle/>
          <a:p>
            <a:r>
              <a:rPr lang="pl-PL" dirty="0" err="1" smtClean="0"/>
              <a:t>WdSR</a:t>
            </a:r>
            <a:r>
              <a:rPr lang="pl-PL" dirty="0" smtClean="0"/>
              <a:t> - </a:t>
            </a:r>
            <a:r>
              <a:rPr lang="pl-PL" smtClean="0"/>
              <a:t>ćwiczenie 1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1400" dirty="0" smtClean="0"/>
              <a:t>Budowanie i uruchamianie aplikacji</a:t>
            </a:r>
            <a:endParaRPr lang="de-DE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178885"/>
            <a:ext cx="5232400" cy="507831"/>
          </a:xfrm>
        </p:spPr>
        <p:txBody>
          <a:bodyPr/>
          <a:lstStyle/>
          <a:p>
            <a:r>
              <a:rPr lang="pl-PL" dirty="0" smtClean="0"/>
              <a:t>Prowdzący: Daniel Boguszewicz</a:t>
            </a:r>
            <a:endParaRPr lang="de-DE" dirty="0" smtClean="0"/>
          </a:p>
          <a:p>
            <a:r>
              <a:rPr lang="pl-PL" dirty="0" smtClean="0"/>
              <a:t>Lato </a:t>
            </a:r>
            <a:r>
              <a:rPr lang="pl-PL" dirty="0" smtClean="0"/>
              <a:t>2017</a:t>
            </a:r>
            <a:endParaRPr lang="pl-PL" dirty="0" smtClean="0"/>
          </a:p>
          <a:p>
            <a:r>
              <a:rPr lang="pl-PL" dirty="0" smtClean="0"/>
              <a:t>Wersja </a:t>
            </a:r>
            <a:r>
              <a:rPr lang="pl-PL" dirty="0" smtClean="0"/>
              <a:t>1.1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45" y="926926"/>
            <a:ext cx="4207635" cy="372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58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ćwiczenia 1a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05098" cy="3362325"/>
          </a:xfrm>
        </p:spPr>
        <p:txBody>
          <a:bodyPr/>
          <a:lstStyle/>
          <a:p>
            <a:r>
              <a:rPr lang="pl-PL" dirty="0" smtClean="0"/>
              <a:t>Zbudowanie prostego projektu (2 moduły, 3 klasy, zależność od jednej biblioteki zewnętrznej) wymagało stosunkowo dużo operacji.</a:t>
            </a:r>
          </a:p>
          <a:p>
            <a:pPr lvl="1"/>
            <a:r>
              <a:rPr lang="pl-PL" dirty="0" smtClean="0"/>
              <a:t>Zbudowanie skomplikowanego projektu (kilkanaście modułów, setki klas, dziesiątki bibliotek zewnętrznych) w ten sposób byłoby bardzo żmudne – w ten sposób nie dałoby się pracować.</a:t>
            </a:r>
          </a:p>
          <a:p>
            <a:pPr lvl="1"/>
            <a:r>
              <a:rPr lang="pl-PL" dirty="0" smtClean="0"/>
              <a:t>W dodatku każda osoba biorąca udział w projekcie musiałaby poznać i wykonywać te operacje.</a:t>
            </a:r>
          </a:p>
          <a:p>
            <a:pPr lvl="1"/>
            <a:endParaRPr lang="pl-PL" dirty="0"/>
          </a:p>
          <a:p>
            <a:r>
              <a:rPr lang="pl-PL" dirty="0" smtClean="0"/>
              <a:t>Zobaczmy teraz jak można uprościć proces budowania aplikacji i zarządzania zależnościami.</a:t>
            </a:r>
            <a:endParaRPr lang="pl-PL" dirty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51881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1B</a:t>
            </a:r>
          </a:p>
          <a:p>
            <a:pPr lvl="1" algn="ctr"/>
            <a:r>
              <a:rPr lang="pl-PL" sz="1600" dirty="0"/>
              <a:t>Budowanie aplikacji z użyciem </a:t>
            </a:r>
            <a:r>
              <a:rPr lang="pl-PL" sz="1600" dirty="0" err="1"/>
              <a:t>Gradle</a:t>
            </a:r>
            <a:r>
              <a:rPr lang="pl-PL" sz="1600" dirty="0"/>
              <a:t>.</a:t>
            </a:r>
          </a:p>
          <a:p>
            <a:pPr lvl="1" algn="ctr"/>
            <a:r>
              <a:rPr lang="pl-PL" sz="1600" dirty="0" smtClean="0"/>
              <a:t>Wczytanie </a:t>
            </a:r>
            <a:r>
              <a:rPr lang="pl-PL" sz="1600" dirty="0"/>
              <a:t>projektu opartego o </a:t>
            </a:r>
            <a:r>
              <a:rPr lang="pl-PL" sz="1600" dirty="0" err="1"/>
              <a:t>Gradle</a:t>
            </a:r>
            <a:r>
              <a:rPr lang="pl-PL" sz="1600" dirty="0"/>
              <a:t> do </a:t>
            </a:r>
            <a:r>
              <a:rPr lang="pl-PL" sz="1600" dirty="0" err="1"/>
              <a:t>Eclipse</a:t>
            </a:r>
            <a:r>
              <a:rPr lang="pl-PL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684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Gradle</a:t>
            </a:r>
            <a:r>
              <a:rPr lang="pl-PL" dirty="0" smtClean="0"/>
              <a:t> </a:t>
            </a:r>
            <a:r>
              <a:rPr lang="pl-PL" dirty="0" err="1" smtClean="0"/>
              <a:t>build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730715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github.com/wdsr/exercise1b.git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err="1" smtClean="0">
                <a:solidFill>
                  <a:srgbClr val="00B050"/>
                </a:solidFill>
              </a:rPr>
              <a:t>gradlew</a:t>
            </a:r>
            <a:r>
              <a:rPr lang="pl-PL" dirty="0" smtClean="0">
                <a:solidFill>
                  <a:srgbClr val="00B050"/>
                </a:solidFill>
              </a:rPr>
              <a:t> run –</a:t>
            </a:r>
            <a:r>
              <a:rPr lang="pl-PL" dirty="0" err="1" smtClean="0">
                <a:solidFill>
                  <a:srgbClr val="00B050"/>
                </a:solidFill>
              </a:rPr>
              <a:t>Dexec.args</a:t>
            </a:r>
            <a:r>
              <a:rPr lang="pl-PL" dirty="0" smtClean="0">
                <a:solidFill>
                  <a:srgbClr val="00B050"/>
                </a:solidFill>
              </a:rPr>
              <a:t>=„2 -3 5”</a:t>
            </a:r>
          </a:p>
          <a:p>
            <a:pPr lvl="1"/>
            <a:r>
              <a:rPr lang="pl-PL" dirty="0" smtClean="0"/>
              <a:t>Ta jedna komenda wykonuje kilka zadań:</a:t>
            </a:r>
          </a:p>
          <a:p>
            <a:pPr lvl="2"/>
            <a:r>
              <a:rPr lang="pl-PL" dirty="0" smtClean="0"/>
              <a:t>(za pierwszym razem) Ściąga z Internetu odpowiednią wersję narzędzia </a:t>
            </a:r>
            <a:r>
              <a:rPr lang="pl-PL" dirty="0" err="1" smtClean="0"/>
              <a:t>Gradle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Buduje oba moduły (</a:t>
            </a:r>
            <a:r>
              <a:rPr lang="pl-PL" dirty="0" err="1" smtClean="0"/>
              <a:t>conversions</a:t>
            </a:r>
            <a:r>
              <a:rPr lang="pl-PL" dirty="0" smtClean="0"/>
              <a:t>, </a:t>
            </a:r>
            <a:r>
              <a:rPr lang="pl-PL" dirty="0" err="1" smtClean="0"/>
              <a:t>calculator</a:t>
            </a:r>
            <a:r>
              <a:rPr lang="pl-PL" dirty="0" smtClean="0"/>
              <a:t>) w odpowiedniej kolejności.</a:t>
            </a:r>
          </a:p>
          <a:p>
            <a:pPr lvl="2"/>
            <a:r>
              <a:rPr lang="pl-PL" dirty="0" smtClean="0"/>
              <a:t>Ściąga z Internetu zależności (biblioteka zewnętrzna Commons-Lang3) w odpowiedniej wersji.</a:t>
            </a:r>
          </a:p>
          <a:p>
            <a:pPr lvl="2"/>
            <a:r>
              <a:rPr lang="pl-PL" dirty="0" smtClean="0"/>
              <a:t>Uruchamia aplikację i przekazuje jej argumenty wywołania (2, -3, 5).</a:t>
            </a:r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22" y="901876"/>
            <a:ext cx="3459832" cy="375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12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Gradle</a:t>
            </a:r>
            <a:r>
              <a:rPr lang="pl-PL" dirty="0" smtClean="0"/>
              <a:t> </a:t>
            </a:r>
            <a:r>
              <a:rPr lang="pl-PL" dirty="0" err="1" smtClean="0"/>
              <a:t>build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730715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Inne przydatne komendy:</a:t>
            </a:r>
          </a:p>
          <a:p>
            <a:pPr lvl="1"/>
            <a:r>
              <a:rPr lang="pl-PL" dirty="0" err="1" smtClean="0"/>
              <a:t>gradlew</a:t>
            </a:r>
            <a:r>
              <a:rPr lang="pl-PL" dirty="0" smtClean="0"/>
              <a:t> </a:t>
            </a:r>
            <a:r>
              <a:rPr lang="pl-PL" dirty="0" err="1" smtClean="0"/>
              <a:t>clean</a:t>
            </a:r>
            <a:endParaRPr lang="pl-PL" dirty="0" smtClean="0"/>
          </a:p>
          <a:p>
            <a:pPr lvl="2"/>
            <a:r>
              <a:rPr lang="pl-PL" dirty="0" smtClean="0"/>
              <a:t>Usuwa wygenerowane pliki (skompilowane klasy, pliki jar)</a:t>
            </a:r>
          </a:p>
          <a:p>
            <a:pPr lvl="2"/>
            <a:r>
              <a:rPr lang="pl-PL" dirty="0" smtClean="0"/>
              <a:t>W repozytorium nie umieszczamy wygenerowanych plików, więc wykonanie „gradlew clean” przed operacją „git commit” pomaga ustrzec się błędu.</a:t>
            </a:r>
          </a:p>
          <a:p>
            <a:pPr lvl="2"/>
            <a:endParaRPr lang="pl-PL" dirty="0"/>
          </a:p>
          <a:p>
            <a:pPr lvl="1"/>
            <a:r>
              <a:rPr lang="pl-PL" dirty="0" smtClean="0"/>
              <a:t>gradlew test</a:t>
            </a:r>
          </a:p>
          <a:p>
            <a:pPr lvl="2"/>
            <a:r>
              <a:rPr lang="pl-PL" dirty="0" smtClean="0"/>
              <a:t>Uruchamia testy jednostkowe (będziemy z tego korzystać w ćwiczeniu 1d)</a:t>
            </a:r>
          </a:p>
          <a:p>
            <a:pPr lvl="2"/>
            <a:endParaRPr lang="pl-PL" dirty="0"/>
          </a:p>
          <a:p>
            <a:pPr lvl="1"/>
            <a:r>
              <a:rPr lang="pl-PL" dirty="0"/>
              <a:t>gradlew </a:t>
            </a:r>
            <a:r>
              <a:rPr lang="pl-PL" dirty="0" smtClean="0"/>
              <a:t>build</a:t>
            </a:r>
          </a:p>
          <a:p>
            <a:pPr lvl="2"/>
            <a:r>
              <a:rPr lang="pl-PL" dirty="0" smtClean="0"/>
              <a:t>Buduje aplikację (z uwzględnieniem testów), </a:t>
            </a:r>
            <a:r>
              <a:rPr lang="pl-PL" dirty="0"/>
              <a:t>bez uruchamiania jej.</a:t>
            </a:r>
          </a:p>
          <a:p>
            <a:pPr lvl="1"/>
            <a:endParaRPr lang="pl-PL" dirty="0" smtClean="0"/>
          </a:p>
          <a:p>
            <a:pPr lvl="2"/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913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ćwiczenia 1b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r>
              <a:rPr lang="pl-PL" dirty="0" smtClean="0"/>
              <a:t>Zbudowanie i uruchomienie tego samego projektu zostało uproszczone do maksimum – z ok. 10 komend do zaledwie 1.</a:t>
            </a:r>
          </a:p>
          <a:p>
            <a:pPr lvl="1"/>
            <a:r>
              <a:rPr lang="pl-PL" dirty="0" smtClean="0"/>
              <a:t>Złożoność została przesunięta z etapu każdorazowego budowania i uruchamiania aplikacji do etapu przygotowania aplikacji. </a:t>
            </a:r>
          </a:p>
          <a:p>
            <a:pPr lvl="1"/>
            <a:r>
              <a:rPr lang="pl-PL" dirty="0" smtClean="0"/>
              <a:t>Dodatkowo zyskujemy potężny mechanizm do zarządzania zależnościami – z tym się spotkamy w większym stopniu w dalszej części semestru.</a:t>
            </a:r>
          </a:p>
          <a:p>
            <a:pPr lvl="1"/>
            <a:r>
              <a:rPr lang="pl-PL" dirty="0" smtClean="0"/>
              <a:t>Inne często spotykane narzędzia do zarządzania budowaniem aplikacji: Ant, </a:t>
            </a:r>
            <a:r>
              <a:rPr lang="pl-PL" dirty="0" err="1" smtClean="0"/>
              <a:t>Maven</a:t>
            </a:r>
            <a:r>
              <a:rPr lang="pl-PL" dirty="0" smtClean="0"/>
              <a:t>, </a:t>
            </a:r>
            <a:r>
              <a:rPr lang="pl-PL" dirty="0" err="1" smtClean="0"/>
              <a:t>Sbt</a:t>
            </a:r>
            <a:r>
              <a:rPr lang="pl-PL" dirty="0" smtClean="0"/>
              <a:t>.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Na koniec tego ćwiczenia:</a:t>
            </a:r>
          </a:p>
          <a:p>
            <a:pPr lvl="2"/>
            <a:r>
              <a:rPr lang="pl-PL" dirty="0" smtClean="0"/>
              <a:t>Zwróć uwagę, gdzie znajdują się pliki z kodem źródłowym (</a:t>
            </a:r>
            <a:r>
              <a:rPr lang="pl-PL" dirty="0" err="1" smtClean="0"/>
              <a:t>src</a:t>
            </a:r>
            <a:r>
              <a:rPr lang="pl-PL" dirty="0" smtClean="0"/>
              <a:t>/</a:t>
            </a:r>
            <a:r>
              <a:rPr lang="pl-PL" dirty="0" err="1" smtClean="0"/>
              <a:t>main</a:t>
            </a:r>
            <a:r>
              <a:rPr lang="pl-PL" dirty="0" smtClean="0"/>
              <a:t>/</a:t>
            </a:r>
            <a:r>
              <a:rPr lang="pl-PL" dirty="0" err="1" smtClean="0"/>
              <a:t>java</a:t>
            </a:r>
            <a:r>
              <a:rPr lang="pl-PL" dirty="0" smtClean="0"/>
              <a:t> – to jest standardowa lokalizacja, w której </a:t>
            </a:r>
            <a:r>
              <a:rPr lang="pl-PL" dirty="0" err="1" smtClean="0"/>
              <a:t>Gradle</a:t>
            </a:r>
            <a:r>
              <a:rPr lang="pl-PL" dirty="0" smtClean="0"/>
              <a:t> szuka kodu do skompilowania).</a:t>
            </a:r>
          </a:p>
          <a:p>
            <a:pPr lvl="2"/>
            <a:r>
              <a:rPr lang="pl-PL" dirty="0" smtClean="0"/>
              <a:t>Przejrzyj zawartość plików konfiguracyjnych (*.</a:t>
            </a:r>
            <a:r>
              <a:rPr lang="pl-PL" dirty="0" err="1" smtClean="0"/>
              <a:t>gradle</a:t>
            </a:r>
            <a:r>
              <a:rPr lang="pl-PL" dirty="0" smtClean="0"/>
              <a:t>) i zapoznaj się z komentarzami.</a:t>
            </a:r>
          </a:p>
          <a:p>
            <a:pPr lvl="3"/>
            <a:r>
              <a:rPr lang="pl-PL" dirty="0" smtClean="0"/>
              <a:t>Więcej informacji można znaleźć w przewodniku użytkownika </a:t>
            </a:r>
            <a:r>
              <a:rPr lang="pl-PL" dirty="0" err="1" smtClean="0"/>
              <a:t>Gradle</a:t>
            </a:r>
            <a:r>
              <a:rPr lang="pl-PL" dirty="0" smtClean="0"/>
              <a:t>: </a:t>
            </a: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docs.gradle.org/current/userguide/userguide.html</a:t>
            </a:r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186" y="3688613"/>
            <a:ext cx="3269619" cy="9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62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058" y="1063247"/>
            <a:ext cx="3275555" cy="346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67" y="1063247"/>
            <a:ext cx="1962907" cy="351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43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1114817"/>
            <a:ext cx="3146777" cy="33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05" y="1114817"/>
            <a:ext cx="3297933" cy="3498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sp>
        <p:nvSpPr>
          <p:cNvPr id="3" name="pole tekstowe 2"/>
          <p:cNvSpPr txBox="1"/>
          <p:nvPr/>
        </p:nvSpPr>
        <p:spPr>
          <a:xfrm>
            <a:off x="4993462" y="4107360"/>
            <a:ext cx="29792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smtClean="0"/>
              <a:t>W polu </a:t>
            </a:r>
            <a:r>
              <a:rPr lang="pl-PL" sz="1200" dirty="0" err="1" smtClean="0"/>
              <a:t>Destination</a:t>
            </a:r>
            <a:r>
              <a:rPr lang="pl-PL" sz="1200" dirty="0" smtClean="0"/>
              <a:t> Directory: pozostaw domyślną ścieżkę albo podaj swoją.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1068170"/>
            <a:ext cx="3106443" cy="331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567" y="1018979"/>
            <a:ext cx="2887102" cy="30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4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18008"/>
          </a:xfrm>
        </p:spPr>
        <p:txBody>
          <a:bodyPr/>
          <a:lstStyle/>
          <a:p>
            <a:r>
              <a:rPr lang="pl-PL" dirty="0" smtClean="0"/>
              <a:t>Pobranie projektu z GitHub przy pomocy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5" y="1114817"/>
            <a:ext cx="3133180" cy="332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4039643" y="1114817"/>
            <a:ext cx="46534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smtClean="0"/>
              <a:t>Po naciśnięciu </a:t>
            </a:r>
            <a:r>
              <a:rPr lang="pl-PL" sz="1200" dirty="0" err="1" smtClean="0"/>
              <a:t>Finish</a:t>
            </a:r>
            <a:r>
              <a:rPr lang="pl-PL" sz="1200" dirty="0" smtClean="0"/>
              <a:t> projekt zostanie dodany do </a:t>
            </a:r>
            <a:r>
              <a:rPr lang="pl-PL" sz="1200" dirty="0" err="1" smtClean="0"/>
              <a:t>Eclipse</a:t>
            </a:r>
            <a:r>
              <a:rPr lang="pl-PL" sz="1200" dirty="0" smtClean="0"/>
              <a:t>, ale bez informacji o logicznej strukturze.</a:t>
            </a:r>
          </a:p>
          <a:p>
            <a:r>
              <a:rPr lang="pl-PL" sz="1200" dirty="0" smtClean="0"/>
              <a:t>Następnym krokiem jest zaimportowanie projektu jako projektu </a:t>
            </a:r>
            <a:r>
              <a:rPr lang="pl-PL" sz="1200" dirty="0" err="1" smtClean="0"/>
              <a:t>Gradle</a:t>
            </a:r>
            <a:r>
              <a:rPr lang="pl-PL" sz="1200" dirty="0" smtClean="0"/>
              <a:t>.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644" y="1889050"/>
            <a:ext cx="4171168" cy="249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34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Cel: zapoznanie się z podstawowymi typami narzędzi stosowanych w projektach software’owych</a:t>
            </a:r>
          </a:p>
          <a:p>
            <a:pPr lvl="1"/>
            <a:endParaRPr lang="pl-PL" dirty="0" smtClean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46763"/>
              </p:ext>
            </p:extLst>
          </p:nvPr>
        </p:nvGraphicFramePr>
        <p:xfrm>
          <a:off x="449263" y="1464971"/>
          <a:ext cx="7993695" cy="2903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882"/>
                <a:gridCol w="2404997"/>
                <a:gridCol w="3200816"/>
              </a:tblGrid>
              <a:tr h="480776">
                <a:tc>
                  <a:txBody>
                    <a:bodyPr/>
                    <a:lstStyle/>
                    <a:p>
                      <a:r>
                        <a:rPr lang="pl-PL" dirty="0" smtClean="0"/>
                        <a:t>Typ narzędzia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Narzędzie</a:t>
                      </a:r>
                      <a:r>
                        <a:rPr lang="pl-PL" baseline="0" dirty="0" smtClean="0"/>
                        <a:t> s</a:t>
                      </a:r>
                      <a:r>
                        <a:rPr lang="pl-PL" dirty="0" smtClean="0"/>
                        <a:t>tosowane podczas zajęć </a:t>
                      </a:r>
                      <a:r>
                        <a:rPr lang="pl-PL" dirty="0" err="1" smtClean="0"/>
                        <a:t>WdSR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Przykłady innych</a:t>
                      </a:r>
                      <a:r>
                        <a:rPr lang="pl-PL" baseline="0" dirty="0" smtClean="0"/>
                        <a:t> narzędzi spotykanych w projektach</a:t>
                      </a:r>
                      <a:endParaRPr lang="pl-PL" dirty="0"/>
                    </a:p>
                  </a:txBody>
                  <a:tcPr/>
                </a:tc>
              </a:tr>
              <a:tr h="468421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IDE</a:t>
                      </a:r>
                      <a:r>
                        <a:rPr lang="pl-PL" sz="1100" baseline="0" dirty="0" smtClean="0"/>
                        <a:t> (</a:t>
                      </a:r>
                      <a:r>
                        <a:rPr lang="pl-PL" sz="1100" baseline="0" dirty="0" err="1" smtClean="0"/>
                        <a:t>Integrated</a:t>
                      </a:r>
                      <a:r>
                        <a:rPr lang="pl-PL" sz="1100" baseline="0" dirty="0" smtClean="0"/>
                        <a:t> Development Environment)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err="1" smtClean="0"/>
                        <a:t>Eclipse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err="1" smtClean="0"/>
                        <a:t>Netbeans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IntelliJ</a:t>
                      </a:r>
                      <a:r>
                        <a:rPr lang="pl-PL" sz="1100" dirty="0" smtClean="0"/>
                        <a:t> IDEA, STS</a:t>
                      </a:r>
                      <a:r>
                        <a:rPr lang="pl-PL" sz="1100" baseline="0" dirty="0" smtClean="0"/>
                        <a:t> (Spring </a:t>
                      </a:r>
                      <a:r>
                        <a:rPr lang="pl-PL" sz="1100" baseline="0" dirty="0" err="1" smtClean="0"/>
                        <a:t>Tool</a:t>
                      </a:r>
                      <a:r>
                        <a:rPr lang="pl-PL" sz="1100" baseline="0" dirty="0" smtClean="0"/>
                        <a:t> Suite)</a:t>
                      </a:r>
                      <a:endParaRPr lang="pl-PL" sz="1100" dirty="0"/>
                    </a:p>
                  </a:txBody>
                  <a:tcPr/>
                </a:tc>
              </a:tr>
              <a:tr h="469726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Kontrola</a:t>
                      </a:r>
                      <a:r>
                        <a:rPr lang="pl-PL" sz="1100" baseline="0" dirty="0" smtClean="0"/>
                        <a:t> wersji i praca zespołowa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smtClean="0"/>
                        <a:t>Git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CVS</a:t>
                      </a:r>
                      <a:r>
                        <a:rPr lang="pl-PL" sz="1100" baseline="0" dirty="0" smtClean="0"/>
                        <a:t> - </a:t>
                      </a:r>
                      <a:r>
                        <a:rPr lang="pl-PL" sz="1100" dirty="0" smtClean="0"/>
                        <a:t>antyk, </a:t>
                      </a:r>
                      <a:r>
                        <a:rPr lang="pl-PL" sz="1100" dirty="0" err="1" smtClean="0"/>
                        <a:t>Subversion</a:t>
                      </a:r>
                      <a:r>
                        <a:rPr lang="pl-PL" sz="1100" dirty="0" smtClean="0"/>
                        <a:t> (SVN), </a:t>
                      </a:r>
                      <a:r>
                        <a:rPr lang="pl-PL" sz="1100" dirty="0" err="1" smtClean="0"/>
                        <a:t>Mercurial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Perforce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ClearCase</a:t>
                      </a:r>
                      <a:r>
                        <a:rPr lang="pl-PL" sz="1100" dirty="0" smtClean="0"/>
                        <a:t>…</a:t>
                      </a:r>
                      <a:endParaRPr lang="pl-PL" sz="1100" dirty="0"/>
                    </a:p>
                  </a:txBody>
                  <a:tcPr/>
                </a:tc>
              </a:tr>
              <a:tr h="494778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Budowanie aplikacji i zarządzanie zależnościami 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err="1" smtClean="0"/>
                        <a:t>Gradle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err="1" smtClean="0"/>
                        <a:t>Make</a:t>
                      </a:r>
                      <a:r>
                        <a:rPr lang="pl-PL" sz="1100" dirty="0" smtClean="0"/>
                        <a:t> (praktycznie niespotykany w świecie</a:t>
                      </a:r>
                      <a:r>
                        <a:rPr lang="pl-PL" sz="1100" baseline="0" dirty="0" smtClean="0"/>
                        <a:t> Java)</a:t>
                      </a:r>
                      <a:r>
                        <a:rPr lang="pl-PL" sz="1100" dirty="0" smtClean="0"/>
                        <a:t>, Ant, </a:t>
                      </a:r>
                      <a:r>
                        <a:rPr lang="pl-PL" sz="1100" dirty="0" err="1" smtClean="0"/>
                        <a:t>Maven</a:t>
                      </a:r>
                      <a:r>
                        <a:rPr lang="pl-PL" sz="1100" dirty="0" smtClean="0"/>
                        <a:t>, SBT</a:t>
                      </a:r>
                      <a:endParaRPr lang="pl-PL" sz="1100" dirty="0"/>
                    </a:p>
                  </a:txBody>
                  <a:tcPr/>
                </a:tc>
              </a:tr>
              <a:tr h="620039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Logowanie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smtClean="0"/>
                        <a:t>Log4J 2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Log4J 1, </a:t>
                      </a:r>
                      <a:r>
                        <a:rPr lang="pl-PL" sz="1100" dirty="0" err="1" smtClean="0"/>
                        <a:t>Logback</a:t>
                      </a:r>
                      <a:r>
                        <a:rPr lang="pl-PL" sz="1100" dirty="0" smtClean="0"/>
                        <a:t>, </a:t>
                      </a:r>
                      <a:r>
                        <a:rPr lang="pl-PL" sz="1100" dirty="0" err="1" smtClean="0"/>
                        <a:t>java.util.logging</a:t>
                      </a:r>
                      <a:r>
                        <a:rPr lang="pl-PL" sz="1100" dirty="0" smtClean="0"/>
                        <a:t>.</a:t>
                      </a:r>
                    </a:p>
                    <a:p>
                      <a:r>
                        <a:rPr lang="pl-PL" sz="1100" dirty="0" err="1" smtClean="0"/>
                        <a:t>Commons</a:t>
                      </a:r>
                      <a:r>
                        <a:rPr lang="pl-PL" sz="1100" baseline="0" dirty="0" err="1" smtClean="0"/>
                        <a:t>-Logging</a:t>
                      </a:r>
                      <a:r>
                        <a:rPr lang="pl-PL" sz="1100" baseline="0" dirty="0" smtClean="0"/>
                        <a:t> i Slf4J – często spotykane API.</a:t>
                      </a:r>
                      <a:endParaRPr lang="pl-PL" sz="1100" dirty="0"/>
                    </a:p>
                  </a:txBody>
                  <a:tcPr/>
                </a:tc>
              </a:tr>
              <a:tr h="347952"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Testowanie jednostkowe</a:t>
                      </a:r>
                      <a:endParaRPr lang="pl-P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b="1" dirty="0" smtClean="0"/>
                        <a:t>JUnit</a:t>
                      </a:r>
                      <a:endParaRPr lang="pl-PL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100" dirty="0" smtClean="0"/>
                        <a:t>TestNG,</a:t>
                      </a:r>
                      <a:r>
                        <a:rPr lang="pl-PL" sz="1100" baseline="0" dirty="0" smtClean="0"/>
                        <a:t> Spock</a:t>
                      </a:r>
                      <a:endParaRPr lang="pl-PL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71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Import istniejącego projektu do IDE</a:t>
            </a:r>
            <a:br>
              <a:rPr lang="pl-PL" dirty="0" smtClean="0"/>
            </a:br>
            <a:r>
              <a:rPr lang="pl-PL" dirty="0" smtClean="0"/>
              <a:t>Instalacja wtyczki </a:t>
            </a:r>
            <a:r>
              <a:rPr lang="pl-PL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486" y="1392055"/>
            <a:ext cx="4215437" cy="265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4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Import istniejącego projektu do IDE</a:t>
            </a:r>
            <a:br>
              <a:rPr lang="pl-PL" dirty="0" smtClean="0"/>
            </a:br>
            <a:r>
              <a:rPr lang="pl-PL" dirty="0" smtClean="0"/>
              <a:t>Instalacja wtyczki </a:t>
            </a:r>
            <a:r>
              <a:rPr lang="pl-PL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62" y="2205693"/>
            <a:ext cx="6557406" cy="197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638827" y="1018979"/>
            <a:ext cx="4799391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200" dirty="0" err="1" smtClean="0"/>
              <a:t>Buildpath</a:t>
            </a:r>
            <a:r>
              <a:rPr lang="pl-PL" sz="1200" dirty="0"/>
              <a:t>: </a:t>
            </a:r>
            <a:r>
              <a:rPr lang="pl-PL" sz="1200" dirty="0">
                <a:hlinkClick r:id="rId4"/>
              </a:rPr>
              <a:t>http://</a:t>
            </a:r>
            <a:r>
              <a:rPr lang="pl-PL" sz="1200" dirty="0" smtClean="0">
                <a:hlinkClick r:id="rId4"/>
              </a:rPr>
              <a:t>projects.eclipse.org/projects/tools.buildship/downloads</a:t>
            </a:r>
            <a:endParaRPr lang="pl-PL" sz="1200" dirty="0" smtClean="0"/>
          </a:p>
          <a:p>
            <a:endParaRPr lang="pl-PL" sz="1200" dirty="0" smtClean="0"/>
          </a:p>
          <a:p>
            <a:r>
              <a:rPr lang="pl-PL" sz="1200" dirty="0" smtClean="0">
                <a:hlinkClick r:id="rId5"/>
              </a:rPr>
              <a:t>http://download.eclipse.org/buildship/updates/e45/releases/1.0</a:t>
            </a:r>
            <a:endParaRPr lang="pl-PL" sz="1200" dirty="0" smtClean="0"/>
          </a:p>
          <a:p>
            <a:r>
              <a:rPr lang="pl-PL" sz="1200" dirty="0" smtClean="0"/>
              <a:t>lub</a:t>
            </a:r>
            <a:endParaRPr lang="pl-PL" sz="1200" dirty="0" smtClean="0"/>
          </a:p>
          <a:p>
            <a:r>
              <a:rPr lang="pl-PL" sz="1200" dirty="0"/>
              <a:t>http://download.eclipse.org/buildship/updates/e46/releases/2.x/</a:t>
            </a:r>
            <a:endParaRPr lang="pl-PL" sz="1200" dirty="0" smtClean="0"/>
          </a:p>
        </p:txBody>
      </p:sp>
    </p:spTree>
    <p:extLst>
      <p:ext uri="{BB962C8B-B14F-4D97-AF65-F5344CB8AC3E}">
        <p14:creationId xmlns:p14="http://schemas.microsoft.com/office/powerpoint/2010/main" val="190358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istniejącego projektu do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906" y="1369707"/>
            <a:ext cx="1614376" cy="2887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595" y="1562947"/>
            <a:ext cx="2788874" cy="299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82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istniejącego projektu do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4" y="971210"/>
            <a:ext cx="3512775" cy="34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509" y="971210"/>
            <a:ext cx="3547166" cy="342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10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istniejącego projektu do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31" y="1647756"/>
            <a:ext cx="2687213" cy="184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74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 zaimportowanego projektu w IDE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23" y="907973"/>
            <a:ext cx="4559473" cy="382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10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Domyślne ustawienia (bez argumentów)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79" y="2104439"/>
            <a:ext cx="7011117" cy="104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43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2" y="1165247"/>
            <a:ext cx="6505092" cy="1859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92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650" y="912508"/>
            <a:ext cx="4732881" cy="381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94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436017"/>
          </a:xfrm>
        </p:spPr>
        <p:txBody>
          <a:bodyPr/>
          <a:lstStyle/>
          <a:p>
            <a:r>
              <a:rPr lang="pl-PL" dirty="0" smtClean="0"/>
              <a:t>Uruchomienie zaimportowanego projektu w IDE</a:t>
            </a:r>
            <a:br>
              <a:rPr lang="pl-PL" dirty="0" smtClean="0"/>
            </a:br>
            <a:r>
              <a:rPr lang="pl-PL" dirty="0" smtClean="0"/>
              <a:t>Ustawienie parametrów wywołania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1B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9264" y="1018979"/>
            <a:ext cx="8005098" cy="3362325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966913"/>
            <a:ext cx="83153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54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Zakres:</a:t>
            </a:r>
          </a:p>
          <a:p>
            <a:pPr lvl="1"/>
            <a:r>
              <a:rPr lang="pl-PL" dirty="0" smtClean="0"/>
              <a:t>1a: Budowanie prostej aplikacji z użyciem tylko Java Development Kit.</a:t>
            </a:r>
          </a:p>
          <a:p>
            <a:pPr lvl="1"/>
            <a:r>
              <a:rPr lang="pl-PL" dirty="0" smtClean="0"/>
              <a:t>1b: Budowanie aplikacji z użyciem </a:t>
            </a:r>
            <a:r>
              <a:rPr lang="pl-PL" dirty="0" err="1" smtClean="0"/>
              <a:t>Gradle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1b: Wczytanie projektu opartego o </a:t>
            </a:r>
            <a:r>
              <a:rPr lang="pl-PL" dirty="0" err="1" smtClean="0"/>
              <a:t>Gradle</a:t>
            </a:r>
            <a:r>
              <a:rPr lang="pl-PL" dirty="0" smtClean="0"/>
              <a:t> do </a:t>
            </a:r>
            <a:r>
              <a:rPr lang="pl-PL" dirty="0" err="1" smtClean="0"/>
              <a:t>Eclipse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1c: Dodanie logowania do aplikacji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1d: Dodanie testów jednostkowych do aplikacji</a:t>
            </a:r>
          </a:p>
          <a:p>
            <a:pPr lvl="1"/>
            <a:r>
              <a:rPr lang="pl-PL" dirty="0" smtClean="0">
                <a:solidFill>
                  <a:srgbClr val="00B050"/>
                </a:solidFill>
              </a:rPr>
              <a:t>1e: Testy jednostkowe z użyciem </a:t>
            </a:r>
            <a:r>
              <a:rPr lang="pl-PL" dirty="0" err="1" smtClean="0">
                <a:solidFill>
                  <a:srgbClr val="00B050"/>
                </a:solidFill>
              </a:rPr>
              <a:t>mocków</a:t>
            </a:r>
            <a:endParaRPr lang="pl-PL" dirty="0" smtClean="0">
              <a:solidFill>
                <a:srgbClr val="00B050"/>
              </a:solidFill>
            </a:endParaRPr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97332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1C</a:t>
            </a:r>
          </a:p>
          <a:p>
            <a:pPr lvl="1" algn="ctr"/>
            <a:r>
              <a:rPr lang="pl-PL" sz="1600" dirty="0">
                <a:solidFill>
                  <a:schemeClr val="bg1"/>
                </a:solidFill>
              </a:rPr>
              <a:t>Dodanie logowania do aplikacji</a:t>
            </a:r>
          </a:p>
        </p:txBody>
      </p:sp>
    </p:spTree>
    <p:extLst>
      <p:ext uri="{BB962C8B-B14F-4D97-AF65-F5344CB8AC3E}">
        <p14:creationId xmlns:p14="http://schemas.microsoft.com/office/powerpoint/2010/main" val="20237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39522" cy="3362325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Logowanie – rejestrowanie dowolnej informacji, którą programista uważa za istotną podczas wykonywania programu</a:t>
            </a:r>
            <a:r>
              <a:rPr lang="pl-PL" dirty="0"/>
              <a:t>	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Przykład – komunikat o stanie aplikacji, informacja o wywołanej metodzie, informacja o przekazanych argumentach, komunikat o błędzie.</a:t>
            </a:r>
          </a:p>
          <a:p>
            <a:pPr lvl="1"/>
            <a:r>
              <a:rPr lang="pl-PL" dirty="0" smtClean="0"/>
              <a:t>Cel – ułatwienie śledzenia wykonania programu oraz diagnozowania błędów.</a:t>
            </a:r>
          </a:p>
          <a:p>
            <a:r>
              <a:rPr lang="pl-PL" dirty="0" smtClean="0"/>
              <a:t>Dlaczego nie </a:t>
            </a:r>
            <a:r>
              <a:rPr lang="pl-PL" dirty="0" err="1" smtClean="0"/>
              <a:t>System.out.println</a:t>
            </a:r>
            <a:r>
              <a:rPr lang="pl-PL" dirty="0" smtClean="0"/>
              <a:t>/</a:t>
            </a:r>
            <a:r>
              <a:rPr lang="pl-PL" dirty="0" err="1" smtClean="0"/>
              <a:t>System.err.println</a:t>
            </a:r>
            <a:r>
              <a:rPr lang="pl-PL" dirty="0" smtClean="0"/>
              <a:t>?</a:t>
            </a:r>
          </a:p>
          <a:p>
            <a:pPr lvl="1"/>
            <a:r>
              <a:rPr lang="pl-PL" dirty="0" smtClean="0"/>
              <a:t>Ponieważ nad działaniem tych metod praktycznie nie ma kontroli oraz mogą one mieć znaczący narzut na wydajność aplikacji.</a:t>
            </a:r>
          </a:p>
          <a:p>
            <a:r>
              <a:rPr lang="pl-PL" dirty="0" smtClean="0"/>
              <a:t>Przykładowe korzyści z używania dedykowanych bibliotek typu Log4J lub </a:t>
            </a:r>
            <a:r>
              <a:rPr lang="pl-PL" dirty="0" err="1" smtClean="0"/>
              <a:t>Logback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Konfigurowalność – emisja wybranych komunikatów może być włączana lub wyłączania na etapie konfiguracji aplikacji lub nawet podczas działania aplikacji.</a:t>
            </a:r>
          </a:p>
          <a:p>
            <a:pPr lvl="1"/>
            <a:r>
              <a:rPr lang="pl-PL" dirty="0" smtClean="0"/>
              <a:t>Elastyczność – komunikaty mogą być wyświetlane na konsoli, zapisywane do plików, wysyłane do centralnego repozytorium logów lub w jeszcze inne miejsce.</a:t>
            </a:r>
          </a:p>
          <a:p>
            <a:pPr lvl="1"/>
            <a:r>
              <a:rPr lang="pl-PL" dirty="0" smtClean="0"/>
              <a:t>Wydajność – biblioteki te są zoptymalizowane pod kątem jak najmniejszego wpływu na wydajność aplikacji.</a:t>
            </a:r>
          </a:p>
          <a:p>
            <a:r>
              <a:rPr lang="pl-PL" dirty="0" smtClean="0"/>
              <a:t>Ze względu na powyższe…</a:t>
            </a:r>
          </a:p>
          <a:p>
            <a:pPr lvl="1"/>
            <a:r>
              <a:rPr lang="pl-PL" dirty="0" smtClean="0"/>
              <a:t>NIGDY NIE UŻYWAMY </a:t>
            </a:r>
            <a:r>
              <a:rPr lang="pl-PL" dirty="0" err="1" smtClean="0"/>
              <a:t>system.out.println</a:t>
            </a:r>
            <a:r>
              <a:rPr lang="pl-PL" dirty="0" smtClean="0"/>
              <a:t> W SYSTEMIE PRODUKCYJNYM !!! (na naszych zajęciach też nie)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43967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3501991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github.com/wdsr/exercise1c.git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err="1" smtClean="0">
                <a:solidFill>
                  <a:srgbClr val="00B050"/>
                </a:solidFill>
              </a:rPr>
              <a:t>gradlew</a:t>
            </a:r>
            <a:r>
              <a:rPr lang="pl-PL" dirty="0" smtClean="0">
                <a:solidFill>
                  <a:srgbClr val="00B050"/>
                </a:solidFill>
              </a:rPr>
              <a:t> run</a:t>
            </a:r>
          </a:p>
          <a:p>
            <a:pPr lvl="1"/>
            <a:r>
              <a:rPr lang="pl-PL" dirty="0" smtClean="0"/>
              <a:t>Kod się nie kompiluje – kompilator nie może znaleźć bibliotek, do których odwołuje się program.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98" y="914637"/>
            <a:ext cx="4509370" cy="35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62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8"/>
            <a:ext cx="6153520" cy="865400"/>
          </a:xfrm>
        </p:spPr>
        <p:txBody>
          <a:bodyPr/>
          <a:lstStyle/>
          <a:p>
            <a:r>
              <a:rPr lang="pl-PL" dirty="0" smtClean="0"/>
              <a:t>Dodanie zależności:</a:t>
            </a:r>
          </a:p>
          <a:p>
            <a:pPr lvl="1"/>
            <a:r>
              <a:rPr lang="pl-PL" dirty="0"/>
              <a:t>compile group: 'org.apache.logging.log4j', name: 'log4j-api', version: '2.8'</a:t>
            </a:r>
          </a:p>
          <a:p>
            <a:pPr lvl="1"/>
            <a:r>
              <a:rPr lang="pl-PL" dirty="0" smtClean="0"/>
              <a:t>runtime </a:t>
            </a:r>
            <a:r>
              <a:rPr lang="pl-PL" dirty="0"/>
              <a:t>group: 'org.apache.logging.log4j', name: 'log4j-core', version: '2.8'</a:t>
            </a:r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70060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59546" cy="3362325"/>
          </a:xfrm>
        </p:spPr>
        <p:txBody>
          <a:bodyPr/>
          <a:lstStyle/>
          <a:p>
            <a:r>
              <a:rPr lang="pl-PL" dirty="0" smtClean="0"/>
              <a:t>Po dodaniu brakującej zależności wynik powinien wyglądać mniej więcej tak: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126" y="1413941"/>
            <a:ext cx="58007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05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Logowanie z Log4J 2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05307" cy="3362325"/>
          </a:xfrm>
        </p:spPr>
        <p:txBody>
          <a:bodyPr/>
          <a:lstStyle/>
          <a:p>
            <a:r>
              <a:rPr lang="pl-PL" dirty="0" smtClean="0"/>
              <a:t>Zadanie:</a:t>
            </a:r>
          </a:p>
          <a:p>
            <a:pPr lvl="1"/>
            <a:r>
              <a:rPr lang="pl-PL" dirty="0" smtClean="0"/>
              <a:t>Dodaj do plików konfiguracyjnych </a:t>
            </a:r>
            <a:r>
              <a:rPr lang="pl-PL" dirty="0" err="1" smtClean="0"/>
              <a:t>Gradle</a:t>
            </a:r>
            <a:r>
              <a:rPr lang="pl-PL" dirty="0" smtClean="0"/>
              <a:t> odpowiednie zależności</a:t>
            </a:r>
          </a:p>
          <a:p>
            <a:pPr lvl="2"/>
            <a:r>
              <a:rPr lang="pl-PL" dirty="0" smtClean="0"/>
              <a:t>Używamy biblioteki Log4J 2 w w</a:t>
            </a:r>
            <a:r>
              <a:rPr lang="pl-PL" dirty="0"/>
              <a:t>ersji </a:t>
            </a:r>
            <a:r>
              <a:rPr lang="pl-PL" dirty="0" smtClean="0"/>
              <a:t>2.8: </a:t>
            </a:r>
            <a:r>
              <a:rPr lang="pl-PL" dirty="0">
                <a:hlinkClick r:id="rId3"/>
              </a:rPr>
              <a:t>http://logging.apache.org/log4j/2.x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pPr lvl="1"/>
            <a:r>
              <a:rPr lang="pl-PL" dirty="0" smtClean="0"/>
              <a:t>Dodaj do metody </a:t>
            </a:r>
            <a:r>
              <a:rPr lang="pl-PL" dirty="0" err="1" smtClean="0"/>
              <a:t>convertToInts</a:t>
            </a:r>
            <a:r>
              <a:rPr lang="pl-PL" dirty="0" smtClean="0"/>
              <a:t> w klasie wdsr.exercise1.conversions.ArrayConverter następujące logowanie na poziomie DEBUG:</a:t>
            </a:r>
          </a:p>
          <a:p>
            <a:pPr lvl="2"/>
            <a:r>
              <a:rPr lang="pl-PL" dirty="0" smtClean="0"/>
              <a:t>Bezpośrednio po wejściu do metody – nazwa wywołanej metody, nazwa parametru i wartość argumentu.</a:t>
            </a:r>
          </a:p>
          <a:p>
            <a:pPr lvl="2"/>
            <a:r>
              <a:rPr lang="pl-PL" dirty="0" smtClean="0"/>
              <a:t>Bezpośrednio przed wyjściem z metody – nazwa wywołanej metody i wartość zwracanego rezultatu.</a:t>
            </a:r>
          </a:p>
          <a:p>
            <a:pPr lvl="3"/>
            <a:r>
              <a:rPr lang="pl-PL" dirty="0" smtClean="0"/>
              <a:t>Spójrz na logowanie w metodzie </a:t>
            </a:r>
            <a:r>
              <a:rPr lang="pl-PL" dirty="0" err="1" smtClean="0"/>
              <a:t>Main</a:t>
            </a:r>
            <a:r>
              <a:rPr lang="pl-PL" dirty="0" smtClean="0"/>
              <a:t>::</a:t>
            </a:r>
            <a:r>
              <a:rPr lang="pl-PL" dirty="0" err="1" smtClean="0"/>
              <a:t>main</a:t>
            </a:r>
            <a:r>
              <a:rPr lang="pl-PL" dirty="0" smtClean="0"/>
              <a:t> jako przykład.</a:t>
            </a:r>
          </a:p>
          <a:p>
            <a:pPr lvl="1"/>
            <a:r>
              <a:rPr lang="pl-PL" dirty="0" smtClean="0"/>
              <a:t>Zmodyfikuj konfigurację Log4J tak, aby komunikaty dodanego logowania (poziom DEBUG) pojawiały się w pliku, ale nie w konsoli.</a:t>
            </a:r>
          </a:p>
          <a:p>
            <a:pPr lvl="1"/>
            <a:endParaRPr lang="pl-PL" dirty="0"/>
          </a:p>
          <a:p>
            <a:r>
              <a:rPr lang="pl-PL" dirty="0" smtClean="0"/>
              <a:t>Inne informacje:</a:t>
            </a:r>
          </a:p>
          <a:p>
            <a:pPr lvl="1"/>
            <a:r>
              <a:rPr lang="pl-PL" dirty="0" smtClean="0"/>
              <a:t>Komenda „</a:t>
            </a:r>
            <a:r>
              <a:rPr lang="pl-PL" dirty="0" err="1" smtClean="0"/>
              <a:t>gradlew</a:t>
            </a:r>
            <a:r>
              <a:rPr lang="pl-PL" dirty="0" smtClean="0"/>
              <a:t> run” czy też „</a:t>
            </a:r>
            <a:r>
              <a:rPr lang="pl-PL" dirty="0" err="1" smtClean="0"/>
              <a:t>gradlew</a:t>
            </a:r>
            <a:r>
              <a:rPr lang="pl-PL" dirty="0" smtClean="0"/>
              <a:t> run –</a:t>
            </a:r>
            <a:r>
              <a:rPr lang="pl-PL" dirty="0" err="1" smtClean="0"/>
              <a:t>Dexec.args</a:t>
            </a:r>
            <a:r>
              <a:rPr lang="pl-PL" dirty="0" smtClean="0"/>
              <a:t>=„-3 0 3” musi się uruchamiać bez błędów.</a:t>
            </a:r>
          </a:p>
          <a:p>
            <a:pPr lvl="1"/>
            <a:r>
              <a:rPr lang="pl-PL" dirty="0" smtClean="0"/>
              <a:t>(jak zwykle) Kod musi znaleźć się w GitHubie.</a:t>
            </a:r>
            <a:endParaRPr lang="pl-PL" dirty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73741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1D</a:t>
            </a:r>
          </a:p>
          <a:p>
            <a:pPr lvl="1"/>
            <a:r>
              <a:rPr lang="pl-PL" sz="1600" dirty="0">
                <a:solidFill>
                  <a:schemeClr val="bg1"/>
                </a:solidFill>
              </a:rPr>
              <a:t>Dodanie testów jednostkowych do aplikacji</a:t>
            </a:r>
          </a:p>
        </p:txBody>
      </p:sp>
    </p:spTree>
    <p:extLst>
      <p:ext uri="{BB962C8B-B14F-4D97-AF65-F5344CB8AC3E}">
        <p14:creationId xmlns:p14="http://schemas.microsoft.com/office/powerpoint/2010/main" val="37901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z </a:t>
            </a:r>
            <a:r>
              <a:rPr lang="pl-PL" dirty="0" err="1"/>
              <a:t>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2" name="Prostokąt 1"/>
          <p:cNvSpPr/>
          <p:nvPr/>
        </p:nvSpPr>
        <p:spPr>
          <a:xfrm>
            <a:off x="624060" y="1125487"/>
            <a:ext cx="6597697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b="1" dirty="0"/>
              <a:t>Test jednostkowy</a:t>
            </a:r>
            <a:r>
              <a:rPr lang="pl-PL" sz="1100" dirty="0"/>
              <a:t> (</a:t>
            </a:r>
            <a:r>
              <a:rPr lang="pl-PL" sz="1100" dirty="0">
                <a:hlinkClick r:id="rId3" tooltip="Język angielski"/>
              </a:rPr>
              <a:t>ang.</a:t>
            </a:r>
            <a:r>
              <a:rPr lang="pl-PL" sz="1100" dirty="0"/>
              <a:t> </a:t>
            </a:r>
            <a:r>
              <a:rPr lang="pl-PL" sz="1100" i="1" dirty="0"/>
              <a:t>unit test</a:t>
            </a:r>
            <a:r>
              <a:rPr lang="pl-PL" sz="1100" dirty="0"/>
              <a:t>) – metoda testowania tworzonego oprogramowania poprzez wykonywanie </a:t>
            </a:r>
            <a:r>
              <a:rPr lang="pl-PL" sz="1100" b="1" dirty="0">
                <a:solidFill>
                  <a:srgbClr val="00B050"/>
                </a:solidFill>
              </a:rPr>
              <a:t>testów weryfikujących poprawność działania pojedynczych elementów </a:t>
            </a:r>
            <a:r>
              <a:rPr lang="pl-PL" sz="1100" dirty="0"/>
              <a:t>(jednostek) programu – np. metod lub obiektów w programowaniu obiektowym lub procedur w programowaniu proceduralnym. </a:t>
            </a:r>
            <a:endParaRPr lang="pl-PL" sz="1100" dirty="0" smtClean="0"/>
          </a:p>
          <a:p>
            <a:endParaRPr lang="pl-PL" sz="1100" dirty="0"/>
          </a:p>
          <a:p>
            <a:r>
              <a:rPr lang="pl-PL" sz="1100" b="1" dirty="0" smtClean="0">
                <a:solidFill>
                  <a:srgbClr val="00B050"/>
                </a:solidFill>
              </a:rPr>
              <a:t>Testowany </a:t>
            </a:r>
            <a:r>
              <a:rPr lang="pl-PL" sz="1100" b="1" dirty="0">
                <a:solidFill>
                  <a:srgbClr val="00B050"/>
                </a:solidFill>
              </a:rPr>
              <a:t>fragment programu poddawany jest testowi, który wykonuje go i porównuje wynik (np. zwrócone wartości, stan obiektu, zgłoszone wyjątki) z oczekiwanymi wynikami </a:t>
            </a:r>
            <a:r>
              <a:rPr lang="pl-PL" sz="1100" dirty="0"/>
              <a:t>– tak pozytywnymi, jak i negatywnymi (niepowodzenie działania kodu w określonych sytuacjach również może podlegać testowaniu</a:t>
            </a:r>
            <a:r>
              <a:rPr lang="pl-PL" sz="1100" dirty="0" smtClean="0"/>
              <a:t>).</a:t>
            </a:r>
          </a:p>
          <a:p>
            <a:endParaRPr lang="pl-PL" sz="1100" dirty="0"/>
          </a:p>
          <a:p>
            <a:r>
              <a:rPr lang="pl-PL" sz="1100" dirty="0"/>
              <a:t>Zaletą testów jednostkowych jest możliwość wykonywania na bieżąco w pełni zautomatyzowanych testów na modyfikowanych elementach programu, co umożliwia często wychwycenie błędu natychmiast po jego pojawieniu się i szybką jego lokalizację zanim dojdzie do wprowadzenia błędnego fragmentu do programu. Testy jednostkowe są również formą specyfikacji</a:t>
            </a:r>
            <a:r>
              <a:rPr lang="pl-PL" sz="1100" dirty="0" smtClean="0"/>
              <a:t>.</a:t>
            </a:r>
          </a:p>
          <a:p>
            <a:endParaRPr lang="pl-PL" sz="1100" dirty="0"/>
          </a:p>
          <a:p>
            <a:r>
              <a:rPr lang="pl-PL" sz="1100" dirty="0"/>
              <a:t>Źródło: </a:t>
            </a:r>
            <a:r>
              <a:rPr lang="pl-PL" sz="1100" dirty="0">
                <a:hlinkClick r:id="rId4"/>
              </a:rPr>
              <a:t>https://</a:t>
            </a:r>
            <a:r>
              <a:rPr lang="pl-PL" sz="1100" dirty="0" smtClean="0">
                <a:hlinkClick r:id="rId4"/>
              </a:rPr>
              <a:t>pl.wikipedia.org/wiki/Test_jednostkowy</a:t>
            </a:r>
            <a:r>
              <a:rPr lang="pl-PL" sz="1100" dirty="0"/>
              <a:t> </a:t>
            </a:r>
            <a:r>
              <a:rPr lang="pl-PL" sz="1100" dirty="0" smtClean="0"/>
              <a:t>(formatowanie moje)</a:t>
            </a:r>
          </a:p>
          <a:p>
            <a:endParaRPr lang="pl-PL" sz="1100" dirty="0"/>
          </a:p>
          <a:p>
            <a:r>
              <a:rPr lang="pl-PL" sz="1100" dirty="0" smtClean="0"/>
              <a:t>Dla zainteresowanych:</a:t>
            </a:r>
          </a:p>
          <a:p>
            <a:r>
              <a:rPr lang="pl-PL" sz="1100" dirty="0">
                <a:hlinkClick r:id="rId5"/>
              </a:rPr>
              <a:t>http://www.testowanie.net/poziomy-testow/testy-modulowe-unit-tests/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143288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3501991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github.com/wdsr/exercise1d.git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>
                <a:solidFill>
                  <a:srgbClr val="00B050"/>
                </a:solidFill>
              </a:rPr>
              <a:t>gradlew clean build</a:t>
            </a:r>
          </a:p>
          <a:p>
            <a:pPr lvl="1"/>
            <a:r>
              <a:rPr lang="pl-PL" dirty="0" smtClean="0"/>
              <a:t>Ta komenda usuwa wcześniej wygenerowane artefakty (o ile istnieją), po czym kompiluje kod aplikacji i testów, uruchamia testy i buduje aplikację. </a:t>
            </a:r>
            <a:endParaRPr lang="pl-PL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208" y="817562"/>
            <a:ext cx="2441152" cy="38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963401"/>
            <a:ext cx="3830266" cy="245586"/>
          </a:xfrm>
        </p:spPr>
        <p:txBody>
          <a:bodyPr/>
          <a:lstStyle/>
          <a:p>
            <a:r>
              <a:rPr lang="pl-PL" dirty="0" smtClean="0"/>
              <a:t>Zwróć uwagę na raport z wykonania testów:</a:t>
            </a:r>
          </a:p>
          <a:p>
            <a:endParaRPr lang="pl-PL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28" y="1208987"/>
            <a:ext cx="6700785" cy="341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9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1A</a:t>
            </a:r>
          </a:p>
          <a:p>
            <a:pPr algn="ctr"/>
            <a:r>
              <a:rPr lang="pl-PL" sz="1600" dirty="0"/>
              <a:t>Budowanie prostej aplikacji z użyciem tylko Java Development Kit.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5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JUnit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6" y="963401"/>
            <a:ext cx="8354853" cy="608012"/>
          </a:xfrm>
        </p:spPr>
        <p:txBody>
          <a:bodyPr>
            <a:normAutofit/>
          </a:bodyPr>
          <a:lstStyle/>
          <a:p>
            <a:r>
              <a:rPr lang="pl-PL" dirty="0" smtClean="0"/>
              <a:t>Zwróć uwagę na zmianę w pliku build.gradle w module Calculator.</a:t>
            </a:r>
          </a:p>
          <a:p>
            <a:pPr lvl="1"/>
            <a:r>
              <a:rPr lang="pl-PL" dirty="0" smtClean="0"/>
              <a:t>JUnit jest zadeklarowany jako zależność testCompile – w związku z tym jest używany tylko podczas wykonywania testów w procesie budowania aplikacji, natomiast nie jest częścią samej aplikacji.</a:t>
            </a:r>
          </a:p>
          <a:p>
            <a:endParaRPr lang="pl-PL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174" y="1751648"/>
            <a:ext cx="4117445" cy="27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3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1D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0530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Zadanie:</a:t>
            </a:r>
          </a:p>
          <a:p>
            <a:pPr lvl="1"/>
            <a:r>
              <a:rPr lang="pl-PL" dirty="0" smtClean="0"/>
              <a:t>Klasa CalculatorTest zawiera przykładowe testy jednostkowe dla metody min(int... values). Dodaj testy jednostkowe dla drugiej metody: max(int... </a:t>
            </a:r>
            <a:r>
              <a:rPr lang="pl-PL" dirty="0" err="1"/>
              <a:t>v</a:t>
            </a:r>
            <a:r>
              <a:rPr lang="pl-PL" dirty="0" err="1" smtClean="0"/>
              <a:t>alues</a:t>
            </a:r>
            <a:r>
              <a:rPr lang="pl-PL" dirty="0" smtClean="0"/>
              <a:t>). Użyj metody </a:t>
            </a:r>
            <a:r>
              <a:rPr lang="pl-PL" dirty="0" err="1" smtClean="0"/>
              <a:t>assertThat</a:t>
            </a:r>
            <a:r>
              <a:rPr lang="pl-PL" dirty="0" smtClean="0"/>
              <a:t> zamiast </a:t>
            </a:r>
            <a:r>
              <a:rPr lang="pl-PL" dirty="0" err="1" smtClean="0"/>
              <a:t>assertEquals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Test jednostkowy powinien pomóc Ci znaleźć błąd w kodzie metody max. Popraw ten błąd (bez używania klasy </a:t>
            </a:r>
            <a:r>
              <a:rPr lang="pl-PL" dirty="0" err="1" smtClean="0"/>
              <a:t>NumberUtils</a:t>
            </a:r>
            <a:r>
              <a:rPr lang="pl-PL" dirty="0" smtClean="0"/>
              <a:t>).</a:t>
            </a:r>
          </a:p>
          <a:p>
            <a:pPr lvl="1"/>
            <a:r>
              <a:rPr lang="pl-PL" dirty="0" smtClean="0"/>
              <a:t>Stwórz klasę ArrayConverterTest w projekcie „conversions” i dodaj testy dla metody „</a:t>
            </a:r>
            <a:r>
              <a:rPr lang="pl-PL" dirty="0" err="1" smtClean="0"/>
              <a:t>convertToInts</a:t>
            </a:r>
            <a:r>
              <a:rPr lang="pl-PL" dirty="0" smtClean="0"/>
              <a:t>”. Działanie metody jest udokumentowane w komentarzu </a:t>
            </a:r>
            <a:r>
              <a:rPr lang="pl-PL" dirty="0" err="1" smtClean="0"/>
              <a:t>Javadoc</a:t>
            </a:r>
            <a:r>
              <a:rPr lang="pl-PL" dirty="0" smtClean="0"/>
              <a:t>.</a:t>
            </a:r>
            <a:endParaRPr lang="pl-PL" dirty="0"/>
          </a:p>
          <a:p>
            <a:pPr marL="179388" lvl="1" indent="0">
              <a:buNone/>
            </a:pPr>
            <a:endParaRPr lang="pl-PL" dirty="0"/>
          </a:p>
          <a:p>
            <a:r>
              <a:rPr lang="pl-PL" dirty="0" smtClean="0"/>
              <a:t>Inne informacje:</a:t>
            </a:r>
          </a:p>
          <a:p>
            <a:pPr lvl="1"/>
            <a:r>
              <a:rPr lang="pl-PL" dirty="0" smtClean="0"/>
              <a:t>Komenda „gradlew build” musi się uruchamiać bez błędów.</a:t>
            </a:r>
          </a:p>
          <a:p>
            <a:pPr lvl="1"/>
            <a:r>
              <a:rPr lang="pl-PL" dirty="0" smtClean="0"/>
              <a:t>(jak zwykle) Kod musi znaleźć się w GitHubie.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582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1E</a:t>
            </a:r>
          </a:p>
          <a:p>
            <a:pPr lvl="1"/>
            <a:r>
              <a:rPr lang="pl-PL" sz="1600" dirty="0" smtClean="0">
                <a:solidFill>
                  <a:schemeClr val="bg1"/>
                </a:solidFill>
              </a:rPr>
              <a:t>Testy jednostkowe z wykorzystaniem </a:t>
            </a:r>
            <a:r>
              <a:rPr lang="pl-PL" sz="1600" dirty="0" err="1" smtClean="0">
                <a:solidFill>
                  <a:schemeClr val="bg1"/>
                </a:solidFill>
              </a:rPr>
              <a:t>mocków</a:t>
            </a:r>
            <a:endParaRPr lang="pl-P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31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wykorzystaniem </a:t>
            </a:r>
            <a:r>
              <a:rPr lang="pl-PL" dirty="0" err="1" smtClean="0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2" name="Prostokąt 1"/>
          <p:cNvSpPr/>
          <p:nvPr/>
        </p:nvSpPr>
        <p:spPr>
          <a:xfrm>
            <a:off x="624060" y="1058742"/>
            <a:ext cx="779242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b="1" dirty="0" err="1" smtClean="0"/>
              <a:t>Mocki</a:t>
            </a:r>
            <a:r>
              <a:rPr lang="pl-PL" sz="1100" b="1" dirty="0" smtClean="0"/>
              <a:t> (atrapy) zastępują rzeczywiste obiekty. Można w pełni kontrolować ich zachowanie, dzięki czemu pozwalają stworzyć elastyczne środowisko dla testowania danego komponentu.</a:t>
            </a:r>
          </a:p>
          <a:p>
            <a:endParaRPr lang="pl-PL" sz="1100" b="1" dirty="0"/>
          </a:p>
          <a:p>
            <a:r>
              <a:rPr lang="pl-PL" sz="1100" b="1" dirty="0" smtClean="0"/>
              <a:t>Przykłady zastosowań: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100" b="1" dirty="0" smtClean="0"/>
              <a:t>Skonstruowanie precyzyjnie określonego środowiska do testów danego obiektu – wszystkie zewnętrzne zależności są zastąpione konfigurowalnymi i przewidywalnymi </a:t>
            </a:r>
            <a:r>
              <a:rPr lang="pl-PL" sz="1100" b="1" dirty="0" err="1" smtClean="0"/>
              <a:t>mockami</a:t>
            </a:r>
            <a:r>
              <a:rPr lang="pl-PL" sz="1100" b="1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100" b="1" dirty="0" smtClean="0"/>
              <a:t>Zastąpienie rzeczywistego obiektu kiedy jest on trudno dostępny, powolny, ma niedeterministyczne zachowania czy też złożony i trudny do odtworzenia stan – na przykład baza danych czy sieć.</a:t>
            </a:r>
          </a:p>
          <a:p>
            <a:endParaRPr lang="pl-PL" sz="1100" b="1" dirty="0" smtClean="0"/>
          </a:p>
          <a:p>
            <a:r>
              <a:rPr lang="pl-PL" sz="1100" b="1" dirty="0" smtClean="0"/>
              <a:t>Ryzyko: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100" b="1" dirty="0" err="1" smtClean="0"/>
              <a:t>Mock</a:t>
            </a:r>
            <a:r>
              <a:rPr lang="pl-PL" sz="1100" b="1" dirty="0" smtClean="0"/>
              <a:t> może nie oddawać wiernie zachowania rzeczywistego obiektu, co może postawić pod znakiem zapytania sens testu.</a:t>
            </a:r>
          </a:p>
        </p:txBody>
      </p:sp>
      <p:sp>
        <p:nvSpPr>
          <p:cNvPr id="3" name="Prostokąt zaokrąglony 2"/>
          <p:cNvSpPr/>
          <p:nvPr/>
        </p:nvSpPr>
        <p:spPr>
          <a:xfrm>
            <a:off x="624060" y="3651838"/>
            <a:ext cx="1024527" cy="52616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Obiekt testowany</a:t>
            </a:r>
          </a:p>
        </p:txBody>
      </p:sp>
      <p:sp>
        <p:nvSpPr>
          <p:cNvPr id="6" name="Prostokąt zaokrąglony 5"/>
          <p:cNvSpPr/>
          <p:nvPr/>
        </p:nvSpPr>
        <p:spPr>
          <a:xfrm>
            <a:off x="2101338" y="3263607"/>
            <a:ext cx="914400" cy="38823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Baza danych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2101338" y="4096801"/>
            <a:ext cx="914400" cy="38823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Złożony obiekt</a:t>
            </a:r>
          </a:p>
        </p:txBody>
      </p:sp>
      <p:cxnSp>
        <p:nvCxnSpPr>
          <p:cNvPr id="9" name="Łącznik prosty ze strzałką 8"/>
          <p:cNvCxnSpPr>
            <a:stCxn id="3" idx="3"/>
            <a:endCxn id="6" idx="1"/>
          </p:cNvCxnSpPr>
          <p:nvPr/>
        </p:nvCxnSpPr>
        <p:spPr>
          <a:xfrm flipV="1">
            <a:off x="1648587" y="3457723"/>
            <a:ext cx="452751" cy="45720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>
            <a:stCxn id="3" idx="3"/>
            <a:endCxn id="8" idx="1"/>
          </p:cNvCxnSpPr>
          <p:nvPr/>
        </p:nvCxnSpPr>
        <p:spPr>
          <a:xfrm>
            <a:off x="1648587" y="3914923"/>
            <a:ext cx="452751" cy="37599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zaokrąglony 13"/>
          <p:cNvSpPr/>
          <p:nvPr/>
        </p:nvSpPr>
        <p:spPr>
          <a:xfrm>
            <a:off x="4844540" y="3622002"/>
            <a:ext cx="1024527" cy="52616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Obiekt testowany</a:t>
            </a:r>
          </a:p>
        </p:txBody>
      </p:sp>
      <p:sp>
        <p:nvSpPr>
          <p:cNvPr id="15" name="Prostokąt zaokrąglony 14"/>
          <p:cNvSpPr/>
          <p:nvPr/>
        </p:nvSpPr>
        <p:spPr>
          <a:xfrm>
            <a:off x="6401911" y="3233772"/>
            <a:ext cx="914400" cy="58012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Mock</a:t>
            </a:r>
            <a:r>
              <a:rPr lang="pl-PL" sz="1200" dirty="0" smtClean="0">
                <a:solidFill>
                  <a:schemeClr val="tx1"/>
                </a:solidFill>
              </a:rPr>
              <a:t> bazy danych</a:t>
            </a:r>
          </a:p>
        </p:txBody>
      </p:sp>
      <p:sp>
        <p:nvSpPr>
          <p:cNvPr id="16" name="Prostokąt zaokrąglony 15"/>
          <p:cNvSpPr/>
          <p:nvPr/>
        </p:nvSpPr>
        <p:spPr>
          <a:xfrm>
            <a:off x="6401910" y="4066966"/>
            <a:ext cx="1026755" cy="55843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Mock</a:t>
            </a:r>
            <a:r>
              <a:rPr lang="pl-PL" sz="1200" dirty="0" smtClean="0">
                <a:solidFill>
                  <a:schemeClr val="tx1"/>
                </a:solidFill>
              </a:rPr>
              <a:t> złożonego obiektu</a:t>
            </a:r>
          </a:p>
        </p:txBody>
      </p:sp>
      <p:cxnSp>
        <p:nvCxnSpPr>
          <p:cNvPr id="17" name="Łącznik prosty ze strzałką 16"/>
          <p:cNvCxnSpPr>
            <a:stCxn id="14" idx="3"/>
            <a:endCxn id="15" idx="1"/>
          </p:cNvCxnSpPr>
          <p:nvPr/>
        </p:nvCxnSpPr>
        <p:spPr>
          <a:xfrm flipV="1">
            <a:off x="5869067" y="3523833"/>
            <a:ext cx="532844" cy="36125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>
            <a:endCxn id="16" idx="1"/>
          </p:cNvCxnSpPr>
          <p:nvPr/>
        </p:nvCxnSpPr>
        <p:spPr>
          <a:xfrm>
            <a:off x="5869067" y="3885087"/>
            <a:ext cx="532843" cy="461094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trzałka w prawo 24"/>
          <p:cNvSpPr/>
          <p:nvPr/>
        </p:nvSpPr>
        <p:spPr>
          <a:xfrm>
            <a:off x="3437344" y="3663539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01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z wykorzystaniem </a:t>
            </a:r>
            <a:r>
              <a:rPr lang="pl-PL" dirty="0" err="1" smtClean="0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2" name="Prostokąt 1"/>
          <p:cNvSpPr/>
          <p:nvPr/>
        </p:nvSpPr>
        <p:spPr>
          <a:xfrm>
            <a:off x="624060" y="1058742"/>
            <a:ext cx="77924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 smtClean="0"/>
              <a:t>Inne rodzaje specyficznych obiektów używanych w testach: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1" dirty="0" err="1" smtClean="0"/>
              <a:t>Dummy</a:t>
            </a:r>
            <a:r>
              <a:rPr lang="pl-PL" sz="1400" dirty="0" smtClean="0"/>
              <a:t> – obiekty, które spełniają formalne kryteria interfejsu, ale nie posiadają żadnego zachowania i z założenia nie są używane. Przykład – wypełnianie list parametrów czymkolwiek aby program się skompilował.</a:t>
            </a:r>
          </a:p>
          <a:p>
            <a:endParaRPr lang="pl-PL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1" dirty="0" err="1" smtClean="0"/>
              <a:t>Fake</a:t>
            </a:r>
            <a:r>
              <a:rPr lang="pl-PL" sz="1400" dirty="0" smtClean="0"/>
              <a:t> – obiekty, które mogą zastępować rzeczywiste implementacje, jednak z powodu swoich ograniczeń nie nadają się do użycia produkcyjnego. Przykład – baza danych in-</a:t>
            </a:r>
            <a:r>
              <a:rPr lang="pl-PL" sz="1400" dirty="0" err="1" smtClean="0"/>
              <a:t>memory</a:t>
            </a:r>
            <a:r>
              <a:rPr lang="pl-PL" sz="1400" dirty="0" smtClean="0"/>
              <a:t> (wszystkie dane tracone po restarcie).</a:t>
            </a:r>
          </a:p>
          <a:p>
            <a:endParaRPr lang="pl-PL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1" dirty="0" err="1" smtClean="0"/>
              <a:t>Stub</a:t>
            </a:r>
            <a:r>
              <a:rPr lang="pl-PL" sz="1400" dirty="0" smtClean="0"/>
              <a:t> – obiekt, który dysponuje tylko predefiniowanym zachowaniem – jego zachowanie z punktu widzenia testowanego systemu nie zależy od przesyłanych do niego komunikatów. Może zapamiętywać otrzymane komunikaty (zmieniać swój stan).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624060" y="4078091"/>
            <a:ext cx="365600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200" dirty="0" smtClean="0"/>
              <a:t>Więcej informacji:</a:t>
            </a:r>
          </a:p>
          <a:p>
            <a:r>
              <a:rPr lang="pl-PL" sz="1200" dirty="0"/>
              <a:t>http://martinfowler.com/articles/mocksArentStubs.html</a:t>
            </a:r>
            <a:endParaRPr lang="pl-PL" sz="1200" dirty="0" smtClean="0"/>
          </a:p>
        </p:txBody>
      </p:sp>
    </p:spTree>
    <p:extLst>
      <p:ext uri="{BB962C8B-B14F-4D97-AF65-F5344CB8AC3E}">
        <p14:creationId xmlns:p14="http://schemas.microsoft.com/office/powerpoint/2010/main" val="192722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z wykorzystaniem </a:t>
            </a:r>
            <a:r>
              <a:rPr lang="pl-PL" dirty="0" err="1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3501991" cy="3362325"/>
          </a:xfrm>
        </p:spPr>
        <p:txBody>
          <a:bodyPr/>
          <a:lstStyle/>
          <a:p>
            <a:r>
              <a:rPr lang="pl-PL" dirty="0"/>
              <a:t>Lokalizacja repozytorium: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github.com/wdsr/exercise1e.git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>
                <a:solidFill>
                  <a:srgbClr val="00B050"/>
                </a:solidFill>
              </a:rPr>
              <a:t>gradlew clean build</a:t>
            </a:r>
          </a:p>
          <a:p>
            <a:pPr lvl="1"/>
            <a:r>
              <a:rPr lang="pl-PL" dirty="0" smtClean="0"/>
              <a:t>Ta komenda usuwa wcześniej wygenerowane artefakty (o ile istnieją), po czym kompiluje kod aplikacji i testów, uruchamia testy i buduje aplikację.</a:t>
            </a:r>
          </a:p>
          <a:p>
            <a:pPr lvl="1"/>
            <a:r>
              <a:rPr lang="pl-PL" dirty="0" smtClean="0"/>
              <a:t>Ta komenda zakończy się błędem. Celem zadania jest dopisanie poprawnych testów, aby aplikacja mogła się zbudować.</a:t>
            </a:r>
            <a:endParaRPr lang="pl-PL" dirty="0"/>
          </a:p>
          <a:p>
            <a:pPr lvl="1"/>
            <a:endParaRPr lang="pl-PL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020" y="3373713"/>
            <a:ext cx="4302206" cy="110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32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jednostkowe z wykorzystaniem </a:t>
            </a:r>
            <a:r>
              <a:rPr lang="pl-PL" dirty="0" err="1"/>
              <a:t>mocków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1E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0530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Zadanie:</a:t>
            </a:r>
          </a:p>
          <a:p>
            <a:pPr lvl="1"/>
            <a:r>
              <a:rPr lang="pl-PL" dirty="0" smtClean="0"/>
              <a:t>Dokończ implementacje testów </a:t>
            </a:r>
            <a:r>
              <a:rPr lang="pl-PL" smtClean="0"/>
              <a:t>używając biblioteki Mockito</a:t>
            </a:r>
            <a:r>
              <a:rPr lang="pl-PL" dirty="0" smtClean="0"/>
              <a:t>.</a:t>
            </a:r>
            <a:endParaRPr lang="pl-PL" dirty="0"/>
          </a:p>
          <a:p>
            <a:pPr marL="179388" lvl="1" indent="0">
              <a:buNone/>
            </a:pPr>
            <a:endParaRPr lang="pl-PL" dirty="0"/>
          </a:p>
          <a:p>
            <a:r>
              <a:rPr lang="pl-PL" dirty="0" smtClean="0"/>
              <a:t>Inne informacje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gradlew build konczy sie sukcesem.</a:t>
            </a:r>
            <a:endParaRPr lang="pl-PL" dirty="0" smtClean="0"/>
          </a:p>
          <a:p>
            <a:pPr lvl="1"/>
            <a:r>
              <a:rPr lang="pl-PL" dirty="0" smtClean="0"/>
              <a:t>(</a:t>
            </a:r>
            <a:r>
              <a:rPr lang="pl-PL" dirty="0" smtClean="0"/>
              <a:t>jak zwykle) Kod musi znaleźć się w GitHubie.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32919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1523494"/>
          </a:xfrm>
        </p:spPr>
        <p:txBody>
          <a:bodyPr/>
          <a:lstStyle/>
          <a:p>
            <a:r>
              <a:rPr lang="de-DE" dirty="0"/>
              <a:t>GFT </a:t>
            </a:r>
            <a:r>
              <a:rPr lang="pl-PL" dirty="0" smtClean="0"/>
              <a:t>Poland sp. z o.o.</a:t>
            </a:r>
            <a:endParaRPr lang="de-DE" dirty="0"/>
          </a:p>
          <a:p>
            <a:r>
              <a:rPr lang="pl-PL" dirty="0" smtClean="0"/>
              <a:t>Daniel Boguszewicz</a:t>
            </a:r>
            <a:endParaRPr lang="de-DE" dirty="0"/>
          </a:p>
          <a:p>
            <a:r>
              <a:rPr lang="pl-PL" dirty="0" smtClean="0"/>
              <a:t>Java Developer</a:t>
            </a:r>
            <a:endParaRPr lang="de-DE" dirty="0"/>
          </a:p>
          <a:p>
            <a:endParaRPr lang="de-DE" dirty="0"/>
          </a:p>
          <a:p>
            <a:r>
              <a:rPr lang="pl-PL" dirty="0" smtClean="0"/>
              <a:t>Sterlinga 8a</a:t>
            </a:r>
            <a:endParaRPr lang="de-DE" dirty="0"/>
          </a:p>
          <a:p>
            <a:r>
              <a:rPr lang="pl-PL" dirty="0" smtClean="0"/>
              <a:t>91-425 Łódź</a:t>
            </a:r>
          </a:p>
          <a:p>
            <a:r>
              <a:rPr lang="pl-PL" dirty="0" smtClean="0"/>
              <a:t>Poland</a:t>
            </a:r>
            <a:endParaRPr lang="de-DE" dirty="0"/>
          </a:p>
          <a:p>
            <a:endParaRPr lang="de-DE" dirty="0"/>
          </a:p>
          <a:p>
            <a:r>
              <a:rPr lang="pl-PL" dirty="0"/>
              <a:t>d</a:t>
            </a:r>
            <a:r>
              <a:rPr lang="pl-PL" dirty="0" smtClean="0"/>
              <a:t>aniel.boguszewicz</a:t>
            </a:r>
            <a:r>
              <a:rPr lang="de-DE" dirty="0" smtClean="0"/>
              <a:t>@gft.com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Idea maszyny wirtualnej 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Prostokąt zaokrąglony 1"/>
          <p:cNvSpPr/>
          <p:nvPr/>
        </p:nvSpPr>
        <p:spPr>
          <a:xfrm>
            <a:off x="714167" y="981143"/>
            <a:ext cx="1268146" cy="71416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Kod źródłowy</a:t>
            </a:r>
          </a:p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*.</a:t>
            </a:r>
            <a:r>
              <a:rPr lang="pl-PL" sz="1200" dirty="0" err="1" smtClean="0">
                <a:solidFill>
                  <a:schemeClr val="bg1"/>
                </a:solidFill>
              </a:rPr>
              <a:t>java</a:t>
            </a:r>
            <a:endParaRPr lang="pl-PL" sz="1200" dirty="0" smtClean="0">
              <a:solidFill>
                <a:schemeClr val="bg1"/>
              </a:solidFill>
            </a:endParaRPr>
          </a:p>
        </p:txBody>
      </p:sp>
      <p:sp>
        <p:nvSpPr>
          <p:cNvPr id="6" name="Prostokąt zaokrąglony 5"/>
          <p:cNvSpPr/>
          <p:nvPr/>
        </p:nvSpPr>
        <p:spPr>
          <a:xfrm>
            <a:off x="3663163" y="981144"/>
            <a:ext cx="1268146" cy="71416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Kod skompilowany (</a:t>
            </a:r>
            <a:r>
              <a:rPr lang="pl-PL" sz="1200" dirty="0" err="1" smtClean="0">
                <a:solidFill>
                  <a:schemeClr val="bg1"/>
                </a:solidFill>
              </a:rPr>
              <a:t>bytecode</a:t>
            </a:r>
            <a:r>
              <a:rPr lang="pl-PL" sz="1200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*.</a:t>
            </a:r>
            <a:r>
              <a:rPr lang="pl-PL" sz="1200" dirty="0" err="1" smtClean="0">
                <a:solidFill>
                  <a:schemeClr val="bg1"/>
                </a:solidFill>
              </a:rPr>
              <a:t>class</a:t>
            </a:r>
            <a:endParaRPr lang="pl-PL" sz="1200" dirty="0" smtClean="0">
              <a:solidFill>
                <a:schemeClr val="bg1"/>
              </a:solidFill>
            </a:endParaRPr>
          </a:p>
        </p:txBody>
      </p:sp>
      <p:sp>
        <p:nvSpPr>
          <p:cNvPr id="4" name="Prostokąt zaokrąglony 3"/>
          <p:cNvSpPr/>
          <p:nvPr/>
        </p:nvSpPr>
        <p:spPr>
          <a:xfrm>
            <a:off x="2049057" y="2215917"/>
            <a:ext cx="1208076" cy="7341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Kompilator (</a:t>
            </a:r>
            <a:r>
              <a:rPr lang="pl-PL" sz="1200" dirty="0" err="1" smtClean="0">
                <a:solidFill>
                  <a:schemeClr val="bg1"/>
                </a:solidFill>
              </a:rPr>
              <a:t>javac</a:t>
            </a:r>
            <a:r>
              <a:rPr lang="pl-PL" sz="12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5445242" y="2215917"/>
            <a:ext cx="1208076" cy="7341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Maszyna wirtualna JVM</a:t>
            </a:r>
          </a:p>
        </p:txBody>
      </p:sp>
      <p:sp>
        <p:nvSpPr>
          <p:cNvPr id="9" name="Strzałka w prawo 8"/>
          <p:cNvSpPr/>
          <p:nvPr/>
        </p:nvSpPr>
        <p:spPr>
          <a:xfrm rot="2684096">
            <a:off x="1742032" y="1695312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0" name="Strzałka w prawo 9"/>
          <p:cNvSpPr/>
          <p:nvPr/>
        </p:nvSpPr>
        <p:spPr>
          <a:xfrm rot="18732897">
            <a:off x="2982369" y="1741954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2" name="Strzałka w prawo 11"/>
          <p:cNvSpPr/>
          <p:nvPr/>
        </p:nvSpPr>
        <p:spPr>
          <a:xfrm rot="2684096">
            <a:off x="4691028" y="1774241"/>
            <a:ext cx="978408" cy="48463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4" name="Prostokąt zaokrąglony 13"/>
          <p:cNvSpPr/>
          <p:nvPr/>
        </p:nvSpPr>
        <p:spPr>
          <a:xfrm>
            <a:off x="5445242" y="3409531"/>
            <a:ext cx="1208076" cy="73419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System operacyjny + sprzęt</a:t>
            </a:r>
          </a:p>
        </p:txBody>
      </p:sp>
      <p:sp>
        <p:nvSpPr>
          <p:cNvPr id="16" name="Strzałka w górę i w dół 15"/>
          <p:cNvSpPr/>
          <p:nvPr/>
        </p:nvSpPr>
        <p:spPr>
          <a:xfrm>
            <a:off x="5806964" y="2873367"/>
            <a:ext cx="484632" cy="610697"/>
          </a:xfrm>
          <a:prstGeom prst="up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7" name="pole tekstowe 16"/>
          <p:cNvSpPr txBox="1"/>
          <p:nvPr/>
        </p:nvSpPr>
        <p:spPr>
          <a:xfrm>
            <a:off x="451178" y="3190091"/>
            <a:ext cx="4908408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050" dirty="0" smtClean="0"/>
              <a:t>Literatura: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50" dirty="0" smtClean="0"/>
              <a:t>„</a:t>
            </a:r>
            <a:r>
              <a:rPr lang="pl-PL" sz="1050" dirty="0" err="1"/>
              <a:t>Thinking</a:t>
            </a:r>
            <a:r>
              <a:rPr lang="pl-PL" sz="1050" dirty="0"/>
              <a:t> in Java. Edycja polska. Wydanie IV” Bruce </a:t>
            </a:r>
            <a:r>
              <a:rPr lang="pl-PL" sz="1050" dirty="0" err="1" smtClean="0"/>
              <a:t>Eckel</a:t>
            </a:r>
            <a:endParaRPr lang="pl-PL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50" dirty="0" smtClean="0"/>
              <a:t>„The </a:t>
            </a:r>
            <a:r>
              <a:rPr lang="pl-PL" sz="1050" dirty="0"/>
              <a:t>Java® Virtual Machine </a:t>
            </a:r>
            <a:r>
              <a:rPr lang="pl-PL" sz="1050" dirty="0" err="1"/>
              <a:t>Specification</a:t>
            </a:r>
            <a:r>
              <a:rPr lang="pl-PL" sz="1050" dirty="0"/>
              <a:t> Java SE 8 </a:t>
            </a:r>
            <a:r>
              <a:rPr lang="pl-PL" sz="1050" dirty="0" smtClean="0"/>
              <a:t>Edition” </a:t>
            </a:r>
            <a:r>
              <a:rPr lang="pl-PL" sz="1050" dirty="0" smtClean="0">
                <a:hlinkClick r:id="rId3"/>
              </a:rPr>
              <a:t>https</a:t>
            </a:r>
            <a:r>
              <a:rPr lang="pl-PL" sz="1050" dirty="0">
                <a:hlinkClick r:id="rId3"/>
              </a:rPr>
              <a:t>://docs.oracle.com/javase/specs/jvms/se8/html</a:t>
            </a:r>
            <a:r>
              <a:rPr lang="pl-PL" sz="1050" dirty="0" smtClean="0">
                <a:hlinkClick r:id="rId3"/>
              </a:rPr>
              <a:t>/</a:t>
            </a:r>
            <a:endParaRPr lang="pl-PL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050" dirty="0"/>
          </a:p>
          <a:p>
            <a:r>
              <a:rPr lang="pl-PL" sz="1050" dirty="0" smtClean="0"/>
              <a:t>Artykuł dla zainteresowanych: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50" dirty="0" smtClean="0"/>
              <a:t>„Co każdy programista Java powinien wiedzieć o JVM” Jakub </a:t>
            </a:r>
            <a:r>
              <a:rPr lang="pl-PL" sz="1050" dirty="0" err="1" smtClean="0"/>
              <a:t>Kubryński</a:t>
            </a:r>
            <a:endParaRPr lang="pl-PL" sz="1050" dirty="0" smtClean="0"/>
          </a:p>
          <a:p>
            <a:r>
              <a:rPr lang="pl-PL" sz="1050" dirty="0">
                <a:hlinkClick r:id="rId4"/>
              </a:rPr>
              <a:t>http://</a:t>
            </a:r>
            <a:r>
              <a:rPr lang="pl-PL" sz="1050" dirty="0" smtClean="0">
                <a:hlinkClick r:id="rId4"/>
              </a:rPr>
              <a:t>www.bottega.com.pl/pdf/materialy/jvm/jvm1.pdf</a:t>
            </a:r>
            <a:endParaRPr lang="pl-PL" sz="1050" dirty="0" smtClean="0"/>
          </a:p>
        </p:txBody>
      </p:sp>
      <p:sp>
        <p:nvSpPr>
          <p:cNvPr id="18" name="pole tekstowe 17"/>
          <p:cNvSpPr txBox="1"/>
          <p:nvPr/>
        </p:nvSpPr>
        <p:spPr>
          <a:xfrm>
            <a:off x="5006956" y="884555"/>
            <a:ext cx="23491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900" dirty="0" smtClean="0"/>
              <a:t>Zestawy powiązanych plików .</a:t>
            </a:r>
            <a:r>
              <a:rPr lang="pl-PL" sz="900" dirty="0" err="1" smtClean="0"/>
              <a:t>class</a:t>
            </a:r>
            <a:r>
              <a:rPr lang="pl-PL" sz="900" dirty="0" smtClean="0"/>
              <a:t> umieszcza się (razem z innymi zasobami jak pliki konfiguracyjne) w plikach .jar (Java Archive).</a:t>
            </a:r>
          </a:p>
        </p:txBody>
      </p:sp>
      <p:sp>
        <p:nvSpPr>
          <p:cNvPr id="19" name="pole tekstowe 18"/>
          <p:cNvSpPr txBox="1"/>
          <p:nvPr/>
        </p:nvSpPr>
        <p:spPr>
          <a:xfrm>
            <a:off x="6715201" y="3499627"/>
            <a:ext cx="102308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900" dirty="0" smtClean="0"/>
              <a:t>Na przykład Windows x64 na IA64 albo Linux na ARM</a:t>
            </a:r>
          </a:p>
        </p:txBody>
      </p:sp>
    </p:spTree>
    <p:extLst>
      <p:ext uri="{BB962C8B-B14F-4D97-AF65-F5344CB8AC3E}">
        <p14:creationId xmlns:p14="http://schemas.microsoft.com/office/powerpoint/2010/main" val="325203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Sprawdzenie wersji oprogramowania – potrzebny jest Java 8 JDK</a:t>
            </a:r>
          </a:p>
          <a:p>
            <a:pPr lvl="1"/>
            <a:r>
              <a:rPr lang="pl-PL" dirty="0" smtClean="0"/>
              <a:t>Jeśli „</a:t>
            </a:r>
            <a:r>
              <a:rPr lang="pl-PL" dirty="0" err="1" smtClean="0"/>
              <a:t>javac</a:t>
            </a:r>
            <a:r>
              <a:rPr lang="pl-PL" dirty="0" smtClean="0"/>
              <a:t>”, „</a:t>
            </a:r>
            <a:r>
              <a:rPr lang="pl-PL" dirty="0" err="1" smtClean="0"/>
              <a:t>java</a:t>
            </a:r>
            <a:r>
              <a:rPr lang="pl-PL" dirty="0" smtClean="0"/>
              <a:t>” lub „jar” nie jest dostępna to dodaj </a:t>
            </a:r>
            <a:r>
              <a:rPr lang="pl-PL" dirty="0"/>
              <a:t>katalog </a:t>
            </a:r>
            <a:r>
              <a:rPr lang="pl-PL" dirty="0" smtClean="0"/>
              <a:t>„bin” JDK do zmiennej środowiskowej PATH</a:t>
            </a:r>
          </a:p>
          <a:p>
            <a:pPr lvl="1"/>
            <a:r>
              <a:rPr lang="pl-PL" dirty="0" smtClean="0"/>
              <a:t>(na </a:t>
            </a:r>
            <a:r>
              <a:rPr lang="pl-PL" dirty="0"/>
              <a:t>przykład: c:\Program </a:t>
            </a:r>
            <a:r>
              <a:rPr lang="pl-PL" dirty="0" err="1"/>
              <a:t>Files</a:t>
            </a:r>
            <a:r>
              <a:rPr lang="pl-PL" dirty="0"/>
              <a:t>\Java\jdk1.8.0_74\bin</a:t>
            </a:r>
            <a:r>
              <a:rPr lang="pl-PL" dirty="0" smtClean="0"/>
              <a:t>\)</a:t>
            </a:r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Potrzebne: </a:t>
            </a:r>
          </a:p>
          <a:p>
            <a:pPr lvl="1"/>
            <a:r>
              <a:rPr lang="pl-PL" dirty="0" smtClean="0"/>
              <a:t>Konto na GitHub</a:t>
            </a:r>
          </a:p>
          <a:p>
            <a:pPr lvl="1"/>
            <a:r>
              <a:rPr lang="pl-PL" dirty="0" smtClean="0"/>
              <a:t>Klient Git (dal Windows wystarczy </a:t>
            </a:r>
            <a:r>
              <a:rPr lang="pl-PL" dirty="0" err="1" smtClean="0"/>
              <a:t>Cmder</a:t>
            </a:r>
            <a:r>
              <a:rPr lang="pl-PL" dirty="0"/>
              <a:t>: </a:t>
            </a:r>
            <a:r>
              <a:rPr lang="pl-PL" sz="1100" dirty="0">
                <a:hlinkClick r:id="rId3"/>
              </a:rPr>
              <a:t>https://</a:t>
            </a:r>
            <a:r>
              <a:rPr lang="pl-PL" sz="1100" dirty="0" smtClean="0">
                <a:hlinkClick r:id="rId3"/>
              </a:rPr>
              <a:t>github.com/cmderdev/cmder/releases/download/v1.2.9/cmder.zip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r>
              <a:rPr lang="pl-PL" dirty="0" smtClean="0"/>
              <a:t>Lokalizacja repozytorium:</a:t>
            </a:r>
          </a:p>
          <a:p>
            <a:pPr lvl="1"/>
            <a:r>
              <a:rPr lang="pl-PL" dirty="0" smtClean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github.com/leinadb/exercise1a.git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4913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30" y="3123345"/>
            <a:ext cx="3528359" cy="135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30" y="964558"/>
            <a:ext cx="4066625" cy="17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648" y="2046722"/>
            <a:ext cx="3760824" cy="127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26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4817225" cy="3362325"/>
          </a:xfrm>
        </p:spPr>
        <p:txBody>
          <a:bodyPr/>
          <a:lstStyle/>
          <a:p>
            <a:r>
              <a:rPr lang="pl-PL" dirty="0" smtClean="0"/>
              <a:t>Najpierw budujemy bibliotekę Conversions</a:t>
            </a:r>
            <a:r>
              <a:rPr lang="pl-PL" dirty="0" smtClean="0"/>
              <a:t>:</a:t>
            </a:r>
            <a:endParaRPr lang="pl-PL" dirty="0" smtClean="0"/>
          </a:p>
          <a:p>
            <a:pPr lvl="1"/>
            <a:r>
              <a:rPr lang="pl-PL" sz="1000" dirty="0" smtClean="0">
                <a:solidFill>
                  <a:schemeClr val="accent3"/>
                </a:solidFill>
              </a:rPr>
              <a:t>cd exercise1a\conversions</a:t>
            </a:r>
          </a:p>
          <a:p>
            <a:pPr lvl="1"/>
            <a:r>
              <a:rPr lang="pl-PL" sz="1000" dirty="0">
                <a:solidFill>
                  <a:schemeClr val="accent3"/>
                </a:solidFill>
              </a:rPr>
              <a:t>m</a:t>
            </a:r>
            <a:r>
              <a:rPr lang="pl-PL" sz="1000" dirty="0" smtClean="0">
                <a:solidFill>
                  <a:schemeClr val="accent3"/>
                </a:solidFill>
              </a:rPr>
              <a:t>kdir bin</a:t>
            </a:r>
            <a:endParaRPr lang="pl-PL" sz="1000" dirty="0" smtClean="0">
              <a:solidFill>
                <a:schemeClr val="accent3"/>
              </a:solidFill>
            </a:endParaRPr>
          </a:p>
          <a:p>
            <a:pPr lvl="1"/>
            <a:r>
              <a:rPr lang="pl-PL" sz="1000" dirty="0">
                <a:solidFill>
                  <a:schemeClr val="accent3"/>
                </a:solidFill>
              </a:rPr>
              <a:t>javac </a:t>
            </a:r>
            <a:r>
              <a:rPr lang="pl-PL" sz="1000" dirty="0" smtClean="0">
                <a:solidFill>
                  <a:schemeClr val="accent3"/>
                </a:solidFill>
              </a:rPr>
              <a:t>wdsr\exercise1\conversions</a:t>
            </a:r>
            <a:r>
              <a:rPr lang="pl-PL" sz="1000" dirty="0">
                <a:solidFill>
                  <a:schemeClr val="accent3"/>
                </a:solidFill>
              </a:rPr>
              <a:t>\*.* -d </a:t>
            </a:r>
            <a:r>
              <a:rPr lang="pl-PL" sz="1000" dirty="0" smtClean="0">
                <a:solidFill>
                  <a:schemeClr val="accent3"/>
                </a:solidFill>
              </a:rPr>
              <a:t>bin</a:t>
            </a:r>
          </a:p>
          <a:p>
            <a:pPr lvl="2"/>
            <a:r>
              <a:rPr lang="pl-PL" sz="1000" dirty="0" smtClean="0"/>
              <a:t>Ten krok kompiluje pliki źródłowe (*.java) i umieszcza skompilowane pliki (*.class) w katalogu „bin</a:t>
            </a:r>
            <a:r>
              <a:rPr lang="pl-PL" sz="1000" dirty="0" smtClean="0"/>
              <a:t>”. </a:t>
            </a:r>
            <a:endParaRPr lang="pl-PL" sz="1000" dirty="0" smtClean="0"/>
          </a:p>
          <a:p>
            <a:pPr lvl="1"/>
            <a:r>
              <a:rPr lang="pl-PL" sz="1000" dirty="0">
                <a:solidFill>
                  <a:schemeClr val="accent3"/>
                </a:solidFill>
              </a:rPr>
              <a:t>jar </a:t>
            </a:r>
            <a:r>
              <a:rPr lang="pl-PL" sz="1000" dirty="0" err="1">
                <a:solidFill>
                  <a:schemeClr val="accent3"/>
                </a:solidFill>
              </a:rPr>
              <a:t>cvf</a:t>
            </a:r>
            <a:r>
              <a:rPr lang="pl-PL" sz="1000" dirty="0">
                <a:solidFill>
                  <a:schemeClr val="accent3"/>
                </a:solidFill>
              </a:rPr>
              <a:t> conversions-1.0.jar -C bin </a:t>
            </a:r>
            <a:r>
              <a:rPr lang="pl-PL" sz="1000" dirty="0" smtClean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pl-PL" sz="1000" dirty="0" smtClean="0"/>
              <a:t>Ten krok tworzy plik biblioteczny (conversions-1.0.jar) ze skompilowanych plików z katalogu „bin”</a:t>
            </a:r>
          </a:p>
          <a:p>
            <a:pPr lvl="1"/>
            <a:endParaRPr lang="pl-PL" dirty="0"/>
          </a:p>
        </p:txBody>
      </p:sp>
      <p:sp>
        <p:nvSpPr>
          <p:cNvPr id="3" name="Prostokąt 2"/>
          <p:cNvSpPr/>
          <p:nvPr/>
        </p:nvSpPr>
        <p:spPr>
          <a:xfrm>
            <a:off x="5329824" y="1221288"/>
            <a:ext cx="1114817" cy="70145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7511441" y="1039659"/>
            <a:ext cx="1112729" cy="65761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&lt;&lt;</a:t>
            </a:r>
            <a:r>
              <a:rPr lang="pl-PL" sz="1200" dirty="0" err="1" smtClean="0">
                <a:solidFill>
                  <a:schemeClr val="tx1"/>
                </a:solidFill>
              </a:rPr>
              <a:t>lib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  <a:br>
              <a:rPr lang="pl-PL" sz="1200" dirty="0" smtClean="0">
                <a:solidFill>
                  <a:schemeClr val="tx1"/>
                </a:solidFill>
              </a:rPr>
            </a:br>
            <a:r>
              <a:rPr lang="pl-PL" sz="1200" dirty="0" err="1" smtClean="0">
                <a:solidFill>
                  <a:schemeClr val="tx1"/>
                </a:solidFill>
              </a:rPr>
              <a:t>Conversions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5517715" y="1368468"/>
            <a:ext cx="851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1200" dirty="0" smtClean="0"/>
              <a:t>&lt;&lt;</a:t>
            </a:r>
            <a:r>
              <a:rPr lang="pl-PL" sz="1200" dirty="0" err="1" smtClean="0"/>
              <a:t>main</a:t>
            </a:r>
            <a:r>
              <a:rPr lang="pl-PL" sz="1200" dirty="0" smtClean="0"/>
              <a:t>&gt;&gt;</a:t>
            </a:r>
          </a:p>
          <a:p>
            <a:r>
              <a:rPr lang="pl-PL" sz="1200" dirty="0" err="1" smtClean="0"/>
              <a:t>Calculator</a:t>
            </a:r>
            <a:endParaRPr lang="pl-PL" sz="1200" dirty="0" smtClean="0"/>
          </a:p>
        </p:txBody>
      </p:sp>
      <p:cxnSp>
        <p:nvCxnSpPr>
          <p:cNvPr id="10" name="Łącznik łamany 9"/>
          <p:cNvCxnSpPr>
            <a:stCxn id="3" idx="3"/>
            <a:endCxn id="8" idx="1"/>
          </p:cNvCxnSpPr>
          <p:nvPr/>
        </p:nvCxnSpPr>
        <p:spPr>
          <a:xfrm flipV="1">
            <a:off x="6444641" y="1368468"/>
            <a:ext cx="1066800" cy="203549"/>
          </a:xfrm>
          <a:prstGeom prst="bentConnector3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13"/>
          <p:cNvSpPr/>
          <p:nvPr/>
        </p:nvSpPr>
        <p:spPr>
          <a:xfrm>
            <a:off x="6369485" y="2338191"/>
            <a:ext cx="1340285" cy="65761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&lt;&lt;</a:t>
            </a:r>
            <a:r>
              <a:rPr lang="pl-PL" sz="1200" dirty="0" err="1" smtClean="0">
                <a:solidFill>
                  <a:schemeClr val="tx1"/>
                </a:solidFill>
              </a:rPr>
              <a:t>lib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commons-lang3</a:t>
            </a:r>
          </a:p>
        </p:txBody>
      </p:sp>
      <p:cxnSp>
        <p:nvCxnSpPr>
          <p:cNvPr id="15" name="Łącznik łamany 14"/>
          <p:cNvCxnSpPr>
            <a:stCxn id="3" idx="2"/>
            <a:endCxn id="14" idx="1"/>
          </p:cNvCxnSpPr>
          <p:nvPr/>
        </p:nvCxnSpPr>
        <p:spPr>
          <a:xfrm rot="16200000" flipH="1">
            <a:off x="5756232" y="2053747"/>
            <a:ext cx="744254" cy="482252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15" y="2759700"/>
            <a:ext cx="4278617" cy="172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50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</a:t>
            </a:r>
            <a:r>
              <a:rPr lang="pl-PL" dirty="0" err="1" smtClean="0"/>
              <a:t>avac</a:t>
            </a:r>
            <a:r>
              <a:rPr lang="pl-PL" dirty="0" smtClean="0"/>
              <a:t> + jar + </a:t>
            </a:r>
            <a:r>
              <a:rPr lang="pl-PL" dirty="0" err="1" smtClean="0"/>
              <a:t>java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1a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8" cy="3362325"/>
          </a:xfrm>
        </p:spPr>
        <p:txBody>
          <a:bodyPr/>
          <a:lstStyle/>
          <a:p>
            <a:r>
              <a:rPr lang="pl-PL" dirty="0" smtClean="0"/>
              <a:t>Następnie budujemy i uruchamiamy aplikację </a:t>
            </a:r>
            <a:r>
              <a:rPr lang="pl-PL" dirty="0" err="1" smtClean="0"/>
              <a:t>Calculator</a:t>
            </a:r>
            <a:r>
              <a:rPr lang="pl-PL" dirty="0" smtClean="0"/>
              <a:t>:</a:t>
            </a:r>
          </a:p>
          <a:p>
            <a:pPr lvl="1"/>
            <a:r>
              <a:rPr lang="pl-PL" dirty="0">
                <a:solidFill>
                  <a:schemeClr val="accent3"/>
                </a:solidFill>
              </a:rPr>
              <a:t>cd </a:t>
            </a:r>
            <a:r>
              <a:rPr lang="pl-PL" dirty="0" smtClean="0">
                <a:solidFill>
                  <a:schemeClr val="accent3"/>
                </a:solidFill>
              </a:rPr>
              <a:t>exercise1a\calculator</a:t>
            </a:r>
            <a:endParaRPr lang="pl-PL" dirty="0" smtClean="0">
              <a:solidFill>
                <a:schemeClr val="accent3"/>
              </a:solidFill>
            </a:endParaRPr>
          </a:p>
          <a:p>
            <a:pPr lvl="1"/>
            <a:r>
              <a:rPr lang="pl-PL" dirty="0" smtClean="0">
                <a:solidFill>
                  <a:schemeClr val="accent3"/>
                </a:solidFill>
              </a:rPr>
              <a:t>mkdir bin</a:t>
            </a:r>
          </a:p>
          <a:p>
            <a:pPr lvl="1"/>
            <a:r>
              <a:rPr lang="pl-PL" dirty="0" smtClean="0">
                <a:solidFill>
                  <a:schemeClr val="accent3"/>
                </a:solidFill>
              </a:rPr>
              <a:t>Otwórz klase Calculator.java oraz Main.java i zastanów się czy poniższym poleceniem kod się skompiluje.</a:t>
            </a:r>
            <a:endParaRPr lang="pl-PL" dirty="0" smtClean="0">
              <a:solidFill>
                <a:schemeClr val="accent3"/>
              </a:solidFill>
            </a:endParaRPr>
          </a:p>
          <a:p>
            <a:pPr lvl="1"/>
            <a:r>
              <a:rPr lang="pl-PL" dirty="0" err="1">
                <a:solidFill>
                  <a:schemeClr val="accent3"/>
                </a:solidFill>
              </a:rPr>
              <a:t>javac</a:t>
            </a:r>
            <a:r>
              <a:rPr lang="pl-PL" dirty="0">
                <a:solidFill>
                  <a:schemeClr val="accent3"/>
                </a:solidFill>
              </a:rPr>
              <a:t> </a:t>
            </a:r>
            <a:r>
              <a:rPr lang="pl-PL" dirty="0" err="1">
                <a:solidFill>
                  <a:schemeClr val="accent3"/>
                </a:solidFill>
              </a:rPr>
              <a:t>wdsr</a:t>
            </a:r>
            <a:r>
              <a:rPr lang="pl-PL" dirty="0">
                <a:solidFill>
                  <a:schemeClr val="accent3"/>
                </a:solidFill>
              </a:rPr>
              <a:t>\exercise1\*.</a:t>
            </a:r>
            <a:r>
              <a:rPr lang="pl-PL" dirty="0" err="1">
                <a:solidFill>
                  <a:schemeClr val="accent3"/>
                </a:solidFill>
              </a:rPr>
              <a:t>java</a:t>
            </a:r>
            <a:r>
              <a:rPr lang="pl-PL" dirty="0">
                <a:solidFill>
                  <a:schemeClr val="accent3"/>
                </a:solidFill>
              </a:rPr>
              <a:t> -d </a:t>
            </a:r>
            <a:r>
              <a:rPr lang="pl-PL" dirty="0" smtClean="0">
                <a:solidFill>
                  <a:schemeClr val="accent3"/>
                </a:solidFill>
              </a:rPr>
              <a:t>bin</a:t>
            </a:r>
          </a:p>
          <a:p>
            <a:pPr lvl="2"/>
            <a:r>
              <a:rPr lang="pl-PL" dirty="0" smtClean="0"/>
              <a:t>Ta operacja się nie uda – kompilator nie może znaleźć </a:t>
            </a:r>
            <a:r>
              <a:rPr lang="pl-PL" dirty="0" smtClean="0"/>
              <a:t>zależności: Conversions </a:t>
            </a:r>
            <a:r>
              <a:rPr lang="pl-PL" dirty="0" smtClean="0"/>
              <a:t>oraz </a:t>
            </a:r>
            <a:r>
              <a:rPr lang="pl-PL" dirty="0" smtClean="0"/>
              <a:t>Commons-Lang3</a:t>
            </a:r>
            <a:endParaRPr lang="pl-PL" dirty="0" smtClean="0"/>
          </a:p>
          <a:p>
            <a:pPr lvl="1"/>
            <a:r>
              <a:rPr lang="pl-PL" dirty="0" smtClean="0"/>
              <a:t>Ściągamy bibliotekę commons-lang3 i umieszczamy ją w podkatalogu „</a:t>
            </a:r>
            <a:r>
              <a:rPr lang="pl-PL" dirty="0" err="1" smtClean="0"/>
              <a:t>lib</a:t>
            </a:r>
            <a:r>
              <a:rPr lang="pl-PL" dirty="0" smtClean="0"/>
              <a:t>”:</a:t>
            </a:r>
          </a:p>
          <a:p>
            <a:pPr lvl="2"/>
            <a:r>
              <a:rPr lang="pl-PL" sz="900" dirty="0" err="1" smtClean="0">
                <a:solidFill>
                  <a:schemeClr val="accent3"/>
                </a:solidFill>
              </a:rPr>
              <a:t>curl</a:t>
            </a:r>
            <a:r>
              <a:rPr lang="pl-PL" sz="900" dirty="0" smtClean="0">
                <a:solidFill>
                  <a:schemeClr val="accent3"/>
                </a:solidFill>
              </a:rPr>
              <a:t> </a:t>
            </a:r>
            <a:r>
              <a:rPr lang="pl-PL" sz="900" dirty="0">
                <a:solidFill>
                  <a:schemeClr val="accent3"/>
                </a:solidFill>
              </a:rPr>
              <a:t>-O http://central.maven.org/maven2/org/apache/commons/commons-lang3/3.4/commons-lang3-3.4.jar</a:t>
            </a:r>
            <a:endParaRPr lang="pl-PL" sz="900" dirty="0" smtClean="0">
              <a:solidFill>
                <a:schemeClr val="accent3"/>
              </a:solidFill>
            </a:endParaRPr>
          </a:p>
          <a:p>
            <a:pPr lvl="1"/>
            <a:r>
              <a:rPr lang="pl-PL" dirty="0">
                <a:solidFill>
                  <a:schemeClr val="accent3"/>
                </a:solidFill>
              </a:rPr>
              <a:t>javac -classpath lib\*;..\conversions\bin wdsr\exercise1\*.java </a:t>
            </a:r>
            <a:r>
              <a:rPr lang="pl-PL" dirty="0" smtClean="0">
                <a:solidFill>
                  <a:schemeClr val="accent3"/>
                </a:solidFill>
              </a:rPr>
              <a:t>wdsr\exercise1\*.java </a:t>
            </a:r>
            <a:r>
              <a:rPr lang="pl-PL" dirty="0">
                <a:solidFill>
                  <a:schemeClr val="accent3"/>
                </a:solidFill>
              </a:rPr>
              <a:t>wdsr\exercise1\logic\*.java -d </a:t>
            </a:r>
            <a:r>
              <a:rPr lang="pl-PL" dirty="0" smtClean="0">
                <a:solidFill>
                  <a:schemeClr val="accent3"/>
                </a:solidFill>
              </a:rPr>
              <a:t>bin </a:t>
            </a:r>
            <a:endParaRPr lang="pl-PL" dirty="0"/>
          </a:p>
          <a:p>
            <a:pPr lvl="2"/>
            <a:r>
              <a:rPr lang="pl-PL" dirty="0" smtClean="0"/>
              <a:t>Kompilacja </a:t>
            </a:r>
            <a:r>
              <a:rPr lang="pl-PL" dirty="0" smtClean="0"/>
              <a:t>ze wskazaniem </a:t>
            </a:r>
            <a:r>
              <a:rPr lang="pl-PL" dirty="0" smtClean="0"/>
              <a:t>zależności: classpath</a:t>
            </a:r>
            <a:endParaRPr lang="pl-PL" dirty="0" smtClean="0"/>
          </a:p>
          <a:p>
            <a:pPr lvl="1"/>
            <a:r>
              <a:rPr lang="pl-PL" dirty="0" smtClean="0">
                <a:solidFill>
                  <a:schemeClr val="accent3"/>
                </a:solidFill>
              </a:rPr>
              <a:t>jar </a:t>
            </a:r>
            <a:r>
              <a:rPr lang="pl-PL" dirty="0" err="1" smtClean="0">
                <a:solidFill>
                  <a:schemeClr val="accent3"/>
                </a:solidFill>
              </a:rPr>
              <a:t>cvf</a:t>
            </a:r>
            <a:r>
              <a:rPr lang="pl-PL" dirty="0" smtClean="0">
                <a:solidFill>
                  <a:schemeClr val="accent3"/>
                </a:solidFill>
              </a:rPr>
              <a:t> calculator-1.0.jar -C bin .</a:t>
            </a:r>
          </a:p>
          <a:p>
            <a:pPr lvl="1"/>
            <a:r>
              <a:rPr lang="pl-PL" sz="1050" dirty="0" err="1" smtClean="0">
                <a:solidFill>
                  <a:schemeClr val="accent3"/>
                </a:solidFill>
              </a:rPr>
              <a:t>java</a:t>
            </a:r>
            <a:r>
              <a:rPr lang="pl-PL" sz="1050" dirty="0" smtClean="0">
                <a:solidFill>
                  <a:schemeClr val="accent3"/>
                </a:solidFill>
              </a:rPr>
              <a:t> -</a:t>
            </a:r>
            <a:r>
              <a:rPr lang="pl-PL" sz="1050" dirty="0" err="1" smtClean="0">
                <a:solidFill>
                  <a:schemeClr val="accent3"/>
                </a:solidFill>
              </a:rPr>
              <a:t>cp</a:t>
            </a:r>
            <a:r>
              <a:rPr lang="pl-PL" sz="1050" dirty="0" smtClean="0">
                <a:solidFill>
                  <a:schemeClr val="accent3"/>
                </a:solidFill>
              </a:rPr>
              <a:t> calculator-1.0.jar;lib\commons-lang3-3.4.jar;..\</a:t>
            </a:r>
            <a:r>
              <a:rPr lang="pl-PL" sz="1050" dirty="0" err="1" smtClean="0">
                <a:solidFill>
                  <a:schemeClr val="accent3"/>
                </a:solidFill>
              </a:rPr>
              <a:t>conversions</a:t>
            </a:r>
            <a:r>
              <a:rPr lang="pl-PL" sz="1050" dirty="0" smtClean="0">
                <a:solidFill>
                  <a:schemeClr val="accent3"/>
                </a:solidFill>
              </a:rPr>
              <a:t>\conversions-1.0.jar wdsr.exercise1.Main 2 -3 -5</a:t>
            </a:r>
          </a:p>
          <a:p>
            <a:pPr lvl="2"/>
            <a:r>
              <a:rPr lang="pl-PL" sz="1050" dirty="0" smtClean="0"/>
              <a:t>Uruchomienie aplikacji z argumentami 2, -3 i -5.</a:t>
            </a:r>
            <a:endParaRPr lang="pl-PL" sz="1050" dirty="0"/>
          </a:p>
        </p:txBody>
      </p:sp>
    </p:spTree>
    <p:extLst>
      <p:ext uri="{BB962C8B-B14F-4D97-AF65-F5344CB8AC3E}">
        <p14:creationId xmlns:p14="http://schemas.microsoft.com/office/powerpoint/2010/main" val="279480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_Template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>Marek Strejczek</Responsible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45AAF4-B73F-4E3A-B9D2-4DDAE0F1BE8A}">
  <ds:schemaRefs>
    <ds:schemaRef ds:uri="http://purl.org/dc/dcmitype/"/>
    <ds:schemaRef ds:uri="727178e8-9586-4f49-8e7b-77af9c2fb085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e44e039f-c551-4112-981c-456f1b630ef1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</Template>
  <TotalTime>5538</TotalTime>
  <Words>2027</Words>
  <Application>Microsoft Office PowerPoint</Application>
  <PresentationFormat>On-screen Show (16:9)</PresentationFormat>
  <Paragraphs>391</Paragraphs>
  <Slides>47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Wingdings</vt:lpstr>
      <vt:lpstr>GFT_Master_Template</vt:lpstr>
      <vt:lpstr>think-cell Folie</vt:lpstr>
      <vt:lpstr>WdSR - ćwiczenie 1 Budowanie i uruchamianie aplikacji</vt:lpstr>
      <vt:lpstr>Cel ćwiczenia</vt:lpstr>
      <vt:lpstr>Zakres ćwiczenia</vt:lpstr>
      <vt:lpstr>Zakres ćwiczenia</vt:lpstr>
      <vt:lpstr>Idea maszyny wirtualnej Java</vt:lpstr>
      <vt:lpstr>javac + jar + java</vt:lpstr>
      <vt:lpstr>javac + jar + java</vt:lpstr>
      <vt:lpstr>javac + jar + java</vt:lpstr>
      <vt:lpstr>javac + jar + java</vt:lpstr>
      <vt:lpstr>javac + jar + java</vt:lpstr>
      <vt:lpstr>Podsumowanie ćwiczenia 1a</vt:lpstr>
      <vt:lpstr>Zakres ćwiczenia</vt:lpstr>
      <vt:lpstr>Gradle build tool</vt:lpstr>
      <vt:lpstr>Gradle build tool</vt:lpstr>
      <vt:lpstr>Podsumowanie ćwiczenia 1b</vt:lpstr>
      <vt:lpstr>Pobranie projektu z GitHub przy pomocy IDE</vt:lpstr>
      <vt:lpstr>Pobranie projektu z GitHub przy pomocy IDE</vt:lpstr>
      <vt:lpstr>Pobranie projektu z GitHub przy pomocy IDE</vt:lpstr>
      <vt:lpstr>Pobranie projektu z GitHub przy pomocy IDE</vt:lpstr>
      <vt:lpstr>Import istniejącego projektu do IDE Instalacja wtyczki Gradle</vt:lpstr>
      <vt:lpstr>Import istniejącego projektu do IDE Instalacja wtyczki Gradle</vt:lpstr>
      <vt:lpstr>Import istniejącego projektu do IDE</vt:lpstr>
      <vt:lpstr>Import istniejącego projektu do IDE</vt:lpstr>
      <vt:lpstr>Import istniejącego projektu do IDE</vt:lpstr>
      <vt:lpstr>Uruchomienie zaimportowanego projektu w IDE</vt:lpstr>
      <vt:lpstr>Uruchomienie zaimportowanego projektu w IDE Domyślne ustawienia (bez argumentów)</vt:lpstr>
      <vt:lpstr>Uruchomienie zaimportowanego projektu w IDE Ustawienie parametrów wywołania</vt:lpstr>
      <vt:lpstr>Uruchomienie zaimportowanego projektu w IDE Ustawienie parametrów wywołania</vt:lpstr>
      <vt:lpstr>Uruchomienie zaimportowanego projektu w IDE Ustawienie parametrów wywołania</vt:lpstr>
      <vt:lpstr>Zakres ćwiczenia</vt:lpstr>
      <vt:lpstr>Logowanie z Log4J 2</vt:lpstr>
      <vt:lpstr>Logowanie z Log4J 2</vt:lpstr>
      <vt:lpstr>Logowanie z Log4J 2</vt:lpstr>
      <vt:lpstr>Logowanie z Log4J 2</vt:lpstr>
      <vt:lpstr>Logowanie z Log4J 2</vt:lpstr>
      <vt:lpstr>Zakres ćwiczenia</vt:lpstr>
      <vt:lpstr>Testy jednostkowe z JUnit</vt:lpstr>
      <vt:lpstr>Testy jednostkowe z JUnit</vt:lpstr>
      <vt:lpstr>Testy jednostkowe z JUnit</vt:lpstr>
      <vt:lpstr>Testy jednostkowe z JUnit</vt:lpstr>
      <vt:lpstr>Testy jednostkowe</vt:lpstr>
      <vt:lpstr>Zakres ćwiczenia</vt:lpstr>
      <vt:lpstr>Testy jednostkowe z wykorzystaniem mocków</vt:lpstr>
      <vt:lpstr>Testy jednostkowe z wykorzystaniem mocków</vt:lpstr>
      <vt:lpstr>Testy jednostkowe z wykorzystaniem mocków</vt:lpstr>
      <vt:lpstr>Testy jednostkowe z wykorzystaniem mocków</vt:lpstr>
      <vt:lpstr>PowerPoint Presentation</vt:lpstr>
    </vt:vector>
  </TitlesOfParts>
  <Company>GFT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in Poland</dc:title>
  <dc:creator>Marek Strejczek</dc:creator>
  <cp:lastModifiedBy>Boguszewicz, Daniel</cp:lastModifiedBy>
  <cp:revision>140</cp:revision>
  <dcterms:created xsi:type="dcterms:W3CDTF">2015-12-01T16:23:26Z</dcterms:created>
  <dcterms:modified xsi:type="dcterms:W3CDTF">2017-02-19T20:00:12Z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