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3"/>
  </p:notesMasterIdLst>
  <p:sldIdLst>
    <p:sldId id="256" r:id="rId2"/>
    <p:sldId id="267" r:id="rId3"/>
    <p:sldId id="289" r:id="rId4"/>
    <p:sldId id="269" r:id="rId5"/>
    <p:sldId id="277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68" r:id="rId14"/>
    <p:sldId id="278" r:id="rId15"/>
    <p:sldId id="280" r:id="rId16"/>
    <p:sldId id="279" r:id="rId17"/>
    <p:sldId id="257" r:id="rId18"/>
    <p:sldId id="258" r:id="rId19"/>
    <p:sldId id="259" r:id="rId20"/>
    <p:sldId id="262" r:id="rId21"/>
    <p:sldId id="281" r:id="rId22"/>
    <p:sldId id="282" r:id="rId23"/>
    <p:sldId id="283" r:id="rId24"/>
    <p:sldId id="284" r:id="rId25"/>
    <p:sldId id="286" r:id="rId26"/>
    <p:sldId id="287" r:id="rId27"/>
    <p:sldId id="285" r:id="rId28"/>
    <p:sldId id="288" r:id="rId29"/>
    <p:sldId id="260" r:id="rId30"/>
    <p:sldId id="26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mundo" initials="R" lastIdx="1" clrIdx="0">
    <p:extLst>
      <p:ext uri="{19B8F6BF-5375-455C-9EA6-DF929625EA0E}">
        <p15:presenceInfo xmlns:p15="http://schemas.microsoft.com/office/powerpoint/2012/main" userId="Raimun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86108" autoAdjust="0"/>
  </p:normalViewPr>
  <p:slideViewPr>
    <p:cSldViewPr snapToGrid="0">
      <p:cViewPr varScale="1">
        <p:scale>
          <a:sx n="96" d="100"/>
          <a:sy n="96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E45B7-4611-4A29-A6EC-A77E5B62695F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8541E-0481-45E0-A128-7B780C868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541E-0481-45E0-A128-7B780C86842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1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Qualidade  do  código</a:t>
            </a:r>
          </a:p>
          <a:p>
            <a:r>
              <a:rPr lang="pt-BR" dirty="0" smtClean="0"/>
              <a:t>Análise  de  requisitos</a:t>
            </a:r>
          </a:p>
          <a:p>
            <a:r>
              <a:rPr lang="pt-BR" dirty="0" smtClean="0"/>
              <a:t>Código  nasce testado </a:t>
            </a:r>
          </a:p>
          <a:p>
            <a:r>
              <a:rPr lang="pt-BR" u="none" smtClean="0"/>
              <a:t>Segurança</a:t>
            </a:r>
            <a:endParaRPr lang="pt-BR" u="none" dirty="0" smtClean="0"/>
          </a:p>
          <a:p>
            <a:r>
              <a:rPr lang="pt-BR" dirty="0" smtClean="0"/>
              <a:t>Simplicidade</a:t>
            </a:r>
          </a:p>
          <a:p>
            <a:r>
              <a:rPr lang="pt-BR" dirty="0" smtClean="0"/>
              <a:t>Correção </a:t>
            </a:r>
          </a:p>
          <a:p>
            <a:r>
              <a:rPr lang="pt-BR" dirty="0" smtClean="0"/>
              <a:t>Documentação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8541E-0481-45E0-A128-7B780C86842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4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5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7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1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092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7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8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1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2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3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riadworks.com.br/junit-testando-fluxos-de-excecao-e-erro" TargetMode="External"/><Relationship Id="rId2" Type="http://schemas.openxmlformats.org/officeDocument/2006/relationships/hyperlink" Target="http://www.aeaab.com.br/assets/docs/Testes_automatizados_de_software_-_Um_guia_pr%23U00e1tico_-_Casa_do_Codigo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91886"/>
            <a:ext cx="8915399" cy="4385495"/>
          </a:xfrm>
        </p:spPr>
        <p:txBody>
          <a:bodyPr>
            <a:normAutofit/>
          </a:bodyPr>
          <a:lstStyle/>
          <a:p>
            <a:r>
              <a:rPr lang="pt-BR" b="1" dirty="0"/>
              <a:t>Desenvolvimento dirigido a </a:t>
            </a:r>
            <a:r>
              <a:rPr lang="pt-BR" b="1" dirty="0" smtClean="0"/>
              <a:t>testes - TDD (Test-</a:t>
            </a:r>
            <a:r>
              <a:rPr lang="pt-BR" b="1" dirty="0" err="1" smtClean="0"/>
              <a:t>Driven</a:t>
            </a:r>
            <a:r>
              <a:rPr lang="pt-BR" b="1" dirty="0" smtClean="0"/>
              <a:t> </a:t>
            </a:r>
            <a:r>
              <a:rPr lang="pt-BR" b="1" dirty="0" err="1" smtClean="0"/>
              <a:t>Development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33149"/>
          </a:xfrm>
        </p:spPr>
        <p:txBody>
          <a:bodyPr/>
          <a:lstStyle/>
          <a:p>
            <a:r>
              <a:rPr lang="pt-BR" b="1" dirty="0" err="1" smtClean="0"/>
              <a:t>Antonio</a:t>
            </a:r>
            <a:r>
              <a:rPr lang="pt-BR" b="1" dirty="0" smtClean="0"/>
              <a:t> Márcio Albuquerque Almeida</a:t>
            </a:r>
            <a:endParaRPr lang="pt-BR" b="1" dirty="0" smtClean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845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A </a:t>
            </a:r>
            <a:r>
              <a:rPr lang="pt-BR" sz="2000" b="1" dirty="0" smtClean="0"/>
              <a:t>verificação da saída ainda é manual</a:t>
            </a:r>
          </a:p>
          <a:p>
            <a:pPr lvl="1"/>
            <a:r>
              <a:rPr lang="pt-BR" sz="2000" b="1" dirty="0" smtClean="0"/>
              <a:t>400 e 250 deveria ser as saídas esperadas</a:t>
            </a:r>
          </a:p>
          <a:p>
            <a:r>
              <a:rPr lang="pt-BR" sz="2000" b="1" dirty="0" smtClean="0"/>
              <a:t>Copiar código para </a:t>
            </a:r>
            <a:r>
              <a:rPr lang="pt-BR" sz="2000" b="1" dirty="0" err="1" smtClean="0"/>
              <a:t>TesteDoAvaliador</a:t>
            </a:r>
            <a:endParaRPr lang="pt-BR" sz="2000" b="1" dirty="0" smtClean="0"/>
          </a:p>
          <a:p>
            <a:r>
              <a:rPr lang="pt-BR" sz="2000" b="1" dirty="0" smtClean="0"/>
              <a:t>Melhoramos o código, mas a verificação continua sendo manual.</a:t>
            </a:r>
          </a:p>
          <a:p>
            <a:r>
              <a:rPr lang="pt-BR" sz="2000" b="1" dirty="0" smtClean="0"/>
              <a:t>Usaremos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 a partir de agora</a:t>
            </a:r>
          </a:p>
          <a:p>
            <a:r>
              <a:rPr lang="pt-BR" sz="2000" b="1" dirty="0" smtClean="0"/>
              <a:t>Precisamos adicionar a biblioteca</a:t>
            </a:r>
          </a:p>
          <a:p>
            <a:r>
              <a:rPr lang="en-US" sz="2000" b="1" dirty="0" smtClean="0"/>
              <a:t>B</a:t>
            </a:r>
            <a:r>
              <a:rPr lang="pt-BR" sz="2000" b="1" dirty="0" err="1" smtClean="0"/>
              <a:t>ibliotecas</a:t>
            </a:r>
            <a:r>
              <a:rPr lang="pt-BR" sz="2000" b="1" dirty="0" smtClean="0"/>
              <a:t> -&gt; botão direito -&gt; Adicionar biblioteca-&gt;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 4.12</a:t>
            </a:r>
          </a:p>
          <a:p>
            <a:r>
              <a:rPr lang="pt-BR" sz="2000" b="1" dirty="0" smtClean="0"/>
              <a:t>Adicionar </a:t>
            </a:r>
            <a:r>
              <a:rPr lang="pt-BR" sz="2000" b="1" dirty="0" err="1" smtClean="0"/>
              <a:t>Jar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Hamcrest</a:t>
            </a:r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34833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pt-BR" sz="2000" b="1" dirty="0" smtClean="0"/>
              <a:t>Modificações necessárias para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:</a:t>
            </a:r>
          </a:p>
          <a:p>
            <a:pPr lvl="1"/>
            <a:r>
              <a:rPr lang="pt-BR" sz="2000" b="1" dirty="0" smtClean="0"/>
              <a:t>um </a:t>
            </a:r>
            <a:r>
              <a:rPr lang="pt-BR" sz="2000" b="1" dirty="0"/>
              <a:t>método de teste deve sempre ser público, de instância (isto é, não pode ser </a:t>
            </a:r>
            <a:r>
              <a:rPr lang="pt-BR" sz="2000" b="1" dirty="0" err="1"/>
              <a:t>static</a:t>
            </a:r>
            <a:r>
              <a:rPr lang="pt-BR" sz="2000" b="1" dirty="0"/>
              <a:t>) e não receber nenhum </a:t>
            </a:r>
            <a:r>
              <a:rPr lang="pt-BR" sz="2000" b="1" dirty="0" smtClean="0"/>
              <a:t>parâmetro</a:t>
            </a:r>
          </a:p>
          <a:p>
            <a:pPr lvl="1"/>
            <a:r>
              <a:rPr lang="pt-BR" sz="2000" b="1" dirty="0" smtClean="0"/>
              <a:t>deve </a:t>
            </a:r>
            <a:r>
              <a:rPr lang="pt-BR" sz="2000" b="1" dirty="0"/>
              <a:t>ser anotado com @</a:t>
            </a:r>
            <a:r>
              <a:rPr lang="pt-BR" sz="2000" b="1" dirty="0" smtClean="0"/>
              <a:t>Test</a:t>
            </a:r>
          </a:p>
          <a:p>
            <a:r>
              <a:rPr lang="pt-BR" sz="2000" b="1" dirty="0" smtClean="0"/>
              <a:t>Criar classe </a:t>
            </a:r>
            <a:r>
              <a:rPr lang="pt-BR" sz="2000" b="1" dirty="0" err="1" smtClean="0"/>
              <a:t>AvaliadorTest</a:t>
            </a:r>
            <a:r>
              <a:rPr lang="pt-BR" sz="2000" b="1" dirty="0" smtClean="0"/>
              <a:t> e copiar código 02</a:t>
            </a:r>
          </a:p>
          <a:p>
            <a:r>
              <a:rPr lang="pt-BR" sz="2000" b="1" dirty="0" smtClean="0"/>
              <a:t>É uma convenção </a:t>
            </a:r>
            <a:r>
              <a:rPr lang="pt-BR" sz="2000" b="1" dirty="0"/>
              <a:t>que o nome da classe geralmente seja </a:t>
            </a:r>
            <a:r>
              <a:rPr lang="pt-BR" sz="2000" b="1" dirty="0" err="1" smtClean="0"/>
              <a:t>NomeDaClasseSobTesteTest</a:t>
            </a:r>
            <a:endParaRPr lang="pt-BR" sz="2000" b="1" dirty="0" smtClean="0"/>
          </a:p>
          <a:p>
            <a:r>
              <a:rPr lang="pt-BR" sz="2000" b="1" dirty="0" err="1" smtClean="0"/>
              <a:t>Main</a:t>
            </a:r>
            <a:r>
              <a:rPr lang="pt-BR" sz="2000" b="1" dirty="0" smtClean="0"/>
              <a:t> não é o nome mais adequando para o teste</a:t>
            </a:r>
          </a:p>
          <a:p>
            <a:pPr lvl="1"/>
            <a:r>
              <a:rPr lang="pt-BR" sz="2000" b="1" dirty="0" smtClean="0"/>
              <a:t>Mudaremos </a:t>
            </a:r>
            <a:r>
              <a:rPr lang="pt-BR" sz="2000" b="1" dirty="0"/>
              <a:t>para </a:t>
            </a:r>
            <a:r>
              <a:rPr lang="pt-BR" sz="2000" b="1" dirty="0" err="1"/>
              <a:t>deveEntenderLancesEmOrdemCrescente</a:t>
            </a:r>
            <a:endParaRPr lang="pt-BR" sz="2000" b="1" dirty="0" smtClean="0"/>
          </a:p>
          <a:p>
            <a:r>
              <a:rPr lang="pt-BR" sz="2000" b="1" dirty="0" smtClean="0"/>
              <a:t>Iremos utilizar a função </a:t>
            </a:r>
            <a:r>
              <a:rPr lang="pt-BR" sz="2000" b="1" dirty="0" err="1" smtClean="0"/>
              <a:t>Assert</a:t>
            </a:r>
            <a:r>
              <a:rPr lang="pt-BR" sz="2000" b="1" dirty="0" smtClean="0"/>
              <a:t> para que o </a:t>
            </a:r>
            <a:r>
              <a:rPr lang="pt-BR" sz="2000" b="1" dirty="0" err="1" smtClean="0"/>
              <a:t>JUnit</a:t>
            </a:r>
            <a:r>
              <a:rPr lang="pt-BR" sz="2000" b="1" dirty="0" smtClean="0"/>
              <a:t> possa entender as respostas esperadas</a:t>
            </a:r>
          </a:p>
          <a:p>
            <a:r>
              <a:rPr lang="pt-BR" sz="2000" b="1" dirty="0" smtClean="0"/>
              <a:t>Copiar novo código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1066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Classes de equivalência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94" y="2133600"/>
            <a:ext cx="9125986" cy="3635185"/>
          </a:xfrm>
        </p:spPr>
      </p:pic>
    </p:spTree>
    <p:extLst>
      <p:ext uri="{BB962C8B-B14F-4D97-AF65-F5344CB8AC3E}">
        <p14:creationId xmlns:p14="http://schemas.microsoft.com/office/powerpoint/2010/main" val="212452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Lances </a:t>
            </a:r>
            <a:r>
              <a:rPr lang="pt-BR" sz="2000" b="1" dirty="0"/>
              <a:t>em ordem </a:t>
            </a:r>
            <a:r>
              <a:rPr lang="pt-BR" sz="2000" b="1" dirty="0" smtClean="0"/>
              <a:t>crescente</a:t>
            </a:r>
            <a:endParaRPr lang="pt-BR" sz="2000" b="1" dirty="0"/>
          </a:p>
          <a:p>
            <a:r>
              <a:rPr lang="pt-BR" sz="2000" b="1" dirty="0" smtClean="0"/>
              <a:t>Lances </a:t>
            </a:r>
            <a:r>
              <a:rPr lang="pt-BR" sz="2000" b="1" dirty="0"/>
              <a:t>em ordem </a:t>
            </a:r>
            <a:r>
              <a:rPr lang="pt-BR" sz="2000" b="1" dirty="0" smtClean="0"/>
              <a:t>decrescente</a:t>
            </a:r>
            <a:endParaRPr lang="pt-BR" sz="2000" b="1" dirty="0"/>
          </a:p>
          <a:p>
            <a:r>
              <a:rPr lang="pt-BR" sz="2000" b="1" dirty="0" smtClean="0"/>
              <a:t>Lances </a:t>
            </a:r>
            <a:r>
              <a:rPr lang="pt-BR" sz="2000" b="1" dirty="0"/>
              <a:t>sem nenhuma ordem </a:t>
            </a:r>
            <a:r>
              <a:rPr lang="pt-BR" sz="2000" b="1" dirty="0" smtClean="0"/>
              <a:t>específica</a:t>
            </a:r>
            <a:endParaRPr lang="pt-BR" sz="2000" b="1" dirty="0"/>
          </a:p>
          <a:p>
            <a:r>
              <a:rPr lang="pt-BR" sz="2000" b="1" dirty="0" smtClean="0"/>
              <a:t>Apenas </a:t>
            </a:r>
            <a:r>
              <a:rPr lang="pt-BR" sz="2000" b="1" dirty="0"/>
              <a:t>um lance na </a:t>
            </a:r>
            <a:r>
              <a:rPr lang="pt-BR" sz="2000" b="1" dirty="0" smtClean="0"/>
              <a:t>lista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6628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Vamos implementar o teste para somente 1 lance dado</a:t>
            </a:r>
          </a:p>
          <a:p>
            <a:r>
              <a:rPr lang="pt-BR" sz="2000" b="1" dirty="0" smtClean="0"/>
              <a:t>Ver código das notas 03</a:t>
            </a:r>
          </a:p>
          <a:p>
            <a:r>
              <a:rPr lang="pt-BR" sz="2000" b="1" dirty="0" smtClean="0"/>
              <a:t>Eliminar o </a:t>
            </a:r>
            <a:r>
              <a:rPr lang="pt-BR" sz="2000" b="1" dirty="0" err="1" smtClean="0"/>
              <a:t>Assert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importanto</a:t>
            </a:r>
            <a:r>
              <a:rPr lang="pt-BR" sz="2000" b="1" dirty="0" smtClean="0"/>
              <a:t>:</a:t>
            </a:r>
          </a:p>
          <a:p>
            <a:pPr lvl="1"/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static</a:t>
            </a:r>
            <a:r>
              <a:rPr lang="pt-BR" sz="2000" b="1" dirty="0"/>
              <a:t> </a:t>
            </a:r>
            <a:r>
              <a:rPr lang="pt-BR" sz="2000" b="1" dirty="0" err="1"/>
              <a:t>org.junit.Assert.assertEquals</a:t>
            </a:r>
            <a:r>
              <a:rPr lang="pt-BR" sz="2000" b="1" dirty="0" smtClean="0"/>
              <a:t>;</a:t>
            </a:r>
          </a:p>
          <a:p>
            <a:r>
              <a:rPr lang="pt-BR" sz="2000" b="1" dirty="0" smtClean="0"/>
              <a:t>Implementar na Classe Avaliador para que ele retorne os  três maiores lances</a:t>
            </a:r>
          </a:p>
          <a:p>
            <a:endParaRPr lang="pt-BR" sz="2200" b="1" dirty="0" smtClean="0"/>
          </a:p>
          <a:p>
            <a:pPr lvl="1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1720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Eliminar o </a:t>
            </a:r>
            <a:r>
              <a:rPr lang="pt-BR" sz="2000" b="1" dirty="0" err="1" smtClean="0"/>
              <a:t>Assert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importanto</a:t>
            </a:r>
            <a:r>
              <a:rPr lang="pt-BR" sz="2000" b="1" dirty="0" smtClean="0"/>
              <a:t>:</a:t>
            </a:r>
          </a:p>
          <a:p>
            <a:pPr lvl="1"/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static</a:t>
            </a:r>
            <a:r>
              <a:rPr lang="pt-BR" sz="2000" b="1" dirty="0"/>
              <a:t> </a:t>
            </a:r>
            <a:r>
              <a:rPr lang="pt-BR" sz="2000" b="1" dirty="0" err="1"/>
              <a:t>org.junit.Assert.assertEquals</a:t>
            </a:r>
            <a:r>
              <a:rPr lang="pt-BR" sz="2000" b="1" dirty="0" smtClean="0"/>
              <a:t>;</a:t>
            </a:r>
          </a:p>
          <a:p>
            <a:r>
              <a:rPr lang="pt-BR" sz="2000" b="1" dirty="0" smtClean="0"/>
              <a:t>Implementar na Classe Avaliador para que ele retorne os  três maiores lances</a:t>
            </a:r>
          </a:p>
          <a:p>
            <a:r>
              <a:rPr lang="pt-BR" sz="2000" b="1" dirty="0" smtClean="0"/>
              <a:t>Nota-se que esse teste passa corretamente, porém quebra o anterior</a:t>
            </a:r>
            <a:endParaRPr lang="pt-BR" sz="2000" b="1" dirty="0"/>
          </a:p>
          <a:p>
            <a:r>
              <a:rPr lang="pt-BR" sz="2000" b="1" dirty="0" smtClean="0"/>
              <a:t>maiores </a:t>
            </a:r>
            <a:r>
              <a:rPr lang="pt-BR" sz="2000" b="1" dirty="0"/>
              <a:t>= </a:t>
            </a:r>
            <a:r>
              <a:rPr lang="pt-BR" sz="2000" b="1" dirty="0" err="1"/>
              <a:t>maiores.subList</a:t>
            </a:r>
            <a:r>
              <a:rPr lang="pt-BR" sz="2000" b="1" dirty="0"/>
              <a:t>(0, </a:t>
            </a:r>
            <a:r>
              <a:rPr lang="pt-BR" sz="2000" b="1" dirty="0" err="1"/>
              <a:t>maiores.size</a:t>
            </a:r>
            <a:r>
              <a:rPr lang="pt-BR" sz="2000" b="1" dirty="0"/>
              <a:t>() &gt; 3 ? 3 : </a:t>
            </a:r>
            <a:r>
              <a:rPr lang="pt-BR" sz="2000" b="1" dirty="0" err="1"/>
              <a:t>maiores.size</a:t>
            </a:r>
            <a:r>
              <a:rPr lang="pt-BR" sz="2000" b="1" dirty="0" smtClean="0"/>
              <a:t>());</a:t>
            </a:r>
          </a:p>
          <a:p>
            <a:r>
              <a:rPr lang="pt-BR" sz="2000" b="1" dirty="0" smtClean="0"/>
              <a:t>Devemos também testar os três maiores elementos</a:t>
            </a:r>
          </a:p>
          <a:p>
            <a:pPr lvl="1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90075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Até o momento, primeiro codificamos e só depois testamos.</a:t>
            </a:r>
          </a:p>
          <a:p>
            <a:r>
              <a:rPr lang="pt-BR" sz="2000" b="1" dirty="0" smtClean="0"/>
              <a:t>Isso não é TDD!</a:t>
            </a:r>
            <a:endParaRPr lang="pt-BR" sz="2000" b="1" dirty="0"/>
          </a:p>
          <a:p>
            <a:endParaRPr lang="pt-BR" sz="2200" b="1" dirty="0" smtClean="0"/>
          </a:p>
          <a:p>
            <a:pPr lvl="1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1875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 smtClean="0"/>
              <a:t>É </a:t>
            </a:r>
            <a:r>
              <a:rPr lang="pt-BR" sz="2000" b="1" dirty="0"/>
              <a:t>uma abordagem para o </a:t>
            </a:r>
            <a:r>
              <a:rPr lang="pt-BR" sz="2000" b="1" dirty="0" smtClean="0"/>
              <a:t>desenvolvimento </a:t>
            </a:r>
            <a:r>
              <a:rPr lang="pt-BR" sz="2000" b="1" dirty="0"/>
              <a:t>de programas em que se intercalam testes e desenvolvimento de </a:t>
            </a:r>
            <a:r>
              <a:rPr lang="pt-BR" sz="2000" b="1" dirty="0" smtClean="0"/>
              <a:t>código;</a:t>
            </a:r>
          </a:p>
          <a:p>
            <a:r>
              <a:rPr lang="pt-BR" sz="2000" b="1" dirty="0" smtClean="0"/>
              <a:t>Utilizado em paralelo com métodos ágeis;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476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Ciclo de desenvolvimento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624613"/>
            <a:ext cx="8915400" cy="27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Ciclo de desenvolvimento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558672"/>
          </a:xfrm>
        </p:spPr>
        <p:txBody>
          <a:bodyPr/>
          <a:lstStyle/>
          <a:p>
            <a:r>
              <a:rPr lang="pt-BR" sz="2000" b="1" dirty="0" smtClean="0"/>
              <a:t>Vermelho-verde-</a:t>
            </a:r>
            <a:r>
              <a:rPr lang="pt-BR" sz="2000" b="1" dirty="0" err="1" smtClean="0"/>
              <a:t>refatora</a:t>
            </a:r>
            <a:r>
              <a:rPr lang="pt-BR" sz="2000" b="1" dirty="0" smtClean="0"/>
              <a:t> (</a:t>
            </a:r>
            <a:r>
              <a:rPr lang="pt-BR" sz="2000" b="1" dirty="0" err="1" smtClean="0"/>
              <a:t>red-green-refactor</a:t>
            </a:r>
            <a:r>
              <a:rPr lang="pt-BR" sz="2000" b="1" dirty="0" smtClean="0"/>
              <a:t>)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40" y="1581150"/>
            <a:ext cx="1135746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Sistema simples para gerir leilões;</a:t>
            </a:r>
          </a:p>
          <a:p>
            <a:r>
              <a:rPr lang="pt-BR" sz="2000" b="1" dirty="0" smtClean="0"/>
              <a:t>Classe </a:t>
            </a:r>
            <a:r>
              <a:rPr lang="pt-BR" sz="2000" b="1" dirty="0" err="1" smtClean="0"/>
              <a:t>Usuario</a:t>
            </a:r>
            <a:endParaRPr lang="pt-BR" sz="2000" b="1" dirty="0" smtClean="0"/>
          </a:p>
          <a:p>
            <a:pPr lvl="1"/>
            <a:r>
              <a:rPr lang="pt-BR" sz="1800" b="1" dirty="0" smtClean="0"/>
              <a:t>Id</a:t>
            </a:r>
          </a:p>
          <a:p>
            <a:pPr lvl="1"/>
            <a:r>
              <a:rPr lang="pt-BR" sz="1800" b="1" dirty="0"/>
              <a:t>n</a:t>
            </a:r>
            <a:r>
              <a:rPr lang="pt-BR" sz="1800" b="1" dirty="0" smtClean="0"/>
              <a:t>ome</a:t>
            </a:r>
          </a:p>
          <a:p>
            <a:r>
              <a:rPr lang="pt-BR" sz="2000" b="1" dirty="0" smtClean="0"/>
              <a:t>Classe Lance</a:t>
            </a:r>
          </a:p>
          <a:p>
            <a:pPr lvl="1"/>
            <a:r>
              <a:rPr lang="pt-BR" sz="1800" b="1" dirty="0" err="1" smtClean="0"/>
              <a:t>usuario</a:t>
            </a:r>
            <a:endParaRPr lang="pt-BR" sz="1800" b="1" dirty="0" smtClean="0"/>
          </a:p>
          <a:p>
            <a:pPr lvl="1"/>
            <a:r>
              <a:rPr lang="pt-BR" sz="1800" b="1" dirty="0" smtClean="0"/>
              <a:t>valor</a:t>
            </a:r>
          </a:p>
          <a:p>
            <a:r>
              <a:rPr lang="pt-BR" sz="2000" b="1" dirty="0"/>
              <a:t>Classe </a:t>
            </a:r>
            <a:r>
              <a:rPr lang="pt-BR" sz="2000" b="1" dirty="0" err="1" smtClean="0"/>
              <a:t>Leilao</a:t>
            </a:r>
            <a:endParaRPr lang="pt-BR" sz="2000" b="1" dirty="0" smtClean="0"/>
          </a:p>
          <a:p>
            <a:pPr lvl="1"/>
            <a:r>
              <a:rPr lang="pt-BR" sz="1800" b="1" dirty="0" smtClean="0"/>
              <a:t>descrição</a:t>
            </a:r>
          </a:p>
          <a:p>
            <a:pPr lvl="1"/>
            <a:r>
              <a:rPr lang="pt-BR" sz="1800" b="1" dirty="0"/>
              <a:t>l</a:t>
            </a:r>
            <a:r>
              <a:rPr lang="pt-BR" sz="1800" b="1" dirty="0" smtClean="0"/>
              <a:t>ista lances</a:t>
            </a:r>
          </a:p>
          <a:p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56136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Baby </a:t>
            </a:r>
            <a:r>
              <a:rPr lang="pt-BR" dirty="0" err="1" smtClean="0"/>
              <a:t>Steps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Tomar </a:t>
            </a:r>
            <a:r>
              <a:rPr lang="pt-BR" sz="2000" b="1" dirty="0"/>
              <a:t>o passo mais simples que resolva o problema naquele </a:t>
            </a:r>
            <a:r>
              <a:rPr lang="pt-BR" sz="2000" b="1" dirty="0" smtClean="0"/>
              <a:t>momento</a:t>
            </a:r>
          </a:p>
          <a:p>
            <a:r>
              <a:rPr lang="pt-BR" sz="2000" b="1" dirty="0" smtClean="0"/>
              <a:t>Levar </a:t>
            </a:r>
            <a:r>
              <a:rPr lang="pt-BR" sz="2000" b="1" dirty="0"/>
              <a:t>o desenvolvedor sempre ao </a:t>
            </a:r>
            <a:r>
              <a:rPr lang="pt-BR" sz="2000" b="1" dirty="0" smtClean="0"/>
              <a:t>código mais simples</a:t>
            </a:r>
          </a:p>
          <a:p>
            <a:r>
              <a:rPr lang="pt-BR" sz="2000" b="1" dirty="0" smtClean="0"/>
              <a:t>PROBLEMA: </a:t>
            </a:r>
            <a:r>
              <a:rPr lang="pt-BR" sz="2000" b="1" dirty="0"/>
              <a:t>desenvolvedor, ao invés de partir para </a:t>
            </a:r>
            <a:r>
              <a:rPr lang="pt-BR" sz="2000" b="1" dirty="0" smtClean="0"/>
              <a:t>uma solução </a:t>
            </a:r>
            <a:r>
              <a:rPr lang="pt-BR" sz="2000" b="1" dirty="0"/>
              <a:t>mais abstrata, que resolveria o problema de forma genérica, prefere </a:t>
            </a:r>
            <a:r>
              <a:rPr lang="pt-BR" sz="2000" b="1" dirty="0" smtClean="0"/>
              <a:t>ficar postergando </a:t>
            </a:r>
            <a:r>
              <a:rPr lang="pt-BR" sz="2000" b="1" dirty="0"/>
              <a:t>a implementação final, com a desculpa de estar praticando passos </a:t>
            </a:r>
            <a:r>
              <a:rPr lang="pt-BR" sz="2000" b="1" dirty="0" smtClean="0"/>
              <a:t>de bebê.</a:t>
            </a:r>
          </a:p>
          <a:p>
            <a:r>
              <a:rPr lang="pt-BR" sz="2000" b="1" dirty="0" smtClean="0"/>
              <a:t>Desenvolvedor deve </a:t>
            </a:r>
            <a:r>
              <a:rPr lang="pt-BR" sz="2000" b="1" dirty="0"/>
              <a:t>buscar pela solução mais simples, e não pela modificação </a:t>
            </a:r>
            <a:r>
              <a:rPr lang="pt-BR" sz="2000" b="1" dirty="0" smtClean="0"/>
              <a:t>mais simples</a:t>
            </a:r>
            <a:r>
              <a:rPr lang="pt-B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A classe Leilão é importante e precisa ser testada</a:t>
            </a:r>
          </a:p>
          <a:p>
            <a:pPr lvl="1"/>
            <a:r>
              <a:rPr lang="pt-BR" sz="2000" b="1" dirty="0" smtClean="0"/>
              <a:t>Em especial o método propõe, que pode receber modificações</a:t>
            </a:r>
          </a:p>
          <a:p>
            <a:r>
              <a:rPr lang="pt-BR" sz="2000" b="1" dirty="0" smtClean="0"/>
              <a:t>Criar classe </a:t>
            </a:r>
            <a:r>
              <a:rPr lang="pt-BR" sz="2000" b="1" dirty="0" err="1" smtClean="0"/>
              <a:t>LeilaoTest</a:t>
            </a:r>
            <a:endParaRPr lang="pt-BR" sz="2000" b="1" dirty="0" smtClean="0"/>
          </a:p>
          <a:p>
            <a:r>
              <a:rPr lang="pt-BR" sz="2000" b="1" dirty="0" smtClean="0"/>
              <a:t>Copiar código de teste inicial das notas 04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7440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adicionar as seguintes regras:</a:t>
            </a:r>
          </a:p>
          <a:p>
            <a:pPr lvl="1"/>
            <a:r>
              <a:rPr lang="pt-BR" sz="2000" b="1" dirty="0"/>
              <a:t>Uma pessoa não pode propor dois lances em </a:t>
            </a:r>
            <a:r>
              <a:rPr lang="pt-BR" sz="2000" b="1" dirty="0" smtClean="0"/>
              <a:t>sequência</a:t>
            </a:r>
          </a:p>
          <a:p>
            <a:pPr lvl="1"/>
            <a:r>
              <a:rPr lang="pt-BR" sz="2000" b="1" dirty="0" smtClean="0"/>
              <a:t>Uma </a:t>
            </a:r>
            <a:r>
              <a:rPr lang="pt-BR" sz="2000" b="1" dirty="0"/>
              <a:t>pessoa não pode dar mais do que cinco lances no mesmo leilão</a:t>
            </a:r>
            <a:endParaRPr lang="pt-BR" sz="2000" b="1" dirty="0" smtClean="0"/>
          </a:p>
          <a:p>
            <a:r>
              <a:rPr lang="pt-BR" sz="2000" b="1" dirty="0" smtClean="0"/>
              <a:t>Logo, primeiro iremos codificar o teste do lance seguido</a:t>
            </a:r>
          </a:p>
          <a:p>
            <a:r>
              <a:rPr lang="pt-BR" sz="2000" b="1" dirty="0" smtClean="0"/>
              <a:t>Copiar código das notas 04 e em seguida vamos testar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823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adicionar as seguintes regras:</a:t>
            </a:r>
          </a:p>
          <a:p>
            <a:pPr lvl="1"/>
            <a:r>
              <a:rPr lang="pt-BR" sz="2000" b="1" dirty="0"/>
              <a:t>Uma pessoa não pode propor dois lances em </a:t>
            </a:r>
            <a:r>
              <a:rPr lang="pt-BR" sz="2000" b="1" dirty="0" smtClean="0"/>
              <a:t>sequência</a:t>
            </a:r>
          </a:p>
          <a:p>
            <a:pPr lvl="1"/>
            <a:r>
              <a:rPr lang="pt-BR" sz="2000" b="1" dirty="0" smtClean="0"/>
              <a:t>Uma </a:t>
            </a:r>
            <a:r>
              <a:rPr lang="pt-BR" sz="2000" b="1" dirty="0"/>
              <a:t>pessoa não pode dar mais do que cinco lances no mesmo leilão</a:t>
            </a:r>
            <a:endParaRPr lang="pt-BR" sz="2000" b="1" dirty="0" smtClean="0"/>
          </a:p>
          <a:p>
            <a:r>
              <a:rPr lang="pt-BR" sz="2000" b="1" dirty="0" smtClean="0"/>
              <a:t>Logo, primeiro iremos codificar o teste do lance seguido</a:t>
            </a:r>
          </a:p>
          <a:p>
            <a:r>
              <a:rPr lang="pt-BR" sz="2000" b="1" dirty="0" smtClean="0"/>
              <a:t>Copiar código das notas 04 e em seguida vamos testar</a:t>
            </a:r>
          </a:p>
          <a:p>
            <a:r>
              <a:rPr lang="pt-BR" sz="2000" b="1" dirty="0" smtClean="0"/>
              <a:t>Após o erro, agora vamos codificar</a:t>
            </a:r>
          </a:p>
          <a:p>
            <a:pPr lvl="1"/>
            <a:r>
              <a:rPr lang="pt-BR" sz="2000" b="1" dirty="0" smtClean="0"/>
              <a:t>Modificar método </a:t>
            </a:r>
            <a:r>
              <a:rPr lang="pt-BR" sz="2000" b="1" dirty="0" err="1" smtClean="0"/>
              <a:t>propoe</a:t>
            </a:r>
            <a:r>
              <a:rPr lang="pt-BR" sz="2000" b="1" dirty="0" smtClean="0"/>
              <a:t> da classe </a:t>
            </a:r>
            <a:r>
              <a:rPr lang="pt-BR" sz="2000" b="1" dirty="0" err="1" smtClean="0"/>
              <a:t>Leilao</a:t>
            </a:r>
            <a:endParaRPr lang="pt-BR" sz="18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267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</a:t>
            </a:r>
            <a:r>
              <a:rPr lang="pt-BR" sz="2000" b="1" dirty="0" err="1" smtClean="0"/>
              <a:t>refatorar</a:t>
            </a:r>
            <a:r>
              <a:rPr lang="pt-BR" sz="2000" b="1" dirty="0" smtClean="0"/>
              <a:t> nosso método propõe para uma melhor compreensão do mesmo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879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</a:t>
            </a:r>
            <a:r>
              <a:rPr lang="pt-BR" sz="2000" b="1" dirty="0" err="1" smtClean="0"/>
              <a:t>refatorar</a:t>
            </a:r>
            <a:r>
              <a:rPr lang="pt-BR" sz="2000" b="1" dirty="0" smtClean="0"/>
              <a:t> nosso método propõe para uma melhor compreensão do mesmo</a:t>
            </a:r>
          </a:p>
          <a:p>
            <a:r>
              <a:rPr lang="pt-BR" sz="2000" b="1" dirty="0" smtClean="0"/>
              <a:t>Vamos implemente a funcionalidade de não permitir mais de 5 lances por usuário</a:t>
            </a:r>
          </a:p>
          <a:p>
            <a:r>
              <a:rPr lang="pt-BR" sz="2000" b="1" dirty="0" smtClean="0"/>
              <a:t>Primeiro implementamos o teste, copiar código das notas 05.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734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Iremos </a:t>
            </a:r>
            <a:r>
              <a:rPr lang="pt-BR" sz="2000" b="1" dirty="0" err="1" smtClean="0"/>
              <a:t>refatorar</a:t>
            </a:r>
            <a:r>
              <a:rPr lang="pt-BR" sz="2000" b="1" dirty="0" smtClean="0"/>
              <a:t> nosso método propõe para uma melhor compreensão do mesmo</a:t>
            </a:r>
          </a:p>
          <a:p>
            <a:r>
              <a:rPr lang="pt-BR" sz="2000" b="1" dirty="0" smtClean="0"/>
              <a:t>Vamos implemente a funcionalidade de não permitir mais de 5 lances por usuário</a:t>
            </a:r>
          </a:p>
          <a:p>
            <a:r>
              <a:rPr lang="pt-BR" sz="2000" b="1" dirty="0" smtClean="0"/>
              <a:t>Primeiro implementamos o teste, copiar código das notas 05</a:t>
            </a:r>
          </a:p>
          <a:p>
            <a:r>
              <a:rPr lang="pt-BR" sz="2000" b="1" dirty="0" smtClean="0"/>
              <a:t>Novamente o teste falha, vamos modificar nossa função </a:t>
            </a:r>
            <a:r>
              <a:rPr lang="pt-BR" sz="2000" b="1" dirty="0" err="1" smtClean="0"/>
              <a:t>propoe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433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Testes aprovados, mas podemos melhorar o código.</a:t>
            </a:r>
          </a:p>
          <a:p>
            <a:pPr lvl="1"/>
            <a:r>
              <a:rPr lang="pt-BR" sz="1800" b="1" dirty="0" smtClean="0"/>
              <a:t>Extraindo a contagem do número de lances</a:t>
            </a:r>
          </a:p>
          <a:p>
            <a:pPr lvl="1"/>
            <a:r>
              <a:rPr lang="pt-BR" sz="1800" b="1" dirty="0" smtClean="0"/>
              <a:t>Extrair todo o condicional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1025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JUnit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@</a:t>
            </a:r>
            <a:r>
              <a:rPr lang="pt-BR" sz="2000" b="1" dirty="0" err="1" smtClean="0"/>
              <a:t>Before</a:t>
            </a:r>
            <a:endParaRPr lang="pt-BR" sz="2000" b="1" dirty="0" smtClean="0"/>
          </a:p>
          <a:p>
            <a:r>
              <a:rPr lang="pt-BR" sz="2000" b="1" dirty="0" smtClean="0"/>
              <a:t>@</a:t>
            </a:r>
            <a:r>
              <a:rPr lang="pt-BR" sz="2000" b="1" dirty="0" err="1" smtClean="0"/>
              <a:t>After</a:t>
            </a:r>
            <a:endParaRPr lang="pt-BR" sz="2000" b="1" dirty="0" smtClean="0"/>
          </a:p>
          <a:p>
            <a:r>
              <a:rPr lang="pt-BR" sz="2000" b="1" dirty="0" smtClean="0"/>
              <a:t>@</a:t>
            </a:r>
            <a:r>
              <a:rPr lang="pt-BR" sz="2000" b="1" dirty="0" err="1" smtClean="0"/>
              <a:t>BeforeClass</a:t>
            </a:r>
            <a:endParaRPr lang="pt-BR" sz="2000" b="1" dirty="0" smtClean="0"/>
          </a:p>
          <a:p>
            <a:r>
              <a:rPr lang="pt-BR" sz="2000" b="1" dirty="0" smtClean="0"/>
              <a:t>@</a:t>
            </a:r>
            <a:r>
              <a:rPr lang="pt-BR" sz="2000" b="1" dirty="0" err="1" smtClean="0"/>
              <a:t>AfterClass</a:t>
            </a:r>
            <a:endParaRPr lang="pt-BR" sz="2000" b="1" dirty="0" smtClean="0"/>
          </a:p>
          <a:p>
            <a:r>
              <a:rPr lang="pt-BR" sz="2000" b="1" dirty="0" smtClean="0"/>
              <a:t>Podemos usar exceções para verificação nos testes</a:t>
            </a:r>
          </a:p>
          <a:p>
            <a:endParaRPr lang="pt-BR" sz="2000" b="1" dirty="0"/>
          </a:p>
          <a:p>
            <a:r>
              <a:rPr lang="pt-BR" sz="2400" b="1" dirty="0" err="1"/>
              <a:t>Mock</a:t>
            </a:r>
            <a:r>
              <a:rPr lang="pt-BR" sz="2400" b="1" dirty="0"/>
              <a:t> </a:t>
            </a:r>
            <a:r>
              <a:rPr lang="pt-BR" sz="2400" b="1" dirty="0" err="1"/>
              <a:t>Objects</a:t>
            </a:r>
            <a:endParaRPr lang="pt-BR" sz="2400" b="1" dirty="0"/>
          </a:p>
          <a:p>
            <a:r>
              <a:rPr lang="pt-BR" sz="2000" b="1" dirty="0"/>
              <a:t>Classes que simulam o comportamento de outras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214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Vantagens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Cobertura de </a:t>
            </a:r>
            <a:r>
              <a:rPr lang="pt-BR" sz="2000" b="1" dirty="0" smtClean="0"/>
              <a:t>código</a:t>
            </a:r>
          </a:p>
          <a:p>
            <a:pPr lvl="1"/>
            <a:r>
              <a:rPr lang="pt-BR" sz="1800" b="1" dirty="0" smtClean="0"/>
              <a:t>ao </a:t>
            </a:r>
            <a:r>
              <a:rPr lang="pt-BR" sz="1800" b="1" dirty="0"/>
              <a:t>menos um teste </a:t>
            </a:r>
            <a:r>
              <a:rPr lang="pt-BR" sz="1800" b="1" dirty="0" smtClean="0"/>
              <a:t>associado;</a:t>
            </a:r>
            <a:endParaRPr lang="pt-BR" sz="1800" b="1" dirty="0"/>
          </a:p>
          <a:p>
            <a:r>
              <a:rPr lang="pt-BR" sz="2000" b="1" dirty="0" smtClean="0"/>
              <a:t>Teste de regressão</a:t>
            </a:r>
          </a:p>
          <a:p>
            <a:pPr lvl="1"/>
            <a:r>
              <a:rPr lang="pt-BR" sz="1800" b="1" dirty="0"/>
              <a:t> </a:t>
            </a:r>
            <a:r>
              <a:rPr lang="pt-BR" sz="1800" b="1" dirty="0" smtClean="0"/>
              <a:t>testes são desenvolvidos </a:t>
            </a:r>
            <a:r>
              <a:rPr lang="pt-BR" sz="1800" b="1" dirty="0"/>
              <a:t>de forma </a:t>
            </a:r>
            <a:r>
              <a:rPr lang="pt-BR" sz="1800" b="1" dirty="0" smtClean="0"/>
              <a:t>incremental;</a:t>
            </a:r>
          </a:p>
          <a:p>
            <a:r>
              <a:rPr lang="pt-BR" sz="2000" b="1" dirty="0" smtClean="0"/>
              <a:t>Depuração simplificada</a:t>
            </a:r>
          </a:p>
          <a:p>
            <a:r>
              <a:rPr lang="pt-BR" sz="2000" b="1" dirty="0"/>
              <a:t>Documentação de </a:t>
            </a:r>
            <a:r>
              <a:rPr lang="pt-BR" sz="2000" b="1" dirty="0" smtClean="0"/>
              <a:t>sistema</a:t>
            </a:r>
          </a:p>
          <a:p>
            <a:pPr lvl="1"/>
            <a:r>
              <a:rPr lang="pt-BR" sz="1800" b="1" dirty="0"/>
              <a:t>Ler os testes pode tornar mais fácil a compreensão do </a:t>
            </a:r>
            <a:r>
              <a:rPr lang="pt-BR" sz="1800" b="1" dirty="0" smtClean="0"/>
              <a:t>código;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8156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45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Quando usar ou não TDD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Em momentos onde o desenvolvedor não sabe bem como resolver o </a:t>
            </a:r>
            <a:r>
              <a:rPr lang="pt-BR" sz="2000" b="1" dirty="0" smtClean="0"/>
              <a:t>problema, o TDD pode </a:t>
            </a:r>
            <a:r>
              <a:rPr lang="pt-BR" sz="2000" b="1" dirty="0"/>
              <a:t>ser de grande valia devido ao seu constante </a:t>
            </a:r>
            <a:r>
              <a:rPr lang="pt-BR" sz="2000" b="1" dirty="0" smtClean="0"/>
              <a:t>feedback sobre a qualidade do código.</a:t>
            </a:r>
          </a:p>
          <a:p>
            <a:r>
              <a:rPr lang="pt-BR" sz="2000" b="1" dirty="0" smtClean="0"/>
              <a:t>Em </a:t>
            </a:r>
            <a:r>
              <a:rPr lang="pt-BR" sz="2000" b="1" dirty="0"/>
              <a:t>momentos onde o desenvolvedor já sabe como resolver o </a:t>
            </a:r>
            <a:r>
              <a:rPr lang="pt-BR" sz="2000" b="1" dirty="0" smtClean="0"/>
              <a:t>problema, tanto </a:t>
            </a:r>
            <a:r>
              <a:rPr lang="pt-BR" sz="2000" b="1" dirty="0"/>
              <a:t>do ponto de implementação, quanto do ponto de vista de design, não utilizar TDD pode não ser um problema tão grande assim</a:t>
            </a:r>
            <a:r>
              <a:rPr lang="pt-BR" sz="2000" b="1" dirty="0" smtClean="0"/>
              <a:t>.</a:t>
            </a:r>
          </a:p>
          <a:p>
            <a:r>
              <a:rPr lang="pt-BR" sz="2000" b="1" dirty="0"/>
              <a:t>Durante a implementação de um </a:t>
            </a:r>
            <a:r>
              <a:rPr lang="pt-BR" sz="2000" b="1" dirty="0" smtClean="0"/>
              <a:t>DAO</a:t>
            </a:r>
            <a:r>
              <a:rPr lang="pt-BR" sz="2000" b="1" dirty="0"/>
              <a:t>, não há grande </a:t>
            </a:r>
            <a:r>
              <a:rPr lang="pt-BR" sz="2000" b="1" dirty="0" smtClean="0"/>
              <a:t>necessidade.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420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http://www.aeaab.com.br/assets/docs/Testes_automatizados_de_software_-_Um_guia_pr%23U00e1tico_-_</a:t>
            </a:r>
            <a:r>
              <a:rPr lang="pt-BR" dirty="0" smtClean="0">
                <a:hlinkClick r:id="rId2"/>
              </a:rPr>
              <a:t>Casa_do_Codigo.pdf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blog.triadworks.com.br/junit-testando-fluxos-de-excecao-e-erro</a:t>
            </a:r>
            <a:endParaRPr lang="pt-BR" dirty="0" smtClean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1112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Abrir </a:t>
            </a:r>
            <a:r>
              <a:rPr lang="pt-BR" sz="2000" b="1" dirty="0" smtClean="0"/>
              <a:t>o projeto no </a:t>
            </a:r>
            <a:r>
              <a:rPr lang="pt-BR" sz="2000" b="1" dirty="0" err="1" smtClean="0"/>
              <a:t>Netbeans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Leilao</a:t>
            </a:r>
            <a:endParaRPr lang="pt-BR" sz="2000" b="1" dirty="0" smtClean="0"/>
          </a:p>
          <a:p>
            <a:r>
              <a:rPr lang="pt-BR" sz="2000" b="1" dirty="0" smtClean="0"/>
              <a:t>Criar Classe Avaliador e também </a:t>
            </a:r>
            <a:r>
              <a:rPr lang="pt-BR" sz="2000" b="1" dirty="0" err="1" smtClean="0"/>
              <a:t>TesteDoAvaliador</a:t>
            </a:r>
            <a:endParaRPr lang="pt-BR" sz="2000" b="1" dirty="0" smtClean="0"/>
          </a:p>
          <a:p>
            <a:r>
              <a:rPr lang="pt-BR" sz="2000" b="1" dirty="0" smtClean="0"/>
              <a:t>Copiar os códigos das notas 1</a:t>
            </a:r>
          </a:p>
          <a:p>
            <a:r>
              <a:rPr lang="pt-BR" sz="2000" b="1" dirty="0" smtClean="0"/>
              <a:t>Implementar </a:t>
            </a:r>
            <a:r>
              <a:rPr lang="pt-BR" sz="2000" b="1" dirty="0"/>
              <a:t>a busca pelo </a:t>
            </a:r>
            <a:r>
              <a:rPr lang="pt-BR" sz="2000" b="1" dirty="0" smtClean="0"/>
              <a:t>maior </a:t>
            </a:r>
            <a:r>
              <a:rPr lang="pt-BR" sz="2000" b="1" dirty="0"/>
              <a:t>lance de todos</a:t>
            </a:r>
            <a:endParaRPr lang="pt-BR" sz="2000" b="1" dirty="0" smtClean="0"/>
          </a:p>
          <a:p>
            <a:r>
              <a:rPr lang="pt-BR" sz="2000" b="1" dirty="0" smtClean="0"/>
              <a:t>Agora iremos implementar a busca </a:t>
            </a:r>
            <a:r>
              <a:rPr lang="pt-BR" sz="2000" b="1" dirty="0"/>
              <a:t>pelo menor lance de </a:t>
            </a:r>
            <a:r>
              <a:rPr lang="pt-BR" sz="2000" b="1" dirty="0" smtClean="0"/>
              <a:t>todos</a:t>
            </a:r>
          </a:p>
          <a:p>
            <a:r>
              <a:rPr lang="pt-BR" sz="2000" b="1" dirty="0" smtClean="0"/>
              <a:t>Aparentemente tudo funciona</a:t>
            </a:r>
          </a:p>
          <a:p>
            <a:r>
              <a:rPr lang="pt-BR" sz="2000" b="1" dirty="0" smtClean="0"/>
              <a:t>Mude os valores dos lances para</a:t>
            </a:r>
          </a:p>
          <a:p>
            <a:pPr lvl="1"/>
            <a:r>
              <a:rPr lang="pt-BR" sz="1800" b="1" dirty="0" smtClean="0"/>
              <a:t>250</a:t>
            </a:r>
          </a:p>
          <a:p>
            <a:pPr lvl="1"/>
            <a:r>
              <a:rPr lang="pt-BR" sz="1800" b="1" dirty="0" smtClean="0"/>
              <a:t>300</a:t>
            </a:r>
          </a:p>
          <a:p>
            <a:pPr lvl="1"/>
            <a:r>
              <a:rPr lang="pt-BR" sz="1800" b="1" dirty="0" smtClean="0"/>
              <a:t>400</a:t>
            </a:r>
          </a:p>
          <a:p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01831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Vamos </a:t>
            </a:r>
            <a:r>
              <a:rPr lang="pt-BR" sz="2000" b="1" dirty="0" smtClean="0"/>
              <a:t>corrigir a função avalia na classe Avaliador</a:t>
            </a:r>
          </a:p>
          <a:p>
            <a:r>
              <a:rPr lang="pt-BR" sz="2000" b="1" dirty="0" smtClean="0"/>
              <a:t>Trocar o </a:t>
            </a:r>
            <a:r>
              <a:rPr lang="pt-BR" sz="2000" b="1" dirty="0" err="1" smtClean="0"/>
              <a:t>else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if</a:t>
            </a:r>
            <a:r>
              <a:rPr lang="pt-BR" sz="2000" b="1" dirty="0" smtClean="0"/>
              <a:t> por </a:t>
            </a:r>
            <a:r>
              <a:rPr lang="pt-BR" sz="2000" b="1" dirty="0" err="1" smtClean="0"/>
              <a:t>if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/>
              <a:t>Vamos testar novamente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390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26719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</a:p>
          <a:p>
            <a:r>
              <a:rPr lang="pt-BR" sz="2000" b="1" dirty="0" smtClean="0"/>
              <a:t>Para evitar casos assim devemos investir em testes automatizados.</a:t>
            </a:r>
            <a:endParaRPr lang="pt-BR" sz="2000" b="1" dirty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3776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</a:p>
          <a:p>
            <a:r>
              <a:rPr lang="pt-BR" sz="2000" b="1" dirty="0" smtClean="0"/>
              <a:t>Para evitar casos assim devemos investir em testes automatizados.</a:t>
            </a:r>
          </a:p>
          <a:p>
            <a:r>
              <a:rPr lang="pt-BR" sz="2000" b="1" dirty="0"/>
              <a:t>Um teste </a:t>
            </a:r>
            <a:r>
              <a:rPr lang="pt-BR" sz="2000" b="1" dirty="0" smtClean="0"/>
              <a:t>automatizado </a:t>
            </a:r>
            <a:r>
              <a:rPr lang="pt-BR" sz="2000" b="1" dirty="0"/>
              <a:t>sempre </a:t>
            </a:r>
            <a:r>
              <a:rPr lang="pt-BR" sz="2000" b="1" dirty="0" smtClean="0"/>
              <a:t>executamos </a:t>
            </a:r>
            <a:r>
              <a:rPr lang="pt-BR" sz="2000" b="1" dirty="0"/>
              <a:t>estes três passos: </a:t>
            </a:r>
            <a:endParaRPr lang="pt-BR" sz="2000" b="1" dirty="0" smtClean="0"/>
          </a:p>
          <a:p>
            <a:pPr lvl="1"/>
            <a:r>
              <a:rPr lang="pt-BR" sz="2000" b="1" dirty="0" smtClean="0"/>
              <a:t>montar </a:t>
            </a:r>
            <a:r>
              <a:rPr lang="pt-BR" sz="2000" b="1" dirty="0"/>
              <a:t>o </a:t>
            </a:r>
            <a:r>
              <a:rPr lang="pt-BR" sz="2000" b="1" dirty="0" smtClean="0"/>
              <a:t>cenário</a:t>
            </a:r>
          </a:p>
          <a:p>
            <a:pPr lvl="1"/>
            <a:r>
              <a:rPr lang="pt-BR" sz="2000" b="1" dirty="0" smtClean="0"/>
              <a:t>executar </a:t>
            </a:r>
            <a:r>
              <a:rPr lang="pt-BR" sz="2000" b="1" dirty="0"/>
              <a:t>a </a:t>
            </a:r>
            <a:r>
              <a:rPr lang="pt-BR" sz="2000" b="1" dirty="0" smtClean="0"/>
              <a:t>ação</a:t>
            </a:r>
          </a:p>
          <a:p>
            <a:pPr lvl="1"/>
            <a:r>
              <a:rPr lang="pt-BR" sz="2000" b="1" dirty="0" smtClean="0"/>
              <a:t>validar </a:t>
            </a:r>
            <a:r>
              <a:rPr lang="pt-BR" sz="2000" b="1" dirty="0"/>
              <a:t>a </a:t>
            </a:r>
            <a:r>
              <a:rPr lang="pt-BR" sz="2000" b="1" dirty="0" smtClean="0"/>
              <a:t>saída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54765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No </a:t>
            </a:r>
            <a:r>
              <a:rPr lang="pt-BR" sz="2000" b="1" dirty="0"/>
              <a:t>mundo real, será que teríamos descoberto esse bug </a:t>
            </a:r>
            <a:r>
              <a:rPr lang="pt-BR" sz="2000" b="1" dirty="0" smtClean="0"/>
              <a:t>facilmente?</a:t>
            </a:r>
          </a:p>
          <a:p>
            <a:r>
              <a:rPr lang="pt-BR" sz="2000" b="1" dirty="0" smtClean="0"/>
              <a:t>Para evitar casos assim devemos investir em testes automatizados.</a:t>
            </a:r>
          </a:p>
          <a:p>
            <a:r>
              <a:rPr lang="pt-BR" sz="2000" b="1" dirty="0"/>
              <a:t>Um teste </a:t>
            </a:r>
            <a:r>
              <a:rPr lang="pt-BR" sz="2000" b="1" dirty="0" smtClean="0"/>
              <a:t>automatizado </a:t>
            </a:r>
            <a:r>
              <a:rPr lang="pt-BR" sz="2000" b="1" dirty="0"/>
              <a:t>sempre </a:t>
            </a:r>
            <a:r>
              <a:rPr lang="pt-BR" sz="2000" b="1" dirty="0" smtClean="0"/>
              <a:t>executamos </a:t>
            </a:r>
            <a:r>
              <a:rPr lang="pt-BR" sz="2000" b="1" dirty="0"/>
              <a:t>estes três passos: </a:t>
            </a:r>
            <a:endParaRPr lang="pt-BR" sz="2000" b="1" dirty="0" smtClean="0"/>
          </a:p>
          <a:p>
            <a:pPr lvl="1"/>
            <a:r>
              <a:rPr lang="pt-BR" sz="2000" b="1" dirty="0" smtClean="0"/>
              <a:t>montar </a:t>
            </a:r>
            <a:r>
              <a:rPr lang="pt-BR" sz="2000" b="1" dirty="0"/>
              <a:t>o </a:t>
            </a:r>
            <a:r>
              <a:rPr lang="pt-BR" sz="2000" b="1" dirty="0" smtClean="0"/>
              <a:t>cenário</a:t>
            </a:r>
          </a:p>
          <a:p>
            <a:pPr lvl="1"/>
            <a:r>
              <a:rPr lang="pt-BR" sz="2000" b="1" dirty="0" smtClean="0"/>
              <a:t>executar </a:t>
            </a:r>
            <a:r>
              <a:rPr lang="pt-BR" sz="2000" b="1" dirty="0"/>
              <a:t>a </a:t>
            </a:r>
            <a:r>
              <a:rPr lang="pt-BR" sz="2000" b="1" dirty="0" smtClean="0"/>
              <a:t>ação</a:t>
            </a:r>
          </a:p>
          <a:p>
            <a:pPr lvl="1"/>
            <a:r>
              <a:rPr lang="pt-BR" sz="2000" b="1" dirty="0" smtClean="0"/>
              <a:t>validar </a:t>
            </a:r>
            <a:r>
              <a:rPr lang="pt-BR" sz="2000" b="1" dirty="0"/>
              <a:t>a </a:t>
            </a:r>
            <a:r>
              <a:rPr lang="pt-BR" sz="2000" b="1" dirty="0" smtClean="0"/>
              <a:t>saída</a:t>
            </a:r>
          </a:p>
          <a:p>
            <a:endParaRPr lang="pt-BR" sz="2000" b="1" u="sng" dirty="0"/>
          </a:p>
        </p:txBody>
      </p:sp>
    </p:spTree>
    <p:extLst>
      <p:ext uri="{BB962C8B-B14F-4D97-AF65-F5344CB8AC3E}">
        <p14:creationId xmlns:p14="http://schemas.microsoft.com/office/powerpoint/2010/main" val="45861833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5447</TotalTime>
  <Words>1030</Words>
  <Application>Microsoft Office PowerPoint</Application>
  <PresentationFormat>Widescreen</PresentationFormat>
  <Paragraphs>168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 3</vt:lpstr>
      <vt:lpstr>Cacho</vt:lpstr>
      <vt:lpstr>Desenvolvimento dirigido a testes - TDD (Test-Driven Development)</vt:lpstr>
      <vt:lpstr>PRÁTICA</vt:lpstr>
      <vt:lpstr>GitHub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Classes de equivalência</vt:lpstr>
      <vt:lpstr>Prática</vt:lpstr>
      <vt:lpstr>Prática</vt:lpstr>
      <vt:lpstr>Prática</vt:lpstr>
      <vt:lpstr>Prática</vt:lpstr>
      <vt:lpstr>Definição</vt:lpstr>
      <vt:lpstr>Ciclo de desenvolvimento</vt:lpstr>
      <vt:lpstr>Ciclo de desenvolvimento</vt:lpstr>
      <vt:lpstr>Baby Steps</vt:lpstr>
      <vt:lpstr>Prática</vt:lpstr>
      <vt:lpstr>Prática</vt:lpstr>
      <vt:lpstr>Prática</vt:lpstr>
      <vt:lpstr>Prática</vt:lpstr>
      <vt:lpstr>Prática</vt:lpstr>
      <vt:lpstr>Prática</vt:lpstr>
      <vt:lpstr>Prática</vt:lpstr>
      <vt:lpstr>JUnit</vt:lpstr>
      <vt:lpstr>Vantagens</vt:lpstr>
      <vt:lpstr>Quando usar ou não TDD</vt:lpstr>
      <vt:lpstr>Guia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dirigido a testes - TDD (Test-Driven Development)</dc:title>
  <dc:creator>Raimundo</dc:creator>
  <cp:lastModifiedBy>Márcio Albuquerque</cp:lastModifiedBy>
  <cp:revision>59</cp:revision>
  <dcterms:created xsi:type="dcterms:W3CDTF">2018-05-23T12:39:03Z</dcterms:created>
  <dcterms:modified xsi:type="dcterms:W3CDTF">2018-11-22T11:26:16Z</dcterms:modified>
</cp:coreProperties>
</file>