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4" r:id="rId6"/>
    <p:sldId id="263" r:id="rId7"/>
    <p:sldId id="266" r:id="rId8"/>
    <p:sldId id="268" r:id="rId9"/>
    <p:sldId id="271" r:id="rId10"/>
    <p:sldId id="269" r:id="rId11"/>
    <p:sldId id="270" r:id="rId12"/>
    <p:sldId id="272" r:id="rId13"/>
    <p:sldId id="273" r:id="rId14"/>
    <p:sldId id="274" r:id="rId15"/>
    <p:sldId id="275" r:id="rId16"/>
    <p:sldId id="280" r:id="rId17"/>
    <p:sldId id="278" r:id="rId18"/>
    <p:sldId id="281" r:id="rId19"/>
    <p:sldId id="28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D85D0-8849-4E53-AC47-0B98F7A07F37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5BA6-946D-4582-8BDA-25D6682E6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45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606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917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29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865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70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231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68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54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DBFCB-FFA6-3D03-0C68-796DF47F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09023-5B78-6CEA-27D8-6F58DDA9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B593EB-B8D4-40F3-9BB1-2EC32F18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0A06E8-834D-7759-910A-AB255628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059F76-57D7-FE3B-EB86-6BF1CB05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52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AF002-07C1-1AD1-0F47-E474A7ED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E00A12-BA64-FECB-342F-0D03272B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E226B-068F-C60A-D7B2-0E36EB1C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E7D083-4EB5-34DE-2967-3A282F03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057852-1DAC-169F-AD34-0B997E7E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2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4DA3D17-8E17-3398-6A9D-62B1DD038D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FE3C3-536E-8697-E976-140DDB7DE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DE1DEF-BE22-8791-4C3D-E365677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357EA2-7A3A-BFE7-D5EB-3CC9DE8A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7C919A-AB81-056E-37DB-3A6A4989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7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0DC3E-51F9-993F-F6DA-426C1FD6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9F07C8-564E-B9DB-DC5F-E2410F994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942922-62A1-3F21-9D9C-369CA1FA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7919AB-8BD1-AE4E-1BF1-865B12DB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99F03-CDF7-39BB-8E7E-BDDB6C01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22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1DCA0-5DBD-E5D5-F29C-0CD38B46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0B6DDC-2A15-A819-40B8-0D6F2BCC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59411F-5570-E70E-E50D-D025D225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A8DD0-923B-1819-4BF0-CDE7EA95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17F5A-6D34-B4AC-4F9C-CDEC67DA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0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D05B-4A3F-433A-C2CC-97FF2C57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D698-D4F0-1931-B123-C7C581EE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023E32-F816-6F88-1E2E-2807FB094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3026AD-8396-E5E4-2D2A-FF0327C9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34A561-9442-8F55-5F42-6812F469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E37284-AD6D-5744-0386-BE5745EC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83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39142-C42B-346C-1624-AA20BC88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75BE2-0B10-36C2-C3FA-336D3F26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98AFE6-E3F2-1549-6442-7C6957844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C1F6A7-AD1F-B88C-5D39-2DE2C4250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120780-7F2A-A02D-E396-20B5DD612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F6702-F9AE-98CB-759E-0E93BB5C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1220D7-0B7C-2418-FA9B-80CBD4B8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0D6C54-A299-0A08-EE7B-DFE52B89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7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E4E1D-21E8-9E7B-48A3-E1340E27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88077-EA7E-1E00-DEF8-FE8A38C8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82FF66-0041-3043-8502-C804075F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6DD6FF-8B49-B6C3-BB2C-B984C6F0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9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ED9EA1-67A4-D79B-A352-7048CE72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C60257-6D4A-7C57-4275-8FE39C4C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52F3A-83DC-C930-1EC0-24374B2C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96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447D-9E41-62BA-7379-36CD4911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D7B8E-35E7-2522-0202-9C7BCB3B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40357E-B012-D55A-D64E-7854B9581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ABA258-1204-F8A1-B5FD-4661CBB2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7C52A-1AD5-8830-58F0-32F123AD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F8737-E1C0-DD25-D813-246B03FD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8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60A0D-5D3D-9731-B790-EB1ED171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37EC51D-9955-EE32-E925-3E5049965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BA7050-94D1-FE86-FB99-50071E675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BD727F-48FA-1C25-299C-84695FC9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322B30-FF1C-26C9-F001-15C290C5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7B9434-33CD-2041-4875-C27F51E6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45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F552FD-F0E2-D675-CDB5-387482A5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F56BBE-D717-7A78-2580-75DCF82CB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D0245C-DC13-95C0-D09A-660D6CA6A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D006-F4CF-42C4-B1DE-5280DDD9EA79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4BCDBC-AD9A-1884-174A-004F6EE8A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5574E2-9805-79DD-527F-7D9076D5D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8234-6BCE-498C-8ACA-346E150B92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02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 do índice CSP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791701" cy="4351338"/>
              </a:xfrm>
              <a:blipFill>
                <a:blip r:embed="rId3"/>
                <a:stretch>
                  <a:fillRect l="-1121" t="-224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271597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6845299" y="4064528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47106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2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o valor mínimo das distâncias mínimas entre as amostras no cluster eu e as amostras em outros clusters como a separação entre clusters SD(i 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466" y="3988064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4990671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3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diferença entre a separação entre clusters e 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dispersão de agrupamento </a:t>
            </a:r>
            <a:r>
              <a:rPr lang="pt-BR" b="1" i="1" dirty="0" err="1"/>
              <a:t>sscd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4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soma da separação entre clusters e da compactação </a:t>
            </a:r>
            <a:r>
              <a:rPr lang="pt-BR" dirty="0" err="1"/>
              <a:t>intracluster</a:t>
            </a:r>
            <a:r>
              <a:rPr lang="pt-BR" dirty="0"/>
              <a:t> do cluster </a:t>
            </a:r>
            <a:r>
              <a:rPr lang="pt-BR" b="1" i="1" dirty="0"/>
              <a:t>i</a:t>
            </a:r>
            <a:r>
              <a:rPr lang="pt-BR" dirty="0"/>
              <a:t> como o grau de síntese de agrupamento </a:t>
            </a:r>
            <a:r>
              <a:rPr lang="pt-BR" b="1" i="1" dirty="0" err="1"/>
              <a:t>sacd</a:t>
            </a:r>
            <a:r>
              <a:rPr lang="pt-BR" dirty="0"/>
              <a:t>(</a:t>
            </a:r>
            <a:r>
              <a:rPr lang="pt-BR" b="1" i="1" dirty="0"/>
              <a:t>i</a:t>
            </a:r>
            <a:r>
              <a:rPr lang="pt-BR" dirty="0"/>
              <a:t>),que é definido da seguinte forma: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Definição 5 do índice CSP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Tomamos a razão entre o grau de dispersão do cluster e o grau de síntese do cluster para cluster </a:t>
            </a:r>
            <a:r>
              <a:rPr lang="pt-BR" b="1" i="1" dirty="0"/>
              <a:t>i</a:t>
            </a:r>
            <a:r>
              <a:rPr lang="pt-BR" dirty="0"/>
              <a:t> como o índice CSP CSP(</a:t>
            </a:r>
            <a:r>
              <a:rPr lang="pt-BR" b="1" i="1" dirty="0"/>
              <a:t>i</a:t>
            </a:r>
            <a:r>
              <a:rPr lang="pt-BR" dirty="0"/>
              <a:t>), que é definido da seguinte forma: 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D7281A2-47C3-A6D6-9804-EFE4FF9B47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4432300" y="4196290"/>
            <a:ext cx="800100" cy="4797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CCC481-5C9D-FED7-88DD-BEB0D2EF95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1" t="17448" r="50655" b="58875"/>
          <a:stretch/>
        </p:blipFill>
        <p:spPr>
          <a:xfrm>
            <a:off x="5232400" y="4113741"/>
            <a:ext cx="2857125" cy="64480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28F42D-A8DC-4E2B-CB17-03FC1F37B1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588" b="5815"/>
          <a:stretch/>
        </p:blipFill>
        <p:spPr>
          <a:xfrm>
            <a:off x="3870095" y="5101308"/>
            <a:ext cx="6060469" cy="14051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CE127C4-0D93-11F8-A2F7-E7089FE5D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798" b="82385"/>
          <a:stretch/>
        </p:blipFill>
        <p:spPr>
          <a:xfrm>
            <a:off x="3180933" y="5466290"/>
            <a:ext cx="800100" cy="47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7055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Na ilustração, todas as amostras do conjunto de dados estão distribuídas em três círculos aproximados e podem ser agrupadas em três clusters, denotados por </a:t>
            </a:r>
            <a:r>
              <a:rPr lang="pt-BR" b="1" i="1" dirty="0" err="1"/>
              <a:t>j,i,</a:t>
            </a:r>
            <a:r>
              <a:rPr lang="pt-BR" dirty="0" err="1"/>
              <a:t>e</a:t>
            </a:r>
            <a:r>
              <a:rPr lang="pt-BR" dirty="0"/>
              <a:t> </a:t>
            </a:r>
            <a:r>
              <a:rPr lang="pt-BR" b="1" i="1" dirty="0"/>
              <a:t>k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1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464299" cy="4351338"/>
          </a:xfrm>
        </p:spPr>
        <p:txBody>
          <a:bodyPr>
            <a:normAutofit/>
          </a:bodyPr>
          <a:lstStyle/>
          <a:p>
            <a:r>
              <a:rPr lang="pt-BR" dirty="0"/>
              <a:t>Exemplo e explicação do índice CSP</a:t>
            </a:r>
          </a:p>
          <a:p>
            <a:pPr lvl="1"/>
            <a:endParaRPr lang="pt-BR" dirty="0"/>
          </a:p>
          <a:p>
            <a:pPr lvl="1" algn="just"/>
            <a:r>
              <a:rPr lang="pt-BR" dirty="0"/>
              <a:t>Agrupamento com um algoritmo AHC</a:t>
            </a:r>
          </a:p>
          <a:p>
            <a:pPr lvl="1" algn="just"/>
            <a:r>
              <a:rPr lang="pt-BR" dirty="0"/>
              <a:t>Medição da distância </a:t>
            </a:r>
            <a:r>
              <a:rPr lang="pt-BR" dirty="0" err="1"/>
              <a:t>intercluster</a:t>
            </a:r>
            <a:r>
              <a:rPr lang="pt-BR" dirty="0"/>
              <a:t> com o algoritmo Single Link</a:t>
            </a:r>
          </a:p>
          <a:p>
            <a:pPr lvl="1" algn="just"/>
            <a:r>
              <a:rPr lang="pt-BR" dirty="0"/>
              <a:t>Procedimento de fusão de clusters</a:t>
            </a:r>
          </a:p>
          <a:p>
            <a:pPr lvl="1" algn="just"/>
            <a:r>
              <a:rPr lang="pt-BR" dirty="0"/>
              <a:t>Retorno de uma árvore geradora mínima como resultado 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861300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0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2395"/>
            <a:ext cx="6870699" cy="4351338"/>
          </a:xfrm>
        </p:spPr>
        <p:txBody>
          <a:bodyPr>
            <a:normAutofit/>
          </a:bodyPr>
          <a:lstStyle/>
          <a:p>
            <a:r>
              <a:rPr lang="pt-BR" dirty="0"/>
              <a:t>Explicação utilizando a terminologia da teoria dos grafos</a:t>
            </a:r>
          </a:p>
          <a:p>
            <a:pPr marL="457200" lvl="1" indent="0" algn="just">
              <a:buNone/>
            </a:pPr>
            <a:endParaRPr lang="pt-BR" dirty="0"/>
          </a:p>
          <a:p>
            <a:pPr marL="457200" lvl="1" indent="0" algn="just">
              <a:buNone/>
            </a:pPr>
            <a:r>
              <a:rPr lang="pt-BR" dirty="0"/>
              <a:t>Sendo: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G = (V, E) denota o grafo com conjunto de vértices V e de arestas E, </a:t>
            </a:r>
          </a:p>
          <a:p>
            <a:pPr lvl="1" algn="just"/>
            <a:r>
              <a:rPr lang="pt-BR" dirty="0"/>
              <a:t>|V| é o número de vértices  </a:t>
            </a:r>
          </a:p>
          <a:p>
            <a:pPr lvl="1" algn="just"/>
            <a:r>
              <a:rPr lang="pt-BR" dirty="0"/>
              <a:t>|E| é o número de arestas.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CA655-EBD3-6A09-E2DA-734FE0C57A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0"/>
          <a:stretch/>
        </p:blipFill>
        <p:spPr>
          <a:xfrm>
            <a:off x="7944225" y="1812395"/>
            <a:ext cx="4070724" cy="46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7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dirty="0"/>
                  <a:t>Sendo T = (</a:t>
                </a:r>
                <a:r>
                  <a:rPr lang="pt-BR" dirty="0" err="1"/>
                  <a:t>Vt</a:t>
                </a:r>
                <a:r>
                  <a:rPr lang="pt-BR" dirty="0"/>
                  <a:t>, Et) é uma </a:t>
                </a:r>
                <a:r>
                  <a:rPr lang="pt-BR" dirty="0" err="1"/>
                  <a:t>sub-árvore</a:t>
                </a:r>
                <a:r>
                  <a:rPr lang="pt-BR" dirty="0"/>
                  <a:t> do grafo G = (V, E). T é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c-near neighbor minimum spanning tree </a:t>
                </a:r>
                <a:r>
                  <a:rPr lang="pt-BR" dirty="0"/>
                  <a:t>se, e somente se, satisfizer as seguintes propriedades, (sendo </a:t>
                </a:r>
                <a:r>
                  <a:rPr lang="pt-BR" b="1" i="1" dirty="0"/>
                  <a:t>c</a:t>
                </a:r>
                <a:r>
                  <a:rPr lang="pt-BR" dirty="0"/>
                  <a:t> é o número de </a:t>
                </a:r>
                <a:r>
                  <a:rPr lang="pt-BR" b="1" i="1" dirty="0" err="1">
                    <a:solidFill>
                      <a:srgbClr val="FF0000"/>
                    </a:solidFill>
                  </a:rPr>
                  <a:t>branches</a:t>
                </a:r>
                <a:r>
                  <a:rPr lang="pt-BR" dirty="0"/>
                  <a:t>):</a:t>
                </a:r>
              </a:p>
              <a:p>
                <a:pPr lvl="2" algn="just"/>
                <a:endParaRPr lang="pt-BR" dirty="0"/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Minimalidade: T é a árvore geradora mínima do </a:t>
                </a:r>
                <a:r>
                  <a:rPr lang="pt-BR" dirty="0" err="1"/>
                  <a:t>subgrafo</a:t>
                </a:r>
                <a:r>
                  <a:rPr lang="pt-BR" dirty="0"/>
                  <a:t> induzido G[</a:t>
                </a:r>
                <a:r>
                  <a:rPr lang="pt-BR" dirty="0" err="1"/>
                  <a:t>Vt</a:t>
                </a:r>
                <a:r>
                  <a:rPr lang="pt-BR" dirty="0"/>
                  <a:t>]. 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pt-BR" dirty="0"/>
                  <a:t>Vizinho próximo: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}≤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do peso de uma aresta,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dirty="0" err="1"/>
                  <a:t>c-ésimo</a:t>
                </a:r>
                <a:r>
                  <a:rPr lang="pt-BR" dirty="0"/>
                  <a:t> maior valor de peso na árvore geradora mínima do gráfico G.</a:t>
                </a:r>
              </a:p>
              <a:p>
                <a:pPr lvl="1"/>
                <a:endParaRPr lang="pt-BR" dirty="0"/>
              </a:p>
              <a:p>
                <a:pPr marL="457200" lvl="1" indent="0" algn="just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30399"/>
                <a:ext cx="10515599" cy="4233333"/>
              </a:xfrm>
              <a:blipFill>
                <a:blip r:embed="rId3"/>
                <a:stretch>
                  <a:fillRect l="-1043" t="-2450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0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95"/>
            <a:ext cx="9791701" cy="4351338"/>
          </a:xfrm>
        </p:spPr>
        <p:txBody>
          <a:bodyPr>
            <a:normAutofit/>
          </a:bodyPr>
          <a:lstStyle/>
          <a:p>
            <a:r>
              <a:rPr lang="pt-BR" dirty="0"/>
              <a:t>Teorema 1: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T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93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Análise de clusters e suas classificações: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Conceito</a:t>
            </a:r>
          </a:p>
          <a:p>
            <a:pPr lvl="1" algn="just"/>
            <a:r>
              <a:rPr lang="pt-BR" dirty="0"/>
              <a:t>Particionais</a:t>
            </a:r>
          </a:p>
          <a:p>
            <a:pPr lvl="1" algn="just"/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/>
              <a:t>Hierárquicos </a:t>
            </a:r>
            <a:r>
              <a:rPr lang="pt-BR" dirty="0" err="1"/>
              <a:t>Aglomerativos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9024" cy="4351338"/>
          </a:xfrm>
        </p:spPr>
        <p:txBody>
          <a:bodyPr/>
          <a:lstStyle/>
          <a:p>
            <a:pPr algn="just"/>
            <a:r>
              <a:rPr lang="pt-BR" dirty="0"/>
              <a:t>Definição de clusters com base na 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lvl="1" algn="just"/>
            <a:r>
              <a:rPr lang="pt-BR" dirty="0"/>
              <a:t>Caracterização do problema de particionamento como uma questão de determinação da quantidade de clusters ideal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373" y="1753658"/>
            <a:ext cx="3408217" cy="420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Estudos prévios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53400" cy="4351338"/>
          </a:xfrm>
        </p:spPr>
        <p:txBody>
          <a:bodyPr/>
          <a:lstStyle/>
          <a:p>
            <a:r>
              <a:rPr lang="pt-BR" dirty="0"/>
              <a:t>Conjunto de partições estendidas</a:t>
            </a:r>
          </a:p>
          <a:p>
            <a:r>
              <a:rPr lang="pt-BR" dirty="0"/>
              <a:t>Proposta de novo agrupamento hierárquico</a:t>
            </a:r>
          </a:p>
          <a:p>
            <a:r>
              <a:rPr lang="pt-BR" dirty="0"/>
              <a:t>Proposta de um novo índice de validade de cluster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63101" cy="4003675"/>
          </a:xfrm>
        </p:spPr>
        <p:txBody>
          <a:bodyPr/>
          <a:lstStyle/>
          <a:p>
            <a:pPr algn="just"/>
            <a:r>
              <a:rPr lang="pt-BR" dirty="0"/>
              <a:t>Proposta de um novo índice de validade de agrupamento a ser utilizado para determinar o número ideal de clusters</a:t>
            </a:r>
          </a:p>
          <a:p>
            <a:pPr algn="just"/>
            <a:r>
              <a:rPr lang="pt-BR" dirty="0"/>
              <a:t>Utilizar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48725" cy="4351338"/>
          </a:xfrm>
        </p:spPr>
        <p:txBody>
          <a:bodyPr/>
          <a:lstStyle/>
          <a:p>
            <a:r>
              <a:rPr lang="pt-BR" dirty="0"/>
              <a:t>Operação dos algoritmos de agrupamento hierárquico</a:t>
            </a:r>
          </a:p>
          <a:p>
            <a:r>
              <a:rPr lang="pt-BR" dirty="0" err="1"/>
              <a:t>Algorítmos</a:t>
            </a:r>
            <a:r>
              <a:rPr lang="pt-BR" dirty="0"/>
              <a:t> </a:t>
            </a:r>
            <a:r>
              <a:rPr lang="pt-BR" dirty="0" err="1"/>
              <a:t>aglomerativos</a:t>
            </a:r>
            <a:r>
              <a:rPr lang="pt-BR" dirty="0"/>
              <a:t> e </a:t>
            </a:r>
            <a:r>
              <a:rPr lang="pt-BR" dirty="0" err="1"/>
              <a:t>divisivos</a:t>
            </a:r>
            <a:endParaRPr lang="pt-BR" dirty="0"/>
          </a:p>
          <a:p>
            <a:r>
              <a:rPr lang="pt-BR" dirty="0"/>
              <a:t>Principais medidas de distância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60079C7-F2B0-6B45-DE09-2CD95EFB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3274431"/>
            <a:ext cx="5514975" cy="358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2395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endParaRPr lang="pt-BR" dirty="0"/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endParaRPr lang="pt-BR" dirty="0"/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</a:t>
            </a:r>
          </a:p>
          <a:p>
            <a:pPr lvl="1"/>
            <a:r>
              <a:rPr lang="pt-BR" dirty="0"/>
              <a:t>Índice de silhueta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6219263" y="3680356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4346575" y="4672545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Sendo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pt-BR" dirty="0"/>
                  <a:t> a matriz de distâncias do conjunto de dados </a:t>
                </a:r>
                <a:r>
                  <a:rPr lang="pt-BR" b="1" i="1" dirty="0"/>
                  <a:t>X</a:t>
                </a:r>
                <a:r>
                  <a:rPr lang="pt-BR" dirty="0"/>
                  <a:t>, utiliza-se o algoritmo AHC para obter o seu </a:t>
                </a:r>
                <a:r>
                  <a:rPr lang="pt-BR" dirty="0" err="1"/>
                  <a:t>dendograma</a:t>
                </a:r>
                <a:r>
                  <a:rPr lang="pt-BR" dirty="0"/>
                  <a:t>, que é dado por: 	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457200" lvl="1" indent="0" algn="just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pt-BR" dirty="0"/>
                  <a:t> =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dirty="0"/>
                  <a:t> }. </a:t>
                </a:r>
              </a:p>
              <a:p>
                <a:pPr lvl="1" algn="just"/>
                <a:r>
                  <a:rPr lang="pt-BR" dirty="0"/>
                  <a:t>Utiliza-se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para medir a similaridade das amostras no mesmo cluster e usamos a separação </a:t>
                </a:r>
                <a:r>
                  <a:rPr lang="pt-BR" dirty="0" err="1"/>
                  <a:t>intercluster</a:t>
                </a:r>
                <a:r>
                  <a:rPr lang="pt-BR" dirty="0"/>
                  <a:t> para medir a similaridade das amostras em diferentes clusters. </a:t>
                </a:r>
              </a:p>
              <a:p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10045700" cy="4351338"/>
              </a:xfrm>
              <a:blipFill>
                <a:blip r:embed="rId3"/>
                <a:stretch>
                  <a:fillRect l="-1093" t="-2241" r="-9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7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</a:t>
            </a:r>
            <a:br>
              <a:rPr lang="pt-BR" dirty="0"/>
            </a:br>
            <a:r>
              <a:rPr lang="pt-BR" dirty="0" err="1"/>
              <a:t>compacta-separada</a:t>
            </a:r>
            <a:r>
              <a:rPr lang="pt-BR" dirty="0"/>
              <a:t> (CSP)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Premissas iniciais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No </a:t>
                </a:r>
                <a:r>
                  <a:rPr lang="pt-BR" dirty="0" err="1"/>
                  <a:t>dendograma</a:t>
                </a:r>
                <a:r>
                  <a:rPr lang="pt-BR" dirty="0"/>
                  <a:t>, qualquer camada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,inclui </a:t>
                </a:r>
                <a:r>
                  <a:rPr lang="pt-BR" b="1" i="1" dirty="0"/>
                  <a:t>c</a:t>
                </a:r>
                <a:r>
                  <a:rPr lang="pt-BR" dirty="0"/>
                  <a:t> clusters e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amostras. </a:t>
                </a:r>
              </a:p>
              <a:p>
                <a:pPr lvl="1" algn="just"/>
                <a:r>
                  <a:rPr lang="pt-BR" dirty="0"/>
                  <a:t>Assumir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é uma camada do </a:t>
                </a:r>
                <a:r>
                  <a:rPr lang="pt-BR" dirty="0" err="1"/>
                  <a:t>dendograma</a:t>
                </a:r>
                <a:r>
                  <a:rPr lang="pt-BR" dirty="0"/>
                  <a:t> produzido pelo algoritmo AHC </a:t>
                </a:r>
              </a:p>
              <a:p>
                <a:pPr lvl="1" algn="just"/>
                <a:r>
                  <a:rPr lang="pt-BR" dirty="0"/>
                  <a:t>Existem </a:t>
                </a:r>
                <a:r>
                  <a:rPr lang="pt-BR" b="1" i="1" dirty="0"/>
                  <a:t>c</a:t>
                </a:r>
                <a:r>
                  <a:rPr lang="pt-BR" dirty="0"/>
                  <a:t> clusters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/>
                  <a:t> }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cada cluster contém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amostras</a:t>
                </a:r>
              </a:p>
              <a:p>
                <a:pPr marL="457200" lvl="1" indent="0">
                  <a:buNone/>
                </a:pPr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395"/>
                <a:ext cx="9004300" cy="4351338"/>
              </a:xfrm>
              <a:blipFill>
                <a:blip r:embed="rId3"/>
                <a:stretch>
                  <a:fillRect l="-1219" t="-2241" r="-10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00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1278</Words>
  <Application>Microsoft Office PowerPoint</Application>
  <PresentationFormat>Widescreen</PresentationFormat>
  <Paragraphs>143</Paragraphs>
  <Slides>19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Söhne</vt:lpstr>
      <vt:lpstr>Tema do Office</vt:lpstr>
      <vt:lpstr>Method for Determining the Optimal Number of Clusters Based on Agglomerative Hierarchical Clustering</vt:lpstr>
      <vt:lpstr>Introdução</vt:lpstr>
      <vt:lpstr>Introdução</vt:lpstr>
      <vt:lpstr>Introdução – Estudos prévios</vt:lpstr>
      <vt:lpstr>Objetivo</vt:lpstr>
      <vt:lpstr>Visão geral do AHC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  <vt:lpstr>Índice de proporção  compacta-separada (CSP)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Marcio Salmazo</dc:creator>
  <cp:lastModifiedBy>Marcio Salmazo</cp:lastModifiedBy>
  <cp:revision>45</cp:revision>
  <dcterms:created xsi:type="dcterms:W3CDTF">2024-04-25T14:39:55Z</dcterms:created>
  <dcterms:modified xsi:type="dcterms:W3CDTF">2024-04-30T23:47:11Z</dcterms:modified>
</cp:coreProperties>
</file>